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1"/>
  </p:notesMasterIdLst>
  <p:sldIdLst>
    <p:sldId id="256" r:id="rId2"/>
    <p:sldId id="257" r:id="rId3"/>
    <p:sldId id="258" r:id="rId4"/>
    <p:sldId id="259" r:id="rId5"/>
    <p:sldId id="292"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4" r:id="rId37"/>
    <p:sldId id="293" r:id="rId38"/>
    <p:sldId id="295" r:id="rId39"/>
    <p:sldId id="291" r:id="rId40"/>
  </p:sldIdLst>
  <p:sldSz cx="18002250" cy="10080625"/>
  <p:notesSz cx="6858000" cy="9144000"/>
  <p:defaultTextStyle>
    <a:defPPr>
      <a:defRPr lang="id-ID"/>
    </a:defPPr>
    <a:lvl1pPr marL="0" algn="l" defTabSz="1440129" rtl="0" eaLnBrk="1" latinLnBrk="0" hangingPunct="1">
      <a:defRPr sz="2900" kern="1200">
        <a:solidFill>
          <a:schemeClr val="tx1"/>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822" y="-108"/>
      </p:cViewPr>
      <p:guideLst>
        <p:guide orient="horz" pos="3176"/>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5EBE55-3A3D-41D8-B6D5-15D48A05E142}" type="doc">
      <dgm:prSet loTypeId="urn:microsoft.com/office/officeart/2005/8/layout/vList5" loCatId="list" qsTypeId="urn:microsoft.com/office/officeart/2005/8/quickstyle/3d2" qsCatId="3D" csTypeId="urn:microsoft.com/office/officeart/2005/8/colors/accent6_5" csCatId="accent6" phldr="1"/>
      <dgm:spPr/>
      <dgm:t>
        <a:bodyPr/>
        <a:lstStyle/>
        <a:p>
          <a:endParaRPr lang="id-ID"/>
        </a:p>
      </dgm:t>
    </dgm:pt>
    <dgm:pt modelId="{66E440B6-67F9-4B5C-8F5C-C23EEADBA358}">
      <dgm:prSet phldrT="[Text]" custT="1"/>
      <dgm:spPr/>
      <dgm:t>
        <a:bodyPr/>
        <a:lstStyle/>
        <a:p>
          <a:r>
            <a:rPr lang="id-ID" sz="3200" dirty="0" smtClean="0"/>
            <a:t>Komunikasi Pelanggan</a:t>
          </a:r>
          <a:endParaRPr lang="id-ID" sz="3200" dirty="0"/>
        </a:p>
      </dgm:t>
    </dgm:pt>
    <dgm:pt modelId="{D1FC5CEB-E157-4545-9698-76C5E33660FD}" type="parTrans" cxnId="{A36D075D-0AF4-41DF-9343-69D94220F63D}">
      <dgm:prSet/>
      <dgm:spPr/>
      <dgm:t>
        <a:bodyPr/>
        <a:lstStyle/>
        <a:p>
          <a:endParaRPr lang="id-ID"/>
        </a:p>
      </dgm:t>
    </dgm:pt>
    <dgm:pt modelId="{2187D91E-2F96-43B5-A406-84665D917DC0}" type="sibTrans" cxnId="{A36D075D-0AF4-41DF-9343-69D94220F63D}">
      <dgm:prSet/>
      <dgm:spPr/>
      <dgm:t>
        <a:bodyPr/>
        <a:lstStyle/>
        <a:p>
          <a:endParaRPr lang="id-ID"/>
        </a:p>
      </dgm:t>
    </dgm:pt>
    <dgm:pt modelId="{0686DF4C-0622-4CF7-8AAD-F38307CA851F}">
      <dgm:prSet phldrT="[Text]" custT="1"/>
      <dgm:spPr/>
      <dgm:t>
        <a:bodyPr/>
        <a:lstStyle/>
        <a:p>
          <a:r>
            <a:rPr lang="id-ID" sz="2800" dirty="0" smtClean="0"/>
            <a:t>Membangun komunikasi antara pelanggan dan kebutuhan-kebutuhan yang diinginkan oleh pelanggan </a:t>
          </a:r>
          <a:endParaRPr lang="id-ID" sz="2800" dirty="0"/>
        </a:p>
      </dgm:t>
    </dgm:pt>
    <dgm:pt modelId="{8431E85D-7339-44E6-AE50-C0FBF6C0AC1B}" type="parTrans" cxnId="{9C4D93D3-12BF-4240-9AB5-EBA1960B7064}">
      <dgm:prSet/>
      <dgm:spPr/>
      <dgm:t>
        <a:bodyPr/>
        <a:lstStyle/>
        <a:p>
          <a:endParaRPr lang="id-ID"/>
        </a:p>
      </dgm:t>
    </dgm:pt>
    <dgm:pt modelId="{43D5AC73-4F32-4726-9E02-989CC9417231}" type="sibTrans" cxnId="{9C4D93D3-12BF-4240-9AB5-EBA1960B7064}">
      <dgm:prSet/>
      <dgm:spPr/>
      <dgm:t>
        <a:bodyPr/>
        <a:lstStyle/>
        <a:p>
          <a:endParaRPr lang="id-ID"/>
        </a:p>
      </dgm:t>
    </dgm:pt>
    <dgm:pt modelId="{EACE639F-6728-4880-AF95-0E0E53C807E7}">
      <dgm:prSet phldrT="[Text]" custT="1"/>
      <dgm:spPr/>
      <dgm:t>
        <a:bodyPr/>
        <a:lstStyle/>
        <a:p>
          <a:r>
            <a:rPr lang="id-ID" sz="3200" dirty="0" smtClean="0"/>
            <a:t>Perencanaan</a:t>
          </a:r>
          <a:endParaRPr lang="id-ID" sz="3200" dirty="0"/>
        </a:p>
      </dgm:t>
    </dgm:pt>
    <dgm:pt modelId="{25699056-A64C-4578-AF74-376F15719005}" type="parTrans" cxnId="{540385BC-7AE6-4E31-A468-9CC376BF1B5E}">
      <dgm:prSet/>
      <dgm:spPr/>
      <dgm:t>
        <a:bodyPr/>
        <a:lstStyle/>
        <a:p>
          <a:endParaRPr lang="id-ID"/>
        </a:p>
      </dgm:t>
    </dgm:pt>
    <dgm:pt modelId="{516F27CA-21E9-4568-BA48-58CC3609EE86}" type="sibTrans" cxnId="{540385BC-7AE6-4E31-A468-9CC376BF1B5E}">
      <dgm:prSet/>
      <dgm:spPr/>
      <dgm:t>
        <a:bodyPr/>
        <a:lstStyle/>
        <a:p>
          <a:endParaRPr lang="id-ID"/>
        </a:p>
      </dgm:t>
    </dgm:pt>
    <dgm:pt modelId="{588455D6-9BA0-4C9F-A972-B5B6212AD1D9}">
      <dgm:prSet phldrT="[Text]" custT="1"/>
      <dgm:spPr/>
      <dgm:t>
        <a:bodyPr/>
        <a:lstStyle/>
        <a:p>
          <a:r>
            <a:rPr lang="id-ID" sz="2800" dirty="0" smtClean="0"/>
            <a:t>Mendefinisikan sumber daya, ketepatan waktu, dan proyek informasi lain yang berhubungan. </a:t>
          </a:r>
          <a:endParaRPr lang="id-ID" sz="2800" dirty="0"/>
        </a:p>
      </dgm:t>
    </dgm:pt>
    <dgm:pt modelId="{BD095672-1467-4855-A24C-5668FF246E62}" type="parTrans" cxnId="{619B78EF-1138-4826-92D8-8EF6F5D23149}">
      <dgm:prSet/>
      <dgm:spPr/>
      <dgm:t>
        <a:bodyPr/>
        <a:lstStyle/>
        <a:p>
          <a:endParaRPr lang="id-ID"/>
        </a:p>
      </dgm:t>
    </dgm:pt>
    <dgm:pt modelId="{DD05A170-CB40-4540-AEC9-A6A3E4F7FA52}" type="sibTrans" cxnId="{619B78EF-1138-4826-92D8-8EF6F5D23149}">
      <dgm:prSet/>
      <dgm:spPr/>
      <dgm:t>
        <a:bodyPr/>
        <a:lstStyle/>
        <a:p>
          <a:endParaRPr lang="id-ID"/>
        </a:p>
      </dgm:t>
    </dgm:pt>
    <dgm:pt modelId="{0F2B2CCD-7027-4814-AFDD-9E03AFBC0431}">
      <dgm:prSet phldrT="[Text]" custT="1"/>
      <dgm:spPr/>
      <dgm:t>
        <a:bodyPr/>
        <a:lstStyle/>
        <a:p>
          <a:r>
            <a:rPr lang="id-ID" sz="3200" dirty="0" smtClean="0"/>
            <a:t>Analisis Resiko</a:t>
          </a:r>
          <a:endParaRPr lang="id-ID" sz="3200" dirty="0"/>
        </a:p>
      </dgm:t>
    </dgm:pt>
    <dgm:pt modelId="{CE08F287-0423-4122-99AA-561330822D2C}" type="parTrans" cxnId="{45B6D7E1-3375-4388-AF34-B2223BABBE8F}">
      <dgm:prSet/>
      <dgm:spPr/>
      <dgm:t>
        <a:bodyPr/>
        <a:lstStyle/>
        <a:p>
          <a:endParaRPr lang="id-ID"/>
        </a:p>
      </dgm:t>
    </dgm:pt>
    <dgm:pt modelId="{33B6E03C-61E2-4DEA-8923-F48973E24803}" type="sibTrans" cxnId="{45B6D7E1-3375-4388-AF34-B2223BABBE8F}">
      <dgm:prSet/>
      <dgm:spPr/>
      <dgm:t>
        <a:bodyPr/>
        <a:lstStyle/>
        <a:p>
          <a:endParaRPr lang="id-ID"/>
        </a:p>
      </dgm:t>
    </dgm:pt>
    <dgm:pt modelId="{3F08F11F-E1C7-40D1-9E91-DC34AE9D7516}">
      <dgm:prSet phldrT="[Text]" custT="1"/>
      <dgm:spPr/>
      <dgm:t>
        <a:bodyPr/>
        <a:lstStyle/>
        <a:p>
          <a:r>
            <a:rPr lang="id-ID" sz="2800" dirty="0" smtClean="0"/>
            <a:t>Menaksir resiko manajemen dan teknis. </a:t>
          </a:r>
          <a:endParaRPr lang="id-ID" sz="2800" dirty="0"/>
        </a:p>
      </dgm:t>
    </dgm:pt>
    <dgm:pt modelId="{9DD09A0A-23D4-446A-90CD-CFBA464CE058}" type="parTrans" cxnId="{42C28970-B2D0-42BD-8048-7AD87BC49019}">
      <dgm:prSet/>
      <dgm:spPr/>
      <dgm:t>
        <a:bodyPr/>
        <a:lstStyle/>
        <a:p>
          <a:endParaRPr lang="id-ID"/>
        </a:p>
      </dgm:t>
    </dgm:pt>
    <dgm:pt modelId="{1DECF17D-CC19-46FB-B187-C09EE803E862}" type="sibTrans" cxnId="{42C28970-B2D0-42BD-8048-7AD87BC49019}">
      <dgm:prSet/>
      <dgm:spPr/>
      <dgm:t>
        <a:bodyPr/>
        <a:lstStyle/>
        <a:p>
          <a:endParaRPr lang="id-ID"/>
        </a:p>
      </dgm:t>
    </dgm:pt>
    <dgm:pt modelId="{BE4E9F66-A9AE-4F12-A451-6BFB4A93DDD3}">
      <dgm:prSet phldrT="[Text]" custT="1"/>
      <dgm:spPr/>
      <dgm:t>
        <a:bodyPr/>
        <a:lstStyle/>
        <a:p>
          <a:r>
            <a:rPr lang="id-ID" sz="3200" dirty="0" smtClean="0"/>
            <a:t>Perekayasaan</a:t>
          </a:r>
        </a:p>
      </dgm:t>
    </dgm:pt>
    <dgm:pt modelId="{6E4664AE-9D37-4A3D-B33A-A065F24BDE19}" type="parTrans" cxnId="{3C6217B1-5E1C-47C9-885A-904933F013E6}">
      <dgm:prSet/>
      <dgm:spPr/>
      <dgm:t>
        <a:bodyPr/>
        <a:lstStyle/>
        <a:p>
          <a:endParaRPr lang="id-ID"/>
        </a:p>
      </dgm:t>
    </dgm:pt>
    <dgm:pt modelId="{B96C7119-A999-4C5C-878F-0456EF8415B5}" type="sibTrans" cxnId="{3C6217B1-5E1C-47C9-885A-904933F013E6}">
      <dgm:prSet/>
      <dgm:spPr/>
      <dgm:t>
        <a:bodyPr/>
        <a:lstStyle/>
        <a:p>
          <a:endParaRPr lang="id-ID"/>
        </a:p>
      </dgm:t>
    </dgm:pt>
    <dgm:pt modelId="{623289DB-E294-434C-89A5-93F188BD84AA}">
      <dgm:prSet custT="1"/>
      <dgm:spPr/>
      <dgm:t>
        <a:bodyPr/>
        <a:lstStyle/>
        <a:p>
          <a:r>
            <a:rPr lang="id-ID" sz="2800" dirty="0" smtClean="0"/>
            <a:t>Membangun satu atau lebih representasi dari apikasi tersebut. </a:t>
          </a:r>
          <a:endParaRPr lang="id-ID" sz="2800" dirty="0"/>
        </a:p>
      </dgm:t>
    </dgm:pt>
    <dgm:pt modelId="{F63077EF-17BC-4EEC-8C5F-F1393675211F}" type="parTrans" cxnId="{34583C01-1B1E-4CBB-A8A0-138F920B72FC}">
      <dgm:prSet/>
      <dgm:spPr/>
      <dgm:t>
        <a:bodyPr/>
        <a:lstStyle/>
        <a:p>
          <a:endParaRPr lang="id-ID"/>
        </a:p>
      </dgm:t>
    </dgm:pt>
    <dgm:pt modelId="{D8B8B9C0-2F56-4EC3-9F9F-08AB05A99979}" type="sibTrans" cxnId="{34583C01-1B1E-4CBB-A8A0-138F920B72FC}">
      <dgm:prSet/>
      <dgm:spPr/>
      <dgm:t>
        <a:bodyPr/>
        <a:lstStyle/>
        <a:p>
          <a:endParaRPr lang="id-ID"/>
        </a:p>
      </dgm:t>
    </dgm:pt>
    <dgm:pt modelId="{7D5F7AF6-7B14-4710-B011-C3796AF0DAF7}">
      <dgm:prSet custT="1"/>
      <dgm:spPr/>
      <dgm:t>
        <a:bodyPr/>
        <a:lstStyle/>
        <a:p>
          <a:r>
            <a:rPr lang="id-ID" sz="3200" dirty="0" smtClean="0"/>
            <a:t>Konstruksi dan Peluncuran</a:t>
          </a:r>
          <a:endParaRPr lang="id-ID" sz="3200" dirty="0"/>
        </a:p>
      </dgm:t>
    </dgm:pt>
    <dgm:pt modelId="{FD0825F2-747B-4FF2-A4BF-070851ED76F1}" type="parTrans" cxnId="{CE358EC7-B4C5-4213-A274-A22BEDB944A6}">
      <dgm:prSet/>
      <dgm:spPr/>
      <dgm:t>
        <a:bodyPr/>
        <a:lstStyle/>
        <a:p>
          <a:endParaRPr lang="id-ID"/>
        </a:p>
      </dgm:t>
    </dgm:pt>
    <dgm:pt modelId="{342D3300-287B-4AD4-9452-D0ECAC4C8DA6}" type="sibTrans" cxnId="{CE358EC7-B4C5-4213-A274-A22BEDB944A6}">
      <dgm:prSet/>
      <dgm:spPr/>
      <dgm:t>
        <a:bodyPr/>
        <a:lstStyle/>
        <a:p>
          <a:endParaRPr lang="id-ID"/>
        </a:p>
      </dgm:t>
    </dgm:pt>
    <dgm:pt modelId="{DB6A2A4E-0189-4645-B422-15337213662F}">
      <dgm:prSet custT="1"/>
      <dgm:spPr/>
      <dgm:t>
        <a:bodyPr/>
        <a:lstStyle/>
        <a:p>
          <a:r>
            <a:rPr lang="id-ID" sz="2800" dirty="0" smtClean="0"/>
            <a:t>Mengkonstruksi, menguji, memasang , dan memberi pelayanan kepada pemakai. </a:t>
          </a:r>
          <a:endParaRPr lang="id-ID" sz="2800" dirty="0"/>
        </a:p>
      </dgm:t>
    </dgm:pt>
    <dgm:pt modelId="{634722F6-F79C-4D50-9C53-9939581856C6}" type="parTrans" cxnId="{27239DE8-DB8B-4A4F-A603-CE5F68AB9ADC}">
      <dgm:prSet/>
      <dgm:spPr/>
      <dgm:t>
        <a:bodyPr/>
        <a:lstStyle/>
        <a:p>
          <a:endParaRPr lang="id-ID"/>
        </a:p>
      </dgm:t>
    </dgm:pt>
    <dgm:pt modelId="{C818B8ED-B5B9-4BD6-9F08-95A903731850}" type="sibTrans" cxnId="{27239DE8-DB8B-4A4F-A603-CE5F68AB9ADC}">
      <dgm:prSet/>
      <dgm:spPr/>
      <dgm:t>
        <a:bodyPr/>
        <a:lstStyle/>
        <a:p>
          <a:endParaRPr lang="id-ID"/>
        </a:p>
      </dgm:t>
    </dgm:pt>
    <dgm:pt modelId="{1158B687-22CC-4E86-8B84-019C6269A6B3}">
      <dgm:prSet custT="1"/>
      <dgm:spPr/>
      <dgm:t>
        <a:bodyPr/>
        <a:lstStyle/>
        <a:p>
          <a:r>
            <a:rPr lang="id-ID" sz="3200" dirty="0" smtClean="0"/>
            <a:t>Evaluasi Pelanggan</a:t>
          </a:r>
          <a:endParaRPr lang="id-ID" sz="3200" dirty="0"/>
        </a:p>
      </dgm:t>
    </dgm:pt>
    <dgm:pt modelId="{F1B85B9A-8E0C-4BAA-A782-DCADBAFFA02B}" type="parTrans" cxnId="{75E33F38-72BA-4B1E-BD94-0623BCBFAFFD}">
      <dgm:prSet/>
      <dgm:spPr/>
      <dgm:t>
        <a:bodyPr/>
        <a:lstStyle/>
        <a:p>
          <a:endParaRPr lang="id-ID"/>
        </a:p>
      </dgm:t>
    </dgm:pt>
    <dgm:pt modelId="{2FB9B5D7-3374-4066-8BFF-496F9E91CB51}" type="sibTrans" cxnId="{75E33F38-72BA-4B1E-BD94-0623BCBFAFFD}">
      <dgm:prSet/>
      <dgm:spPr/>
      <dgm:t>
        <a:bodyPr/>
        <a:lstStyle/>
        <a:p>
          <a:endParaRPr lang="id-ID"/>
        </a:p>
      </dgm:t>
    </dgm:pt>
    <dgm:pt modelId="{0129E0AD-A174-41B9-9C64-0DC54094A738}">
      <dgm:prSet custT="1"/>
      <dgm:spPr/>
      <dgm:t>
        <a:bodyPr/>
        <a:lstStyle/>
        <a:p>
          <a:r>
            <a:rPr lang="id-ID" sz="2800" dirty="0" smtClean="0"/>
            <a:t>Mendapatkan umpan balik dari pelanggan. </a:t>
          </a:r>
          <a:endParaRPr lang="id-ID" sz="2800" dirty="0"/>
        </a:p>
      </dgm:t>
    </dgm:pt>
    <dgm:pt modelId="{496C1AB6-BE63-4AD4-8AE9-33063A548EBE}" type="parTrans" cxnId="{5F387E82-3BD6-439F-AFE9-073507D572D3}">
      <dgm:prSet/>
      <dgm:spPr/>
      <dgm:t>
        <a:bodyPr/>
        <a:lstStyle/>
        <a:p>
          <a:endParaRPr lang="id-ID"/>
        </a:p>
      </dgm:t>
    </dgm:pt>
    <dgm:pt modelId="{559DEE06-E238-402C-9632-A6D017F5D4A3}" type="sibTrans" cxnId="{5F387E82-3BD6-439F-AFE9-073507D572D3}">
      <dgm:prSet/>
      <dgm:spPr/>
      <dgm:t>
        <a:bodyPr/>
        <a:lstStyle/>
        <a:p>
          <a:endParaRPr lang="id-ID"/>
        </a:p>
      </dgm:t>
    </dgm:pt>
    <dgm:pt modelId="{CB3B4C96-108B-4899-96D7-67C10A80C520}" type="pres">
      <dgm:prSet presAssocID="{0D5EBE55-3A3D-41D8-B6D5-15D48A05E142}" presName="Name0" presStyleCnt="0">
        <dgm:presLayoutVars>
          <dgm:dir/>
          <dgm:animLvl val="lvl"/>
          <dgm:resizeHandles val="exact"/>
        </dgm:presLayoutVars>
      </dgm:prSet>
      <dgm:spPr/>
      <dgm:t>
        <a:bodyPr/>
        <a:lstStyle/>
        <a:p>
          <a:endParaRPr lang="id-ID"/>
        </a:p>
      </dgm:t>
    </dgm:pt>
    <dgm:pt modelId="{510AB617-298B-4F24-A1BE-40C765CA7247}" type="pres">
      <dgm:prSet presAssocID="{66E440B6-67F9-4B5C-8F5C-C23EEADBA358}" presName="linNode" presStyleCnt="0"/>
      <dgm:spPr/>
    </dgm:pt>
    <dgm:pt modelId="{745531AC-4410-457F-8DC4-9B1AD90846C7}" type="pres">
      <dgm:prSet presAssocID="{66E440B6-67F9-4B5C-8F5C-C23EEADBA358}" presName="parentText" presStyleLbl="node1" presStyleIdx="0" presStyleCnt="6" custScaleX="49384">
        <dgm:presLayoutVars>
          <dgm:chMax val="1"/>
          <dgm:bulletEnabled val="1"/>
        </dgm:presLayoutVars>
      </dgm:prSet>
      <dgm:spPr/>
      <dgm:t>
        <a:bodyPr/>
        <a:lstStyle/>
        <a:p>
          <a:endParaRPr lang="id-ID"/>
        </a:p>
      </dgm:t>
    </dgm:pt>
    <dgm:pt modelId="{3DDFE393-812C-440A-9C08-CE2F627878F0}" type="pres">
      <dgm:prSet presAssocID="{66E440B6-67F9-4B5C-8F5C-C23EEADBA358}" presName="descendantText" presStyleLbl="alignAccFollowNode1" presStyleIdx="0" presStyleCnt="6" custScaleX="119143">
        <dgm:presLayoutVars>
          <dgm:bulletEnabled val="1"/>
        </dgm:presLayoutVars>
      </dgm:prSet>
      <dgm:spPr/>
      <dgm:t>
        <a:bodyPr/>
        <a:lstStyle/>
        <a:p>
          <a:endParaRPr lang="id-ID"/>
        </a:p>
      </dgm:t>
    </dgm:pt>
    <dgm:pt modelId="{47737D51-99F7-4FC8-8207-B9C29C5974F6}" type="pres">
      <dgm:prSet presAssocID="{2187D91E-2F96-43B5-A406-84665D917DC0}" presName="sp" presStyleCnt="0"/>
      <dgm:spPr/>
    </dgm:pt>
    <dgm:pt modelId="{ECD60D60-F8B2-4684-98C6-F553FEBB5882}" type="pres">
      <dgm:prSet presAssocID="{EACE639F-6728-4880-AF95-0E0E53C807E7}" presName="linNode" presStyleCnt="0"/>
      <dgm:spPr/>
    </dgm:pt>
    <dgm:pt modelId="{97ED2157-F3CD-4041-8ABE-160E0920CA71}" type="pres">
      <dgm:prSet presAssocID="{EACE639F-6728-4880-AF95-0E0E53C807E7}" presName="parentText" presStyleLbl="node1" presStyleIdx="1" presStyleCnt="6" custScaleX="49384">
        <dgm:presLayoutVars>
          <dgm:chMax val="1"/>
          <dgm:bulletEnabled val="1"/>
        </dgm:presLayoutVars>
      </dgm:prSet>
      <dgm:spPr/>
      <dgm:t>
        <a:bodyPr/>
        <a:lstStyle/>
        <a:p>
          <a:endParaRPr lang="id-ID"/>
        </a:p>
      </dgm:t>
    </dgm:pt>
    <dgm:pt modelId="{6F01F419-C495-4735-9E18-AE6EE3BD1274}" type="pres">
      <dgm:prSet presAssocID="{EACE639F-6728-4880-AF95-0E0E53C807E7}" presName="descendantText" presStyleLbl="alignAccFollowNode1" presStyleIdx="1" presStyleCnt="6" custScaleX="119143">
        <dgm:presLayoutVars>
          <dgm:bulletEnabled val="1"/>
        </dgm:presLayoutVars>
      </dgm:prSet>
      <dgm:spPr/>
      <dgm:t>
        <a:bodyPr/>
        <a:lstStyle/>
        <a:p>
          <a:endParaRPr lang="id-ID"/>
        </a:p>
      </dgm:t>
    </dgm:pt>
    <dgm:pt modelId="{B8FB4B8F-729B-4B81-9A76-0CF90AC33A92}" type="pres">
      <dgm:prSet presAssocID="{516F27CA-21E9-4568-BA48-58CC3609EE86}" presName="sp" presStyleCnt="0"/>
      <dgm:spPr/>
    </dgm:pt>
    <dgm:pt modelId="{4987AFA6-AA5A-485F-86D2-0B836924F297}" type="pres">
      <dgm:prSet presAssocID="{0F2B2CCD-7027-4814-AFDD-9E03AFBC0431}" presName="linNode" presStyleCnt="0"/>
      <dgm:spPr/>
    </dgm:pt>
    <dgm:pt modelId="{B88EEA60-CFDC-475D-9DB9-F1440DBA4246}" type="pres">
      <dgm:prSet presAssocID="{0F2B2CCD-7027-4814-AFDD-9E03AFBC0431}" presName="parentText" presStyleLbl="node1" presStyleIdx="2" presStyleCnt="6" custScaleX="49384">
        <dgm:presLayoutVars>
          <dgm:chMax val="1"/>
          <dgm:bulletEnabled val="1"/>
        </dgm:presLayoutVars>
      </dgm:prSet>
      <dgm:spPr/>
      <dgm:t>
        <a:bodyPr/>
        <a:lstStyle/>
        <a:p>
          <a:endParaRPr lang="id-ID"/>
        </a:p>
      </dgm:t>
    </dgm:pt>
    <dgm:pt modelId="{CE03CF27-9BBF-4812-8900-BA7F9CD58922}" type="pres">
      <dgm:prSet presAssocID="{0F2B2CCD-7027-4814-AFDD-9E03AFBC0431}" presName="descendantText" presStyleLbl="alignAccFollowNode1" presStyleIdx="2" presStyleCnt="6" custScaleX="119143">
        <dgm:presLayoutVars>
          <dgm:bulletEnabled val="1"/>
        </dgm:presLayoutVars>
      </dgm:prSet>
      <dgm:spPr/>
      <dgm:t>
        <a:bodyPr/>
        <a:lstStyle/>
        <a:p>
          <a:endParaRPr lang="id-ID"/>
        </a:p>
      </dgm:t>
    </dgm:pt>
    <dgm:pt modelId="{A763BB2B-0991-448F-863C-EC0924831328}" type="pres">
      <dgm:prSet presAssocID="{33B6E03C-61E2-4DEA-8923-F48973E24803}" presName="sp" presStyleCnt="0"/>
      <dgm:spPr/>
    </dgm:pt>
    <dgm:pt modelId="{4150CBBD-223F-4172-B9A6-55D7F3DB4383}" type="pres">
      <dgm:prSet presAssocID="{BE4E9F66-A9AE-4F12-A451-6BFB4A93DDD3}" presName="linNode" presStyleCnt="0"/>
      <dgm:spPr/>
    </dgm:pt>
    <dgm:pt modelId="{8CCFBBCC-C210-4EF2-B402-8A983CA32783}" type="pres">
      <dgm:prSet presAssocID="{BE4E9F66-A9AE-4F12-A451-6BFB4A93DDD3}" presName="parentText" presStyleLbl="node1" presStyleIdx="3" presStyleCnt="6" custScaleX="49384">
        <dgm:presLayoutVars>
          <dgm:chMax val="1"/>
          <dgm:bulletEnabled val="1"/>
        </dgm:presLayoutVars>
      </dgm:prSet>
      <dgm:spPr/>
      <dgm:t>
        <a:bodyPr/>
        <a:lstStyle/>
        <a:p>
          <a:endParaRPr lang="id-ID"/>
        </a:p>
      </dgm:t>
    </dgm:pt>
    <dgm:pt modelId="{5AB6A1EF-85FB-4EF8-A3CC-08BD824F73A6}" type="pres">
      <dgm:prSet presAssocID="{BE4E9F66-A9AE-4F12-A451-6BFB4A93DDD3}" presName="descendantText" presStyleLbl="alignAccFollowNode1" presStyleIdx="3" presStyleCnt="6" custScaleX="119143">
        <dgm:presLayoutVars>
          <dgm:bulletEnabled val="1"/>
        </dgm:presLayoutVars>
      </dgm:prSet>
      <dgm:spPr/>
      <dgm:t>
        <a:bodyPr/>
        <a:lstStyle/>
        <a:p>
          <a:endParaRPr lang="id-ID"/>
        </a:p>
      </dgm:t>
    </dgm:pt>
    <dgm:pt modelId="{52467085-B504-447D-AF96-BA86E5F5F246}" type="pres">
      <dgm:prSet presAssocID="{B96C7119-A999-4C5C-878F-0456EF8415B5}" presName="sp" presStyleCnt="0"/>
      <dgm:spPr/>
    </dgm:pt>
    <dgm:pt modelId="{BF7280ED-E14D-465C-AB3D-BA8A18456935}" type="pres">
      <dgm:prSet presAssocID="{7D5F7AF6-7B14-4710-B011-C3796AF0DAF7}" presName="linNode" presStyleCnt="0"/>
      <dgm:spPr/>
    </dgm:pt>
    <dgm:pt modelId="{DD421744-2EA1-4122-8BE3-9EB08F2F3600}" type="pres">
      <dgm:prSet presAssocID="{7D5F7AF6-7B14-4710-B011-C3796AF0DAF7}" presName="parentText" presStyleLbl="node1" presStyleIdx="4" presStyleCnt="6" custScaleX="49384">
        <dgm:presLayoutVars>
          <dgm:chMax val="1"/>
          <dgm:bulletEnabled val="1"/>
        </dgm:presLayoutVars>
      </dgm:prSet>
      <dgm:spPr/>
      <dgm:t>
        <a:bodyPr/>
        <a:lstStyle/>
        <a:p>
          <a:endParaRPr lang="id-ID"/>
        </a:p>
      </dgm:t>
    </dgm:pt>
    <dgm:pt modelId="{0E143314-654A-4BD5-903E-E4F6B2A0AFAA}" type="pres">
      <dgm:prSet presAssocID="{7D5F7AF6-7B14-4710-B011-C3796AF0DAF7}" presName="descendantText" presStyleLbl="alignAccFollowNode1" presStyleIdx="4" presStyleCnt="6" custScaleX="119143">
        <dgm:presLayoutVars>
          <dgm:bulletEnabled val="1"/>
        </dgm:presLayoutVars>
      </dgm:prSet>
      <dgm:spPr/>
      <dgm:t>
        <a:bodyPr/>
        <a:lstStyle/>
        <a:p>
          <a:endParaRPr lang="id-ID"/>
        </a:p>
      </dgm:t>
    </dgm:pt>
    <dgm:pt modelId="{92137A55-99DA-44F2-A694-40F63E7E1E66}" type="pres">
      <dgm:prSet presAssocID="{342D3300-287B-4AD4-9452-D0ECAC4C8DA6}" presName="sp" presStyleCnt="0"/>
      <dgm:spPr/>
    </dgm:pt>
    <dgm:pt modelId="{EDC7A67F-C6FA-40E3-ABEA-5D02FD80C8BB}" type="pres">
      <dgm:prSet presAssocID="{1158B687-22CC-4E86-8B84-019C6269A6B3}" presName="linNode" presStyleCnt="0"/>
      <dgm:spPr/>
    </dgm:pt>
    <dgm:pt modelId="{5A1098FD-DDE2-4230-8451-365103D3B459}" type="pres">
      <dgm:prSet presAssocID="{1158B687-22CC-4E86-8B84-019C6269A6B3}" presName="parentText" presStyleLbl="node1" presStyleIdx="5" presStyleCnt="6" custScaleX="49384">
        <dgm:presLayoutVars>
          <dgm:chMax val="1"/>
          <dgm:bulletEnabled val="1"/>
        </dgm:presLayoutVars>
      </dgm:prSet>
      <dgm:spPr/>
      <dgm:t>
        <a:bodyPr/>
        <a:lstStyle/>
        <a:p>
          <a:endParaRPr lang="id-ID"/>
        </a:p>
      </dgm:t>
    </dgm:pt>
    <dgm:pt modelId="{C74F969B-8DE3-4ACC-9EF6-905CD24C8144}" type="pres">
      <dgm:prSet presAssocID="{1158B687-22CC-4E86-8B84-019C6269A6B3}" presName="descendantText" presStyleLbl="alignAccFollowNode1" presStyleIdx="5" presStyleCnt="6" custScaleX="119143">
        <dgm:presLayoutVars>
          <dgm:bulletEnabled val="1"/>
        </dgm:presLayoutVars>
      </dgm:prSet>
      <dgm:spPr/>
      <dgm:t>
        <a:bodyPr/>
        <a:lstStyle/>
        <a:p>
          <a:endParaRPr lang="id-ID"/>
        </a:p>
      </dgm:t>
    </dgm:pt>
  </dgm:ptLst>
  <dgm:cxnLst>
    <dgm:cxn modelId="{E0190D50-F769-41B0-A7EF-F85B1CB6B017}" type="presOf" srcId="{EACE639F-6728-4880-AF95-0E0E53C807E7}" destId="{97ED2157-F3CD-4041-8ABE-160E0920CA71}" srcOrd="0" destOrd="0" presId="urn:microsoft.com/office/officeart/2005/8/layout/vList5"/>
    <dgm:cxn modelId="{8E17BBC9-FB48-4469-AB3C-49916BC0A082}" type="presOf" srcId="{623289DB-E294-434C-89A5-93F188BD84AA}" destId="{5AB6A1EF-85FB-4EF8-A3CC-08BD824F73A6}" srcOrd="0" destOrd="0" presId="urn:microsoft.com/office/officeart/2005/8/layout/vList5"/>
    <dgm:cxn modelId="{1A0C3D1D-6084-4DA3-B1FE-C9FFB5870F29}" type="presOf" srcId="{DB6A2A4E-0189-4645-B422-15337213662F}" destId="{0E143314-654A-4BD5-903E-E4F6B2A0AFAA}" srcOrd="0" destOrd="0" presId="urn:microsoft.com/office/officeart/2005/8/layout/vList5"/>
    <dgm:cxn modelId="{5F387E82-3BD6-439F-AFE9-073507D572D3}" srcId="{1158B687-22CC-4E86-8B84-019C6269A6B3}" destId="{0129E0AD-A174-41B9-9C64-0DC54094A738}" srcOrd="0" destOrd="0" parTransId="{496C1AB6-BE63-4AD4-8AE9-33063A548EBE}" sibTransId="{559DEE06-E238-402C-9632-A6D017F5D4A3}"/>
    <dgm:cxn modelId="{75E33F38-72BA-4B1E-BD94-0623BCBFAFFD}" srcId="{0D5EBE55-3A3D-41D8-B6D5-15D48A05E142}" destId="{1158B687-22CC-4E86-8B84-019C6269A6B3}" srcOrd="5" destOrd="0" parTransId="{F1B85B9A-8E0C-4BAA-A782-DCADBAFFA02B}" sibTransId="{2FB9B5D7-3374-4066-8BFF-496F9E91CB51}"/>
    <dgm:cxn modelId="{D2B23D52-37B0-4107-98F0-BDD17000F6C4}" type="presOf" srcId="{7D5F7AF6-7B14-4710-B011-C3796AF0DAF7}" destId="{DD421744-2EA1-4122-8BE3-9EB08F2F3600}" srcOrd="0" destOrd="0" presId="urn:microsoft.com/office/officeart/2005/8/layout/vList5"/>
    <dgm:cxn modelId="{CF988A98-2040-4DE7-BAD8-0C797B9E9FCA}" type="presOf" srcId="{0129E0AD-A174-41B9-9C64-0DC54094A738}" destId="{C74F969B-8DE3-4ACC-9EF6-905CD24C8144}" srcOrd="0" destOrd="0" presId="urn:microsoft.com/office/officeart/2005/8/layout/vList5"/>
    <dgm:cxn modelId="{D5DB86CD-81A8-4CF8-A961-FCAC3CED87D1}" type="presOf" srcId="{0D5EBE55-3A3D-41D8-B6D5-15D48A05E142}" destId="{CB3B4C96-108B-4899-96D7-67C10A80C520}" srcOrd="0" destOrd="0" presId="urn:microsoft.com/office/officeart/2005/8/layout/vList5"/>
    <dgm:cxn modelId="{A36D075D-0AF4-41DF-9343-69D94220F63D}" srcId="{0D5EBE55-3A3D-41D8-B6D5-15D48A05E142}" destId="{66E440B6-67F9-4B5C-8F5C-C23EEADBA358}" srcOrd="0" destOrd="0" parTransId="{D1FC5CEB-E157-4545-9698-76C5E33660FD}" sibTransId="{2187D91E-2F96-43B5-A406-84665D917DC0}"/>
    <dgm:cxn modelId="{CE358EC7-B4C5-4213-A274-A22BEDB944A6}" srcId="{0D5EBE55-3A3D-41D8-B6D5-15D48A05E142}" destId="{7D5F7AF6-7B14-4710-B011-C3796AF0DAF7}" srcOrd="4" destOrd="0" parTransId="{FD0825F2-747B-4FF2-A4BF-070851ED76F1}" sibTransId="{342D3300-287B-4AD4-9452-D0ECAC4C8DA6}"/>
    <dgm:cxn modelId="{45B6D7E1-3375-4388-AF34-B2223BABBE8F}" srcId="{0D5EBE55-3A3D-41D8-B6D5-15D48A05E142}" destId="{0F2B2CCD-7027-4814-AFDD-9E03AFBC0431}" srcOrd="2" destOrd="0" parTransId="{CE08F287-0423-4122-99AA-561330822D2C}" sibTransId="{33B6E03C-61E2-4DEA-8923-F48973E24803}"/>
    <dgm:cxn modelId="{D4872E32-837C-43FB-A258-10633A875666}" type="presOf" srcId="{BE4E9F66-A9AE-4F12-A451-6BFB4A93DDD3}" destId="{8CCFBBCC-C210-4EF2-B402-8A983CA32783}" srcOrd="0" destOrd="0" presId="urn:microsoft.com/office/officeart/2005/8/layout/vList5"/>
    <dgm:cxn modelId="{34583C01-1B1E-4CBB-A8A0-138F920B72FC}" srcId="{BE4E9F66-A9AE-4F12-A451-6BFB4A93DDD3}" destId="{623289DB-E294-434C-89A5-93F188BD84AA}" srcOrd="0" destOrd="0" parTransId="{F63077EF-17BC-4EEC-8C5F-F1393675211F}" sibTransId="{D8B8B9C0-2F56-4EC3-9F9F-08AB05A99979}"/>
    <dgm:cxn modelId="{3C6217B1-5E1C-47C9-885A-904933F013E6}" srcId="{0D5EBE55-3A3D-41D8-B6D5-15D48A05E142}" destId="{BE4E9F66-A9AE-4F12-A451-6BFB4A93DDD3}" srcOrd="3" destOrd="0" parTransId="{6E4664AE-9D37-4A3D-B33A-A065F24BDE19}" sibTransId="{B96C7119-A999-4C5C-878F-0456EF8415B5}"/>
    <dgm:cxn modelId="{B765B555-9ED9-46CF-BAEB-B782D0B799CE}" type="presOf" srcId="{0F2B2CCD-7027-4814-AFDD-9E03AFBC0431}" destId="{B88EEA60-CFDC-475D-9DB9-F1440DBA4246}" srcOrd="0" destOrd="0" presId="urn:microsoft.com/office/officeart/2005/8/layout/vList5"/>
    <dgm:cxn modelId="{48B39E6C-E600-4C61-9F5E-6142E9AB8AC1}" type="presOf" srcId="{0686DF4C-0622-4CF7-8AAD-F38307CA851F}" destId="{3DDFE393-812C-440A-9C08-CE2F627878F0}" srcOrd="0" destOrd="0" presId="urn:microsoft.com/office/officeart/2005/8/layout/vList5"/>
    <dgm:cxn modelId="{42C28970-B2D0-42BD-8048-7AD87BC49019}" srcId="{0F2B2CCD-7027-4814-AFDD-9E03AFBC0431}" destId="{3F08F11F-E1C7-40D1-9E91-DC34AE9D7516}" srcOrd="0" destOrd="0" parTransId="{9DD09A0A-23D4-446A-90CD-CFBA464CE058}" sibTransId="{1DECF17D-CC19-46FB-B187-C09EE803E862}"/>
    <dgm:cxn modelId="{27239DE8-DB8B-4A4F-A603-CE5F68AB9ADC}" srcId="{7D5F7AF6-7B14-4710-B011-C3796AF0DAF7}" destId="{DB6A2A4E-0189-4645-B422-15337213662F}" srcOrd="0" destOrd="0" parTransId="{634722F6-F79C-4D50-9C53-9939581856C6}" sibTransId="{C818B8ED-B5B9-4BD6-9F08-95A903731850}"/>
    <dgm:cxn modelId="{9C4D93D3-12BF-4240-9AB5-EBA1960B7064}" srcId="{66E440B6-67F9-4B5C-8F5C-C23EEADBA358}" destId="{0686DF4C-0622-4CF7-8AAD-F38307CA851F}" srcOrd="0" destOrd="0" parTransId="{8431E85D-7339-44E6-AE50-C0FBF6C0AC1B}" sibTransId="{43D5AC73-4F32-4726-9E02-989CC9417231}"/>
    <dgm:cxn modelId="{BA39BCB3-0559-44B6-9805-4CE75F476325}" type="presOf" srcId="{588455D6-9BA0-4C9F-A972-B5B6212AD1D9}" destId="{6F01F419-C495-4735-9E18-AE6EE3BD1274}" srcOrd="0" destOrd="0" presId="urn:microsoft.com/office/officeart/2005/8/layout/vList5"/>
    <dgm:cxn modelId="{81CF3909-088B-465F-AB93-422354390C93}" type="presOf" srcId="{1158B687-22CC-4E86-8B84-019C6269A6B3}" destId="{5A1098FD-DDE2-4230-8451-365103D3B459}" srcOrd="0" destOrd="0" presId="urn:microsoft.com/office/officeart/2005/8/layout/vList5"/>
    <dgm:cxn modelId="{619B78EF-1138-4826-92D8-8EF6F5D23149}" srcId="{EACE639F-6728-4880-AF95-0E0E53C807E7}" destId="{588455D6-9BA0-4C9F-A972-B5B6212AD1D9}" srcOrd="0" destOrd="0" parTransId="{BD095672-1467-4855-A24C-5668FF246E62}" sibTransId="{DD05A170-CB40-4540-AEC9-A6A3E4F7FA52}"/>
    <dgm:cxn modelId="{5113D34C-B2C4-4CED-9994-38CB9BBE3CB0}" type="presOf" srcId="{66E440B6-67F9-4B5C-8F5C-C23EEADBA358}" destId="{745531AC-4410-457F-8DC4-9B1AD90846C7}" srcOrd="0" destOrd="0" presId="urn:microsoft.com/office/officeart/2005/8/layout/vList5"/>
    <dgm:cxn modelId="{540385BC-7AE6-4E31-A468-9CC376BF1B5E}" srcId="{0D5EBE55-3A3D-41D8-B6D5-15D48A05E142}" destId="{EACE639F-6728-4880-AF95-0E0E53C807E7}" srcOrd="1" destOrd="0" parTransId="{25699056-A64C-4578-AF74-376F15719005}" sibTransId="{516F27CA-21E9-4568-BA48-58CC3609EE86}"/>
    <dgm:cxn modelId="{D268D58F-0279-4DDB-9C1B-7D123D434A72}" type="presOf" srcId="{3F08F11F-E1C7-40D1-9E91-DC34AE9D7516}" destId="{CE03CF27-9BBF-4812-8900-BA7F9CD58922}" srcOrd="0" destOrd="0" presId="urn:microsoft.com/office/officeart/2005/8/layout/vList5"/>
    <dgm:cxn modelId="{F1BD8014-5AEE-4A34-940A-4A2387FA011E}" type="presParOf" srcId="{CB3B4C96-108B-4899-96D7-67C10A80C520}" destId="{510AB617-298B-4F24-A1BE-40C765CA7247}" srcOrd="0" destOrd="0" presId="urn:microsoft.com/office/officeart/2005/8/layout/vList5"/>
    <dgm:cxn modelId="{568BD7A0-BAFB-4DEC-A141-D3D567A67BB4}" type="presParOf" srcId="{510AB617-298B-4F24-A1BE-40C765CA7247}" destId="{745531AC-4410-457F-8DC4-9B1AD90846C7}" srcOrd="0" destOrd="0" presId="urn:microsoft.com/office/officeart/2005/8/layout/vList5"/>
    <dgm:cxn modelId="{1EE6636C-99B4-4727-AA24-21656491D4C5}" type="presParOf" srcId="{510AB617-298B-4F24-A1BE-40C765CA7247}" destId="{3DDFE393-812C-440A-9C08-CE2F627878F0}" srcOrd="1" destOrd="0" presId="urn:microsoft.com/office/officeart/2005/8/layout/vList5"/>
    <dgm:cxn modelId="{CA0C82A3-4288-4D9C-91B2-22AC4E18B99E}" type="presParOf" srcId="{CB3B4C96-108B-4899-96D7-67C10A80C520}" destId="{47737D51-99F7-4FC8-8207-B9C29C5974F6}" srcOrd="1" destOrd="0" presId="urn:microsoft.com/office/officeart/2005/8/layout/vList5"/>
    <dgm:cxn modelId="{54DC2B41-37E5-4134-B0AE-B35763A9497D}" type="presParOf" srcId="{CB3B4C96-108B-4899-96D7-67C10A80C520}" destId="{ECD60D60-F8B2-4684-98C6-F553FEBB5882}" srcOrd="2" destOrd="0" presId="urn:microsoft.com/office/officeart/2005/8/layout/vList5"/>
    <dgm:cxn modelId="{4C099157-15D8-4E7F-A2A0-F8B0EB7074DB}" type="presParOf" srcId="{ECD60D60-F8B2-4684-98C6-F553FEBB5882}" destId="{97ED2157-F3CD-4041-8ABE-160E0920CA71}" srcOrd="0" destOrd="0" presId="urn:microsoft.com/office/officeart/2005/8/layout/vList5"/>
    <dgm:cxn modelId="{623F31EE-9E4E-41AA-A548-3B563A4048C0}" type="presParOf" srcId="{ECD60D60-F8B2-4684-98C6-F553FEBB5882}" destId="{6F01F419-C495-4735-9E18-AE6EE3BD1274}" srcOrd="1" destOrd="0" presId="urn:microsoft.com/office/officeart/2005/8/layout/vList5"/>
    <dgm:cxn modelId="{0782A5C8-32CA-4223-9E0E-1D645D10F956}" type="presParOf" srcId="{CB3B4C96-108B-4899-96D7-67C10A80C520}" destId="{B8FB4B8F-729B-4B81-9A76-0CF90AC33A92}" srcOrd="3" destOrd="0" presId="urn:microsoft.com/office/officeart/2005/8/layout/vList5"/>
    <dgm:cxn modelId="{250E6790-FFFA-402C-849C-9EBD6188B751}" type="presParOf" srcId="{CB3B4C96-108B-4899-96D7-67C10A80C520}" destId="{4987AFA6-AA5A-485F-86D2-0B836924F297}" srcOrd="4" destOrd="0" presId="urn:microsoft.com/office/officeart/2005/8/layout/vList5"/>
    <dgm:cxn modelId="{CB9C7B3B-0AB7-4BE4-B8AA-314C120D37B7}" type="presParOf" srcId="{4987AFA6-AA5A-485F-86D2-0B836924F297}" destId="{B88EEA60-CFDC-475D-9DB9-F1440DBA4246}" srcOrd="0" destOrd="0" presId="urn:microsoft.com/office/officeart/2005/8/layout/vList5"/>
    <dgm:cxn modelId="{21A670F9-DA9B-4973-A666-3E2B0CC7066E}" type="presParOf" srcId="{4987AFA6-AA5A-485F-86D2-0B836924F297}" destId="{CE03CF27-9BBF-4812-8900-BA7F9CD58922}" srcOrd="1" destOrd="0" presId="urn:microsoft.com/office/officeart/2005/8/layout/vList5"/>
    <dgm:cxn modelId="{4AD01849-0836-4399-B555-E9678CF1D384}" type="presParOf" srcId="{CB3B4C96-108B-4899-96D7-67C10A80C520}" destId="{A763BB2B-0991-448F-863C-EC0924831328}" srcOrd="5" destOrd="0" presId="urn:microsoft.com/office/officeart/2005/8/layout/vList5"/>
    <dgm:cxn modelId="{9F64901D-C7A9-4BCA-8E9C-83278030E188}" type="presParOf" srcId="{CB3B4C96-108B-4899-96D7-67C10A80C520}" destId="{4150CBBD-223F-4172-B9A6-55D7F3DB4383}" srcOrd="6" destOrd="0" presId="urn:microsoft.com/office/officeart/2005/8/layout/vList5"/>
    <dgm:cxn modelId="{8893FD81-ABE8-44C8-8F8C-7A65FCABBDCB}" type="presParOf" srcId="{4150CBBD-223F-4172-B9A6-55D7F3DB4383}" destId="{8CCFBBCC-C210-4EF2-B402-8A983CA32783}" srcOrd="0" destOrd="0" presId="urn:microsoft.com/office/officeart/2005/8/layout/vList5"/>
    <dgm:cxn modelId="{8D4833F8-8589-43CE-BFA1-4A05FF3AEA81}" type="presParOf" srcId="{4150CBBD-223F-4172-B9A6-55D7F3DB4383}" destId="{5AB6A1EF-85FB-4EF8-A3CC-08BD824F73A6}" srcOrd="1" destOrd="0" presId="urn:microsoft.com/office/officeart/2005/8/layout/vList5"/>
    <dgm:cxn modelId="{D817695A-A9CC-4976-9D80-C95F50BBA4B5}" type="presParOf" srcId="{CB3B4C96-108B-4899-96D7-67C10A80C520}" destId="{52467085-B504-447D-AF96-BA86E5F5F246}" srcOrd="7" destOrd="0" presId="urn:microsoft.com/office/officeart/2005/8/layout/vList5"/>
    <dgm:cxn modelId="{04F83D8C-98D2-4CAB-BE91-9A02E2AE9148}" type="presParOf" srcId="{CB3B4C96-108B-4899-96D7-67C10A80C520}" destId="{BF7280ED-E14D-465C-AB3D-BA8A18456935}" srcOrd="8" destOrd="0" presId="urn:microsoft.com/office/officeart/2005/8/layout/vList5"/>
    <dgm:cxn modelId="{786B51B5-EADE-4BF2-BEBF-E41BC92A06CD}" type="presParOf" srcId="{BF7280ED-E14D-465C-AB3D-BA8A18456935}" destId="{DD421744-2EA1-4122-8BE3-9EB08F2F3600}" srcOrd="0" destOrd="0" presId="urn:microsoft.com/office/officeart/2005/8/layout/vList5"/>
    <dgm:cxn modelId="{22B6188C-ADC1-44CF-B092-5E0EFD022EE1}" type="presParOf" srcId="{BF7280ED-E14D-465C-AB3D-BA8A18456935}" destId="{0E143314-654A-4BD5-903E-E4F6B2A0AFAA}" srcOrd="1" destOrd="0" presId="urn:microsoft.com/office/officeart/2005/8/layout/vList5"/>
    <dgm:cxn modelId="{D8051999-D25A-4FA1-B103-B88EE53B966A}" type="presParOf" srcId="{CB3B4C96-108B-4899-96D7-67C10A80C520}" destId="{92137A55-99DA-44F2-A694-40F63E7E1E66}" srcOrd="9" destOrd="0" presId="urn:microsoft.com/office/officeart/2005/8/layout/vList5"/>
    <dgm:cxn modelId="{DFF8FFCF-7D4E-4123-BB7C-09EE56AFA24C}" type="presParOf" srcId="{CB3B4C96-108B-4899-96D7-67C10A80C520}" destId="{EDC7A67F-C6FA-40E3-ABEA-5D02FD80C8BB}" srcOrd="10" destOrd="0" presId="urn:microsoft.com/office/officeart/2005/8/layout/vList5"/>
    <dgm:cxn modelId="{C24975AD-BE31-42D1-A40E-802DAF8BE916}" type="presParOf" srcId="{EDC7A67F-C6FA-40E3-ABEA-5D02FD80C8BB}" destId="{5A1098FD-DDE2-4230-8451-365103D3B459}" srcOrd="0" destOrd="0" presId="urn:microsoft.com/office/officeart/2005/8/layout/vList5"/>
    <dgm:cxn modelId="{02B80010-AE11-4683-9A85-4DB16D028ED4}" type="presParOf" srcId="{EDC7A67F-C6FA-40E3-ABEA-5D02FD80C8BB}" destId="{C74F969B-8DE3-4ACC-9EF6-905CD24C814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DFE393-812C-440A-9C08-CE2F627878F0}">
      <dsp:nvSpPr>
        <dsp:cNvPr id="0" name=""/>
        <dsp:cNvSpPr/>
      </dsp:nvSpPr>
      <dsp:spPr>
        <a:xfrm rot="5400000">
          <a:off x="9518539" y="-5904246"/>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Membangun komunikasi antara pelanggan dan kebutuhan-kebutuhan yang diinginkan oleh pelanggan </a:t>
          </a:r>
          <a:endParaRPr lang="id-ID" sz="2800" kern="1200" dirty="0"/>
        </a:p>
      </dsp:txBody>
      <dsp:txXfrm rot="-5400000">
        <a:off x="3506099" y="149733"/>
        <a:ext cx="12834283" cy="767862"/>
      </dsp:txXfrm>
    </dsp:sp>
    <dsp:sp modelId="{745531AC-4410-457F-8DC4-9B1AD90846C7}">
      <dsp:nvSpPr>
        <dsp:cNvPr id="0" name=""/>
        <dsp:cNvSpPr/>
      </dsp:nvSpPr>
      <dsp:spPr>
        <a:xfrm>
          <a:off x="504067" y="1826"/>
          <a:ext cx="3002031" cy="1063675"/>
        </a:xfrm>
        <a:prstGeom prst="roundRect">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Komunikasi Pelanggan</a:t>
          </a:r>
          <a:endParaRPr lang="id-ID" sz="3200" kern="1200" dirty="0"/>
        </a:p>
      </dsp:txBody>
      <dsp:txXfrm>
        <a:off x="555991" y="53750"/>
        <a:ext cx="2898183" cy="959827"/>
      </dsp:txXfrm>
    </dsp:sp>
    <dsp:sp modelId="{6F01F419-C495-4735-9E18-AE6EE3BD1274}">
      <dsp:nvSpPr>
        <dsp:cNvPr id="0" name=""/>
        <dsp:cNvSpPr/>
      </dsp:nvSpPr>
      <dsp:spPr>
        <a:xfrm rot="5400000">
          <a:off x="9518539" y="-4787387"/>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Mendefinisikan sumber daya, ketepatan waktu, dan proyek informasi lain yang berhubungan. </a:t>
          </a:r>
          <a:endParaRPr lang="id-ID" sz="2800" kern="1200" dirty="0"/>
        </a:p>
      </dsp:txBody>
      <dsp:txXfrm rot="-5400000">
        <a:off x="3506099" y="1266592"/>
        <a:ext cx="12834283" cy="767862"/>
      </dsp:txXfrm>
    </dsp:sp>
    <dsp:sp modelId="{97ED2157-F3CD-4041-8ABE-160E0920CA71}">
      <dsp:nvSpPr>
        <dsp:cNvPr id="0" name=""/>
        <dsp:cNvSpPr/>
      </dsp:nvSpPr>
      <dsp:spPr>
        <a:xfrm>
          <a:off x="504067" y="1118686"/>
          <a:ext cx="3002031" cy="1063675"/>
        </a:xfrm>
        <a:prstGeom prst="roundRect">
          <a:avLst/>
        </a:prstGeom>
        <a:gradFill rotWithShape="0">
          <a:gsLst>
            <a:gs pos="0">
              <a:schemeClr val="accent6">
                <a:alpha val="90000"/>
                <a:hueOff val="0"/>
                <a:satOff val="0"/>
                <a:lumOff val="0"/>
                <a:alphaOff val="-8000"/>
                <a:shade val="51000"/>
                <a:satMod val="130000"/>
              </a:schemeClr>
            </a:gs>
            <a:gs pos="80000">
              <a:schemeClr val="accent6">
                <a:alpha val="90000"/>
                <a:hueOff val="0"/>
                <a:satOff val="0"/>
                <a:lumOff val="0"/>
                <a:alphaOff val="-8000"/>
                <a:shade val="93000"/>
                <a:satMod val="130000"/>
              </a:schemeClr>
            </a:gs>
            <a:gs pos="100000">
              <a:schemeClr val="accent6">
                <a:alpha val="90000"/>
                <a:hueOff val="0"/>
                <a:satOff val="0"/>
                <a:lumOff val="0"/>
                <a:alphaOff val="-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Perencanaan</a:t>
          </a:r>
          <a:endParaRPr lang="id-ID" sz="3200" kern="1200" dirty="0"/>
        </a:p>
      </dsp:txBody>
      <dsp:txXfrm>
        <a:off x="555991" y="1170610"/>
        <a:ext cx="2898183" cy="959827"/>
      </dsp:txXfrm>
    </dsp:sp>
    <dsp:sp modelId="{CE03CF27-9BBF-4812-8900-BA7F9CD58922}">
      <dsp:nvSpPr>
        <dsp:cNvPr id="0" name=""/>
        <dsp:cNvSpPr/>
      </dsp:nvSpPr>
      <dsp:spPr>
        <a:xfrm rot="5400000">
          <a:off x="9518539" y="-3670528"/>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Menaksir resiko manajemen dan teknis. </a:t>
          </a:r>
          <a:endParaRPr lang="id-ID" sz="2800" kern="1200" dirty="0"/>
        </a:p>
      </dsp:txBody>
      <dsp:txXfrm rot="-5400000">
        <a:off x="3506099" y="2383451"/>
        <a:ext cx="12834283" cy="767862"/>
      </dsp:txXfrm>
    </dsp:sp>
    <dsp:sp modelId="{B88EEA60-CFDC-475D-9DB9-F1440DBA4246}">
      <dsp:nvSpPr>
        <dsp:cNvPr id="0" name=""/>
        <dsp:cNvSpPr/>
      </dsp:nvSpPr>
      <dsp:spPr>
        <a:xfrm>
          <a:off x="504067" y="2235545"/>
          <a:ext cx="3002031" cy="1063675"/>
        </a:xfrm>
        <a:prstGeom prst="roundRect">
          <a:avLst/>
        </a:prstGeom>
        <a:gradFill rotWithShape="0">
          <a:gsLst>
            <a:gs pos="0">
              <a:schemeClr val="accent6">
                <a:alpha val="90000"/>
                <a:hueOff val="0"/>
                <a:satOff val="0"/>
                <a:lumOff val="0"/>
                <a:alphaOff val="-16000"/>
                <a:shade val="51000"/>
                <a:satMod val="130000"/>
              </a:schemeClr>
            </a:gs>
            <a:gs pos="80000">
              <a:schemeClr val="accent6">
                <a:alpha val="90000"/>
                <a:hueOff val="0"/>
                <a:satOff val="0"/>
                <a:lumOff val="0"/>
                <a:alphaOff val="-16000"/>
                <a:shade val="93000"/>
                <a:satMod val="130000"/>
              </a:schemeClr>
            </a:gs>
            <a:gs pos="100000">
              <a:schemeClr val="accent6">
                <a:alpha val="90000"/>
                <a:hueOff val="0"/>
                <a:satOff val="0"/>
                <a:lumOff val="0"/>
                <a:alphaOff val="-1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Analisis Resiko</a:t>
          </a:r>
          <a:endParaRPr lang="id-ID" sz="3200" kern="1200" dirty="0"/>
        </a:p>
      </dsp:txBody>
      <dsp:txXfrm>
        <a:off x="555991" y="2287469"/>
        <a:ext cx="2898183" cy="959827"/>
      </dsp:txXfrm>
    </dsp:sp>
    <dsp:sp modelId="{5AB6A1EF-85FB-4EF8-A3CC-08BD824F73A6}">
      <dsp:nvSpPr>
        <dsp:cNvPr id="0" name=""/>
        <dsp:cNvSpPr/>
      </dsp:nvSpPr>
      <dsp:spPr>
        <a:xfrm rot="5400000">
          <a:off x="9518539" y="-2553669"/>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Membangun satu atau lebih representasi dari apikasi tersebut. </a:t>
          </a:r>
          <a:endParaRPr lang="id-ID" sz="2800" kern="1200" dirty="0"/>
        </a:p>
      </dsp:txBody>
      <dsp:txXfrm rot="-5400000">
        <a:off x="3506099" y="3500310"/>
        <a:ext cx="12834283" cy="767862"/>
      </dsp:txXfrm>
    </dsp:sp>
    <dsp:sp modelId="{8CCFBBCC-C210-4EF2-B402-8A983CA32783}">
      <dsp:nvSpPr>
        <dsp:cNvPr id="0" name=""/>
        <dsp:cNvSpPr/>
      </dsp:nvSpPr>
      <dsp:spPr>
        <a:xfrm>
          <a:off x="504067" y="3352404"/>
          <a:ext cx="3002031" cy="1063675"/>
        </a:xfrm>
        <a:prstGeom prst="roundRect">
          <a:avLst/>
        </a:prstGeom>
        <a:gradFill rotWithShape="0">
          <a:gsLst>
            <a:gs pos="0">
              <a:schemeClr val="accent6">
                <a:alpha val="90000"/>
                <a:hueOff val="0"/>
                <a:satOff val="0"/>
                <a:lumOff val="0"/>
                <a:alphaOff val="-24000"/>
                <a:shade val="51000"/>
                <a:satMod val="130000"/>
              </a:schemeClr>
            </a:gs>
            <a:gs pos="80000">
              <a:schemeClr val="accent6">
                <a:alpha val="90000"/>
                <a:hueOff val="0"/>
                <a:satOff val="0"/>
                <a:lumOff val="0"/>
                <a:alphaOff val="-24000"/>
                <a:shade val="93000"/>
                <a:satMod val="130000"/>
              </a:schemeClr>
            </a:gs>
            <a:gs pos="100000">
              <a:schemeClr val="accent6">
                <a:alpha val="90000"/>
                <a:hueOff val="0"/>
                <a:satOff val="0"/>
                <a:lumOff val="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Perekayasaan</a:t>
          </a:r>
        </a:p>
      </dsp:txBody>
      <dsp:txXfrm>
        <a:off x="555991" y="3404328"/>
        <a:ext cx="2898183" cy="959827"/>
      </dsp:txXfrm>
    </dsp:sp>
    <dsp:sp modelId="{0E143314-654A-4BD5-903E-E4F6B2A0AFAA}">
      <dsp:nvSpPr>
        <dsp:cNvPr id="0" name=""/>
        <dsp:cNvSpPr/>
      </dsp:nvSpPr>
      <dsp:spPr>
        <a:xfrm rot="5400000">
          <a:off x="9518539" y="-1436810"/>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Mengkonstruksi, menguji, memasang , dan memberi pelayanan kepada pemakai. </a:t>
          </a:r>
          <a:endParaRPr lang="id-ID" sz="2800" kern="1200" dirty="0"/>
        </a:p>
      </dsp:txBody>
      <dsp:txXfrm rot="-5400000">
        <a:off x="3506099" y="4617169"/>
        <a:ext cx="12834283" cy="767862"/>
      </dsp:txXfrm>
    </dsp:sp>
    <dsp:sp modelId="{DD421744-2EA1-4122-8BE3-9EB08F2F3600}">
      <dsp:nvSpPr>
        <dsp:cNvPr id="0" name=""/>
        <dsp:cNvSpPr/>
      </dsp:nvSpPr>
      <dsp:spPr>
        <a:xfrm>
          <a:off x="504067" y="4469263"/>
          <a:ext cx="3002031" cy="1063675"/>
        </a:xfrm>
        <a:prstGeom prst="roundRect">
          <a:avLst/>
        </a:prstGeom>
        <a:gradFill rotWithShape="0">
          <a:gsLst>
            <a:gs pos="0">
              <a:schemeClr val="accent6">
                <a:alpha val="90000"/>
                <a:hueOff val="0"/>
                <a:satOff val="0"/>
                <a:lumOff val="0"/>
                <a:alphaOff val="-32000"/>
                <a:shade val="51000"/>
                <a:satMod val="130000"/>
              </a:schemeClr>
            </a:gs>
            <a:gs pos="80000">
              <a:schemeClr val="accent6">
                <a:alpha val="90000"/>
                <a:hueOff val="0"/>
                <a:satOff val="0"/>
                <a:lumOff val="0"/>
                <a:alphaOff val="-32000"/>
                <a:shade val="93000"/>
                <a:satMod val="130000"/>
              </a:schemeClr>
            </a:gs>
            <a:gs pos="100000">
              <a:schemeClr val="accent6">
                <a:alpha val="90000"/>
                <a:hueOff val="0"/>
                <a:satOff val="0"/>
                <a:lumOff val="0"/>
                <a:alphaOff val="-3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Konstruksi dan Peluncuran</a:t>
          </a:r>
          <a:endParaRPr lang="id-ID" sz="3200" kern="1200" dirty="0"/>
        </a:p>
      </dsp:txBody>
      <dsp:txXfrm>
        <a:off x="555991" y="4521187"/>
        <a:ext cx="2898183" cy="959827"/>
      </dsp:txXfrm>
    </dsp:sp>
    <dsp:sp modelId="{C74F969B-8DE3-4ACC-9EF6-905CD24C8144}">
      <dsp:nvSpPr>
        <dsp:cNvPr id="0" name=""/>
        <dsp:cNvSpPr/>
      </dsp:nvSpPr>
      <dsp:spPr>
        <a:xfrm rot="5400000">
          <a:off x="9518539" y="-319950"/>
          <a:ext cx="850940" cy="12875822"/>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smtClean="0"/>
            <a:t>Mendapatkan umpan balik dari pelanggan. </a:t>
          </a:r>
          <a:endParaRPr lang="id-ID" sz="2800" kern="1200" dirty="0"/>
        </a:p>
      </dsp:txBody>
      <dsp:txXfrm rot="-5400000">
        <a:off x="3506099" y="5734029"/>
        <a:ext cx="12834283" cy="767862"/>
      </dsp:txXfrm>
    </dsp:sp>
    <dsp:sp modelId="{5A1098FD-DDE2-4230-8451-365103D3B459}">
      <dsp:nvSpPr>
        <dsp:cNvPr id="0" name=""/>
        <dsp:cNvSpPr/>
      </dsp:nvSpPr>
      <dsp:spPr>
        <a:xfrm>
          <a:off x="504067" y="5586122"/>
          <a:ext cx="3002031" cy="1063675"/>
        </a:xfrm>
        <a:prstGeom prst="roundRect">
          <a:avLst/>
        </a:prstGeom>
        <a:gradFill rotWithShape="0">
          <a:gsLst>
            <a:gs pos="0">
              <a:schemeClr val="accent6">
                <a:alpha val="90000"/>
                <a:hueOff val="0"/>
                <a:satOff val="0"/>
                <a:lumOff val="0"/>
                <a:alphaOff val="-40000"/>
                <a:shade val="51000"/>
                <a:satMod val="130000"/>
              </a:schemeClr>
            </a:gs>
            <a:gs pos="80000">
              <a:schemeClr val="accent6">
                <a:alpha val="90000"/>
                <a:hueOff val="0"/>
                <a:satOff val="0"/>
                <a:lumOff val="0"/>
                <a:alphaOff val="-40000"/>
                <a:shade val="93000"/>
                <a:satMod val="130000"/>
              </a:schemeClr>
            </a:gs>
            <a:gs pos="100000">
              <a:schemeClr val="accent6">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Evaluasi Pelanggan</a:t>
          </a:r>
          <a:endParaRPr lang="id-ID" sz="3200" kern="1200" dirty="0"/>
        </a:p>
      </dsp:txBody>
      <dsp:txXfrm>
        <a:off x="555991" y="5638046"/>
        <a:ext cx="2898183" cy="95982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C0F6CE-DB86-4D41-B20D-FDA16E7968DE}" type="datetimeFigureOut">
              <a:rPr lang="id-ID" smtClean="0"/>
              <a:t>02/10/2014</a:t>
            </a:fld>
            <a:endParaRPr lang="id-ID"/>
          </a:p>
        </p:txBody>
      </p:sp>
      <p:sp>
        <p:nvSpPr>
          <p:cNvPr id="4" name="Slide Image Placeholder 3"/>
          <p:cNvSpPr>
            <a:spLocks noGrp="1" noRot="1" noChangeAspect="1"/>
          </p:cNvSpPr>
          <p:nvPr>
            <p:ph type="sldImg" idx="2"/>
          </p:nvPr>
        </p:nvSpPr>
        <p:spPr>
          <a:xfrm>
            <a:off x="368300" y="685800"/>
            <a:ext cx="61214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21BFF7-9144-4EB7-9F9F-F823ECA4B6B3}" type="slidenum">
              <a:rPr lang="id-ID" smtClean="0"/>
              <a:t>‹#›</a:t>
            </a:fld>
            <a:endParaRPr lang="id-ID"/>
          </a:p>
        </p:txBody>
      </p:sp>
    </p:spTree>
    <p:extLst>
      <p:ext uri="{BB962C8B-B14F-4D97-AF65-F5344CB8AC3E}">
        <p14:creationId xmlns:p14="http://schemas.microsoft.com/office/powerpoint/2010/main" val="2526017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169" y="3131531"/>
            <a:ext cx="15301913" cy="2160801"/>
          </a:xfrm>
        </p:spPr>
        <p:txBody>
          <a:bodyPr/>
          <a:lstStyle/>
          <a:p>
            <a:r>
              <a:rPr lang="en-US" smtClean="0"/>
              <a:t>Click to edit Master title style</a:t>
            </a:r>
            <a:endParaRPr lang="id-ID"/>
          </a:p>
        </p:txBody>
      </p:sp>
      <p:sp>
        <p:nvSpPr>
          <p:cNvPr id="3" name="Subtitle 2"/>
          <p:cNvSpPr>
            <a:spLocks noGrp="1"/>
          </p:cNvSpPr>
          <p:nvPr>
            <p:ph type="subTitle" idx="1"/>
          </p:nvPr>
        </p:nvSpPr>
        <p:spPr>
          <a:xfrm>
            <a:off x="2700338" y="5712354"/>
            <a:ext cx="12601575" cy="2576160"/>
          </a:xfrm>
        </p:spPr>
        <p:txBody>
          <a:bodyPr/>
          <a:lstStyle>
            <a:lvl1pPr marL="0" indent="0" algn="ctr">
              <a:buNone/>
              <a:defRPr>
                <a:solidFill>
                  <a:schemeClr val="tx1">
                    <a:tint val="75000"/>
                  </a:schemeClr>
                </a:solidFill>
              </a:defRPr>
            </a:lvl1pPr>
            <a:lvl2pPr marL="699431" indent="0" algn="ctr">
              <a:buNone/>
              <a:defRPr>
                <a:solidFill>
                  <a:schemeClr val="tx1">
                    <a:tint val="75000"/>
                  </a:schemeClr>
                </a:solidFill>
              </a:defRPr>
            </a:lvl2pPr>
            <a:lvl3pPr marL="1398861" indent="0" algn="ctr">
              <a:buNone/>
              <a:defRPr>
                <a:solidFill>
                  <a:schemeClr val="tx1">
                    <a:tint val="75000"/>
                  </a:schemeClr>
                </a:solidFill>
              </a:defRPr>
            </a:lvl3pPr>
            <a:lvl4pPr marL="2098290" indent="0" algn="ctr">
              <a:buNone/>
              <a:defRPr>
                <a:solidFill>
                  <a:schemeClr val="tx1">
                    <a:tint val="75000"/>
                  </a:schemeClr>
                </a:solidFill>
              </a:defRPr>
            </a:lvl4pPr>
            <a:lvl5pPr marL="2797720" indent="0" algn="ctr">
              <a:buNone/>
              <a:defRPr>
                <a:solidFill>
                  <a:schemeClr val="tx1">
                    <a:tint val="75000"/>
                  </a:schemeClr>
                </a:solidFill>
              </a:defRPr>
            </a:lvl5pPr>
            <a:lvl6pPr marL="3497151" indent="0" algn="ctr">
              <a:buNone/>
              <a:defRPr>
                <a:solidFill>
                  <a:schemeClr val="tx1">
                    <a:tint val="75000"/>
                  </a:schemeClr>
                </a:solidFill>
              </a:defRPr>
            </a:lvl6pPr>
            <a:lvl7pPr marL="4196581" indent="0" algn="ctr">
              <a:buNone/>
              <a:defRPr>
                <a:solidFill>
                  <a:schemeClr val="tx1">
                    <a:tint val="75000"/>
                  </a:schemeClr>
                </a:solidFill>
              </a:defRPr>
            </a:lvl7pPr>
            <a:lvl8pPr marL="4896010" indent="0" algn="ctr">
              <a:buNone/>
              <a:defRPr>
                <a:solidFill>
                  <a:schemeClr val="tx1">
                    <a:tint val="75000"/>
                  </a:schemeClr>
                </a:solidFill>
              </a:defRPr>
            </a:lvl8pPr>
            <a:lvl9pPr marL="5595441"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596A536-5A79-4578-87B2-74C6059D10BE}" type="datetime1">
              <a:rPr lang="id-ID" smtClean="0"/>
              <a:t>02/10/2014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2017023173"/>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CDB3A84-3C84-428C-8D7D-8F2BF165975D}" type="datetime1">
              <a:rPr lang="id-ID" smtClean="0"/>
              <a:t>02/10/2014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1719875986"/>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555698" y="592704"/>
            <a:ext cx="6378921" cy="12642784"/>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418930" y="592704"/>
            <a:ext cx="18836730" cy="126427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D65A5DD-3DA7-4478-A0BD-5DEDD37EC8D9}" type="datetime1">
              <a:rPr lang="id-ID" smtClean="0"/>
              <a:t>02/10/2014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4226422113"/>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E0FF40F-E2E8-40D9-8108-2FF51921BD62}" type="datetime1">
              <a:rPr lang="id-ID" smtClean="0"/>
              <a:t>02/10/2014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236807146"/>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054" y="6477737"/>
            <a:ext cx="15301913" cy="2002124"/>
          </a:xfrm>
        </p:spPr>
        <p:txBody>
          <a:bodyPr anchor="t"/>
          <a:lstStyle>
            <a:lvl1pPr algn="l">
              <a:defRPr sz="6100" b="1" cap="all"/>
            </a:lvl1pPr>
          </a:lstStyle>
          <a:p>
            <a:r>
              <a:rPr lang="en-US" smtClean="0"/>
              <a:t>Click to edit Master title style</a:t>
            </a:r>
            <a:endParaRPr lang="id-ID"/>
          </a:p>
        </p:txBody>
      </p:sp>
      <p:sp>
        <p:nvSpPr>
          <p:cNvPr id="3" name="Text Placeholder 2"/>
          <p:cNvSpPr>
            <a:spLocks noGrp="1"/>
          </p:cNvSpPr>
          <p:nvPr>
            <p:ph type="body" idx="1"/>
          </p:nvPr>
        </p:nvSpPr>
        <p:spPr>
          <a:xfrm>
            <a:off x="1422054" y="4272601"/>
            <a:ext cx="15301913" cy="2205136"/>
          </a:xfrm>
        </p:spPr>
        <p:txBody>
          <a:bodyPr anchor="b"/>
          <a:lstStyle>
            <a:lvl1pPr marL="0" indent="0">
              <a:buNone/>
              <a:defRPr sz="3100">
                <a:solidFill>
                  <a:schemeClr val="tx1">
                    <a:tint val="75000"/>
                  </a:schemeClr>
                </a:solidFill>
              </a:defRPr>
            </a:lvl1pPr>
            <a:lvl2pPr marL="699431" indent="0">
              <a:buNone/>
              <a:defRPr sz="2800">
                <a:solidFill>
                  <a:schemeClr val="tx1">
                    <a:tint val="75000"/>
                  </a:schemeClr>
                </a:solidFill>
              </a:defRPr>
            </a:lvl2pPr>
            <a:lvl3pPr marL="1398861" indent="0">
              <a:buNone/>
              <a:defRPr sz="2400">
                <a:solidFill>
                  <a:schemeClr val="tx1">
                    <a:tint val="75000"/>
                  </a:schemeClr>
                </a:solidFill>
              </a:defRPr>
            </a:lvl3pPr>
            <a:lvl4pPr marL="2098290" indent="0">
              <a:buNone/>
              <a:defRPr sz="2100">
                <a:solidFill>
                  <a:schemeClr val="tx1">
                    <a:tint val="75000"/>
                  </a:schemeClr>
                </a:solidFill>
              </a:defRPr>
            </a:lvl4pPr>
            <a:lvl5pPr marL="2797720" indent="0">
              <a:buNone/>
              <a:defRPr sz="2100">
                <a:solidFill>
                  <a:schemeClr val="tx1">
                    <a:tint val="75000"/>
                  </a:schemeClr>
                </a:solidFill>
              </a:defRPr>
            </a:lvl5pPr>
            <a:lvl6pPr marL="3497151" indent="0">
              <a:buNone/>
              <a:defRPr sz="2100">
                <a:solidFill>
                  <a:schemeClr val="tx1">
                    <a:tint val="75000"/>
                  </a:schemeClr>
                </a:solidFill>
              </a:defRPr>
            </a:lvl6pPr>
            <a:lvl7pPr marL="4196581" indent="0">
              <a:buNone/>
              <a:defRPr sz="2100">
                <a:solidFill>
                  <a:schemeClr val="tx1">
                    <a:tint val="75000"/>
                  </a:schemeClr>
                </a:solidFill>
              </a:defRPr>
            </a:lvl7pPr>
            <a:lvl8pPr marL="4896010" indent="0">
              <a:buNone/>
              <a:defRPr sz="2100">
                <a:solidFill>
                  <a:schemeClr val="tx1">
                    <a:tint val="75000"/>
                  </a:schemeClr>
                </a:solidFill>
              </a:defRPr>
            </a:lvl8pPr>
            <a:lvl9pPr marL="5595441"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22CBA-4B41-4B61-A6FC-9440924D8C90}" type="datetime1">
              <a:rPr lang="id-ID" smtClean="0"/>
              <a:t>02/10/2014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47788854"/>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418931" y="3458218"/>
            <a:ext cx="12607826" cy="9777273"/>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14326794" y="3458218"/>
            <a:ext cx="12607826" cy="9777273"/>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34B5DC1-3EC1-4AA8-8351-6C35874A372B}" type="datetime1">
              <a:rPr lang="id-ID" smtClean="0"/>
              <a:t>02/10/2014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697354787"/>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0113" y="403693"/>
            <a:ext cx="16202025" cy="1680104"/>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900113" y="2256475"/>
            <a:ext cx="7954120" cy="940391"/>
          </a:xfrm>
        </p:spPr>
        <p:txBody>
          <a:bodyPr anchor="b"/>
          <a:lstStyle>
            <a:lvl1pPr marL="0" indent="0">
              <a:buNone/>
              <a:defRPr sz="3700" b="1"/>
            </a:lvl1pPr>
            <a:lvl2pPr marL="699431" indent="0">
              <a:buNone/>
              <a:defRPr sz="3100" b="1"/>
            </a:lvl2pPr>
            <a:lvl3pPr marL="1398861" indent="0">
              <a:buNone/>
              <a:defRPr sz="2800" b="1"/>
            </a:lvl3pPr>
            <a:lvl4pPr marL="2098290" indent="0">
              <a:buNone/>
              <a:defRPr sz="2400" b="1"/>
            </a:lvl4pPr>
            <a:lvl5pPr marL="2797720" indent="0">
              <a:buNone/>
              <a:defRPr sz="2400" b="1"/>
            </a:lvl5pPr>
            <a:lvl6pPr marL="3497151" indent="0">
              <a:buNone/>
              <a:defRPr sz="2400" b="1"/>
            </a:lvl6pPr>
            <a:lvl7pPr marL="4196581" indent="0">
              <a:buNone/>
              <a:defRPr sz="2400" b="1"/>
            </a:lvl7pPr>
            <a:lvl8pPr marL="4896010" indent="0">
              <a:buNone/>
              <a:defRPr sz="2400" b="1"/>
            </a:lvl8pPr>
            <a:lvl9pPr marL="5595441"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900113" y="3196865"/>
            <a:ext cx="7954120" cy="5808028"/>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9144896" y="2256475"/>
            <a:ext cx="7957245" cy="940391"/>
          </a:xfrm>
        </p:spPr>
        <p:txBody>
          <a:bodyPr anchor="b"/>
          <a:lstStyle>
            <a:lvl1pPr marL="0" indent="0">
              <a:buNone/>
              <a:defRPr sz="3700" b="1"/>
            </a:lvl1pPr>
            <a:lvl2pPr marL="699431" indent="0">
              <a:buNone/>
              <a:defRPr sz="3100" b="1"/>
            </a:lvl2pPr>
            <a:lvl3pPr marL="1398861" indent="0">
              <a:buNone/>
              <a:defRPr sz="2800" b="1"/>
            </a:lvl3pPr>
            <a:lvl4pPr marL="2098290" indent="0">
              <a:buNone/>
              <a:defRPr sz="2400" b="1"/>
            </a:lvl4pPr>
            <a:lvl5pPr marL="2797720" indent="0">
              <a:buNone/>
              <a:defRPr sz="2400" b="1"/>
            </a:lvl5pPr>
            <a:lvl6pPr marL="3497151" indent="0">
              <a:buNone/>
              <a:defRPr sz="2400" b="1"/>
            </a:lvl6pPr>
            <a:lvl7pPr marL="4196581" indent="0">
              <a:buNone/>
              <a:defRPr sz="2400" b="1"/>
            </a:lvl7pPr>
            <a:lvl8pPr marL="4896010" indent="0">
              <a:buNone/>
              <a:defRPr sz="2400" b="1"/>
            </a:lvl8pPr>
            <a:lvl9pPr marL="5595441"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9144896" y="3196865"/>
            <a:ext cx="7957245" cy="5808028"/>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5BC0B6E-051B-4F5B-B105-DE2B9DC34110}" type="datetime1">
              <a:rPr lang="id-ID" smtClean="0"/>
              <a:t>02/10/2014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43486919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18740CE-2D41-43D4-8993-0918186A1C7A}" type="datetime1">
              <a:rPr lang="id-ID" smtClean="0"/>
              <a:t>02/10/2014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1490709310"/>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A0E01-8B99-45F0-A82A-CFEF8E050BCE}" type="datetime1">
              <a:rPr lang="id-ID" smtClean="0"/>
              <a:t>02/10/2014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4230173333"/>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0116" y="401358"/>
            <a:ext cx="5922616" cy="1708106"/>
          </a:xfrm>
        </p:spPr>
        <p:txBody>
          <a:bodyPr anchor="b"/>
          <a:lstStyle>
            <a:lvl1pPr algn="l">
              <a:defRPr sz="3100" b="1"/>
            </a:lvl1pPr>
          </a:lstStyle>
          <a:p>
            <a:r>
              <a:rPr lang="en-US" smtClean="0"/>
              <a:t>Click to edit Master title style</a:t>
            </a:r>
            <a:endParaRPr lang="id-ID"/>
          </a:p>
        </p:txBody>
      </p:sp>
      <p:sp>
        <p:nvSpPr>
          <p:cNvPr id="3" name="Content Placeholder 2"/>
          <p:cNvSpPr>
            <a:spLocks noGrp="1"/>
          </p:cNvSpPr>
          <p:nvPr>
            <p:ph idx="1"/>
          </p:nvPr>
        </p:nvSpPr>
        <p:spPr>
          <a:xfrm>
            <a:off x="7038380" y="401359"/>
            <a:ext cx="10063758" cy="8603534"/>
          </a:xfrm>
        </p:spPr>
        <p:txBody>
          <a:bodyPr/>
          <a:lstStyle>
            <a:lvl1pPr>
              <a:defRPr sz="49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900116" y="2109466"/>
            <a:ext cx="5922616" cy="6895428"/>
          </a:xfrm>
        </p:spPr>
        <p:txBody>
          <a:bodyPr/>
          <a:lstStyle>
            <a:lvl1pPr marL="0" indent="0">
              <a:buNone/>
              <a:defRPr sz="2100"/>
            </a:lvl1pPr>
            <a:lvl2pPr marL="699431" indent="0">
              <a:buNone/>
              <a:defRPr sz="1800"/>
            </a:lvl2pPr>
            <a:lvl3pPr marL="1398861" indent="0">
              <a:buNone/>
              <a:defRPr sz="1500"/>
            </a:lvl3pPr>
            <a:lvl4pPr marL="2098290" indent="0">
              <a:buNone/>
              <a:defRPr sz="1400"/>
            </a:lvl4pPr>
            <a:lvl5pPr marL="2797720" indent="0">
              <a:buNone/>
              <a:defRPr sz="1400"/>
            </a:lvl5pPr>
            <a:lvl6pPr marL="3497151" indent="0">
              <a:buNone/>
              <a:defRPr sz="1400"/>
            </a:lvl6pPr>
            <a:lvl7pPr marL="4196581" indent="0">
              <a:buNone/>
              <a:defRPr sz="1400"/>
            </a:lvl7pPr>
            <a:lvl8pPr marL="4896010" indent="0">
              <a:buNone/>
              <a:defRPr sz="1400"/>
            </a:lvl8pPr>
            <a:lvl9pPr marL="5595441"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B6E4D-0D4B-4968-B891-12949C9EF7C5}" type="datetime1">
              <a:rPr lang="id-ID" smtClean="0"/>
              <a:t>02/10/2014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281444317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8568" y="7056438"/>
            <a:ext cx="10801350" cy="833052"/>
          </a:xfrm>
        </p:spPr>
        <p:txBody>
          <a:bodyPr anchor="b"/>
          <a:lstStyle>
            <a:lvl1pPr algn="l">
              <a:defRPr sz="3100" b="1"/>
            </a:lvl1pPr>
          </a:lstStyle>
          <a:p>
            <a:r>
              <a:rPr lang="en-US" smtClean="0"/>
              <a:t>Click to edit Master title style</a:t>
            </a:r>
            <a:endParaRPr lang="id-ID"/>
          </a:p>
        </p:txBody>
      </p:sp>
      <p:sp>
        <p:nvSpPr>
          <p:cNvPr id="3" name="Picture Placeholder 2"/>
          <p:cNvSpPr>
            <a:spLocks noGrp="1"/>
          </p:cNvSpPr>
          <p:nvPr>
            <p:ph type="pic" idx="1"/>
          </p:nvPr>
        </p:nvSpPr>
        <p:spPr>
          <a:xfrm>
            <a:off x="3528568" y="900725"/>
            <a:ext cx="10801350" cy="6048375"/>
          </a:xfrm>
        </p:spPr>
        <p:txBody>
          <a:bodyPr/>
          <a:lstStyle>
            <a:lvl1pPr marL="0" indent="0">
              <a:buNone/>
              <a:defRPr sz="4900"/>
            </a:lvl1pPr>
            <a:lvl2pPr marL="699431" indent="0">
              <a:buNone/>
              <a:defRPr sz="4300"/>
            </a:lvl2pPr>
            <a:lvl3pPr marL="1398861" indent="0">
              <a:buNone/>
              <a:defRPr sz="3700"/>
            </a:lvl3pPr>
            <a:lvl4pPr marL="2098290" indent="0">
              <a:buNone/>
              <a:defRPr sz="3100"/>
            </a:lvl4pPr>
            <a:lvl5pPr marL="2797720" indent="0">
              <a:buNone/>
              <a:defRPr sz="3100"/>
            </a:lvl5pPr>
            <a:lvl6pPr marL="3497151" indent="0">
              <a:buNone/>
              <a:defRPr sz="3100"/>
            </a:lvl6pPr>
            <a:lvl7pPr marL="4196581" indent="0">
              <a:buNone/>
              <a:defRPr sz="3100"/>
            </a:lvl7pPr>
            <a:lvl8pPr marL="4896010" indent="0">
              <a:buNone/>
              <a:defRPr sz="3100"/>
            </a:lvl8pPr>
            <a:lvl9pPr marL="5595441" indent="0">
              <a:buNone/>
              <a:defRPr sz="3100"/>
            </a:lvl9pPr>
          </a:lstStyle>
          <a:p>
            <a:endParaRPr lang="id-ID"/>
          </a:p>
        </p:txBody>
      </p:sp>
      <p:sp>
        <p:nvSpPr>
          <p:cNvPr id="4" name="Text Placeholder 3"/>
          <p:cNvSpPr>
            <a:spLocks noGrp="1"/>
          </p:cNvSpPr>
          <p:nvPr>
            <p:ph type="body" sz="half" idx="2"/>
          </p:nvPr>
        </p:nvSpPr>
        <p:spPr>
          <a:xfrm>
            <a:off x="3528568" y="7889492"/>
            <a:ext cx="10801350" cy="1183073"/>
          </a:xfrm>
        </p:spPr>
        <p:txBody>
          <a:bodyPr/>
          <a:lstStyle>
            <a:lvl1pPr marL="0" indent="0">
              <a:buNone/>
              <a:defRPr sz="2100"/>
            </a:lvl1pPr>
            <a:lvl2pPr marL="699431" indent="0">
              <a:buNone/>
              <a:defRPr sz="1800"/>
            </a:lvl2pPr>
            <a:lvl3pPr marL="1398861" indent="0">
              <a:buNone/>
              <a:defRPr sz="1500"/>
            </a:lvl3pPr>
            <a:lvl4pPr marL="2098290" indent="0">
              <a:buNone/>
              <a:defRPr sz="1400"/>
            </a:lvl4pPr>
            <a:lvl5pPr marL="2797720" indent="0">
              <a:buNone/>
              <a:defRPr sz="1400"/>
            </a:lvl5pPr>
            <a:lvl6pPr marL="3497151" indent="0">
              <a:buNone/>
              <a:defRPr sz="1400"/>
            </a:lvl6pPr>
            <a:lvl7pPr marL="4196581" indent="0">
              <a:buNone/>
              <a:defRPr sz="1400"/>
            </a:lvl7pPr>
            <a:lvl8pPr marL="4896010" indent="0">
              <a:buNone/>
              <a:defRPr sz="1400"/>
            </a:lvl8pPr>
            <a:lvl9pPr marL="5595441"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17DFE-1B31-484F-A0CC-20A8AAA84D6E}" type="datetime1">
              <a:rPr lang="id-ID" smtClean="0"/>
              <a:t>02/10/2014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785462-F6A3-49B5-A2E6-FCA36AC92A37}" type="slidenum">
              <a:rPr lang="id-ID" smtClean="0"/>
              <a:t>‹#›</a:t>
            </a:fld>
            <a:endParaRPr lang="id-ID"/>
          </a:p>
        </p:txBody>
      </p:sp>
    </p:spTree>
    <p:extLst>
      <p:ext uri="{BB962C8B-B14F-4D97-AF65-F5344CB8AC3E}">
        <p14:creationId xmlns:p14="http://schemas.microsoft.com/office/powerpoint/2010/main" val="2667387702"/>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403693"/>
            <a:ext cx="16202025" cy="1680104"/>
          </a:xfrm>
          <a:prstGeom prst="rect">
            <a:avLst/>
          </a:prstGeom>
        </p:spPr>
        <p:txBody>
          <a:bodyPr vert="horz" lIns="139886" tIns="69942" rIns="139886" bIns="69942"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900113" y="2352149"/>
            <a:ext cx="16202025" cy="6652747"/>
          </a:xfrm>
          <a:prstGeom prst="rect">
            <a:avLst/>
          </a:prstGeom>
        </p:spPr>
        <p:txBody>
          <a:bodyPr vert="horz" lIns="139886" tIns="69942" rIns="139886" bIns="699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900113" y="9343248"/>
            <a:ext cx="4200525" cy="536700"/>
          </a:xfrm>
          <a:prstGeom prst="rect">
            <a:avLst/>
          </a:prstGeom>
        </p:spPr>
        <p:txBody>
          <a:bodyPr vert="horz" lIns="139886" tIns="69942" rIns="139886" bIns="69942" rtlCol="0" anchor="ctr"/>
          <a:lstStyle>
            <a:lvl1pPr algn="l">
              <a:defRPr sz="1800">
                <a:solidFill>
                  <a:schemeClr val="tx1">
                    <a:tint val="75000"/>
                  </a:schemeClr>
                </a:solidFill>
              </a:defRPr>
            </a:lvl1pPr>
          </a:lstStyle>
          <a:p>
            <a:fld id="{8D9D0946-8A94-4BE6-A456-07CF96239EE5}" type="datetime1">
              <a:rPr lang="id-ID" smtClean="0"/>
              <a:t>02/10/2014</a:t>
            </a:fld>
            <a:endParaRPr lang="id-ID"/>
          </a:p>
        </p:txBody>
      </p:sp>
      <p:sp>
        <p:nvSpPr>
          <p:cNvPr id="5" name="Footer Placeholder 4"/>
          <p:cNvSpPr>
            <a:spLocks noGrp="1"/>
          </p:cNvSpPr>
          <p:nvPr>
            <p:ph type="ftr" sz="quarter" idx="3"/>
          </p:nvPr>
        </p:nvSpPr>
        <p:spPr>
          <a:xfrm>
            <a:off x="6150769" y="9343248"/>
            <a:ext cx="5700713" cy="536700"/>
          </a:xfrm>
          <a:prstGeom prst="rect">
            <a:avLst/>
          </a:prstGeom>
        </p:spPr>
        <p:txBody>
          <a:bodyPr vert="horz" lIns="139886" tIns="69942" rIns="139886" bIns="69942" rtlCol="0" anchor="ctr"/>
          <a:lstStyle>
            <a:lvl1pPr algn="ctr">
              <a:defRPr sz="18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2901613" y="9343248"/>
            <a:ext cx="4200525" cy="536700"/>
          </a:xfrm>
          <a:prstGeom prst="rect">
            <a:avLst/>
          </a:prstGeom>
        </p:spPr>
        <p:txBody>
          <a:bodyPr vert="horz" lIns="139886" tIns="69942" rIns="139886" bIns="69942" rtlCol="0" anchor="ctr"/>
          <a:lstStyle>
            <a:lvl1pPr algn="r">
              <a:defRPr sz="1800">
                <a:solidFill>
                  <a:schemeClr val="tx1">
                    <a:tint val="75000"/>
                  </a:schemeClr>
                </a:solidFill>
              </a:defRPr>
            </a:lvl1pPr>
          </a:lstStyle>
          <a:p>
            <a:fld id="{B9785462-F6A3-49B5-A2E6-FCA36AC92A37}" type="slidenum">
              <a:rPr lang="id-ID" smtClean="0"/>
              <a:t>‹#›</a:t>
            </a:fld>
            <a:endParaRPr lang="id-ID"/>
          </a:p>
        </p:txBody>
      </p:sp>
    </p:spTree>
    <p:extLst>
      <p:ext uri="{BB962C8B-B14F-4D97-AF65-F5344CB8AC3E}">
        <p14:creationId xmlns:p14="http://schemas.microsoft.com/office/powerpoint/2010/main" val="22705756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randomBar dir="vert"/>
  </p:transition>
  <p:hf hdr="0" ftr="0" dt="0"/>
  <p:txStyles>
    <p:titleStyle>
      <a:lvl1pPr algn="ctr" defTabSz="1398861" rtl="0" eaLnBrk="1" latinLnBrk="0" hangingPunct="1">
        <a:spcBef>
          <a:spcPct val="0"/>
        </a:spcBef>
        <a:buNone/>
        <a:defRPr sz="6700" kern="1200">
          <a:solidFill>
            <a:schemeClr val="tx1"/>
          </a:solidFill>
          <a:latin typeface="+mj-lt"/>
          <a:ea typeface="+mj-ea"/>
          <a:cs typeface="+mj-cs"/>
        </a:defRPr>
      </a:lvl1pPr>
    </p:titleStyle>
    <p:bodyStyle>
      <a:lvl1pPr marL="524574" indent="-524574" algn="l" defTabSz="1398861" rtl="0" eaLnBrk="1" latinLnBrk="0" hangingPunct="1">
        <a:spcBef>
          <a:spcPct val="20000"/>
        </a:spcBef>
        <a:buFont typeface="Arial" pitchFamily="34" charset="0"/>
        <a:buChar char="•"/>
        <a:defRPr sz="4900" kern="1200">
          <a:solidFill>
            <a:schemeClr val="tx1"/>
          </a:solidFill>
          <a:latin typeface="+mn-lt"/>
          <a:ea typeface="+mn-ea"/>
          <a:cs typeface="+mn-cs"/>
        </a:defRPr>
      </a:lvl1pPr>
      <a:lvl2pPr marL="1136573" indent="-437144" algn="l" defTabSz="1398861" rtl="0" eaLnBrk="1" latinLnBrk="0" hangingPunct="1">
        <a:spcBef>
          <a:spcPct val="20000"/>
        </a:spcBef>
        <a:buFont typeface="Arial" pitchFamily="34" charset="0"/>
        <a:buChar char="–"/>
        <a:defRPr sz="4300" kern="1200">
          <a:solidFill>
            <a:schemeClr val="tx1"/>
          </a:solidFill>
          <a:latin typeface="+mn-lt"/>
          <a:ea typeface="+mn-ea"/>
          <a:cs typeface="+mn-cs"/>
        </a:defRPr>
      </a:lvl2pPr>
      <a:lvl3pPr marL="1748576" indent="-349715" algn="l" defTabSz="1398861" rtl="0" eaLnBrk="1" latinLnBrk="0" hangingPunct="1">
        <a:spcBef>
          <a:spcPct val="20000"/>
        </a:spcBef>
        <a:buFont typeface="Arial" pitchFamily="34" charset="0"/>
        <a:buChar char="•"/>
        <a:defRPr sz="3700" kern="1200">
          <a:solidFill>
            <a:schemeClr val="tx1"/>
          </a:solidFill>
          <a:latin typeface="+mn-lt"/>
          <a:ea typeface="+mn-ea"/>
          <a:cs typeface="+mn-cs"/>
        </a:defRPr>
      </a:lvl3pPr>
      <a:lvl4pPr marL="2448005"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314743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384686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546297"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24572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594515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9pPr>
    </p:bodyStyle>
    <p:otherStyle>
      <a:defPPr>
        <a:defRPr lang="id-ID"/>
      </a:defPPr>
      <a:lvl1pPr marL="0" algn="l" defTabSz="1398861" rtl="0" eaLnBrk="1" latinLnBrk="0" hangingPunct="1">
        <a:defRPr sz="2800" kern="1200">
          <a:solidFill>
            <a:schemeClr val="tx1"/>
          </a:solidFill>
          <a:latin typeface="+mn-lt"/>
          <a:ea typeface="+mn-ea"/>
          <a:cs typeface="+mn-cs"/>
        </a:defRPr>
      </a:lvl1pPr>
      <a:lvl2pPr marL="699431" algn="l" defTabSz="1398861" rtl="0" eaLnBrk="1" latinLnBrk="0" hangingPunct="1">
        <a:defRPr sz="2800" kern="1200">
          <a:solidFill>
            <a:schemeClr val="tx1"/>
          </a:solidFill>
          <a:latin typeface="+mn-lt"/>
          <a:ea typeface="+mn-ea"/>
          <a:cs typeface="+mn-cs"/>
        </a:defRPr>
      </a:lvl2pPr>
      <a:lvl3pPr marL="1398861" algn="l" defTabSz="1398861" rtl="0" eaLnBrk="1" latinLnBrk="0" hangingPunct="1">
        <a:defRPr sz="2800" kern="1200">
          <a:solidFill>
            <a:schemeClr val="tx1"/>
          </a:solidFill>
          <a:latin typeface="+mn-lt"/>
          <a:ea typeface="+mn-ea"/>
          <a:cs typeface="+mn-cs"/>
        </a:defRPr>
      </a:lvl3pPr>
      <a:lvl4pPr marL="2098290" algn="l" defTabSz="1398861" rtl="0" eaLnBrk="1" latinLnBrk="0" hangingPunct="1">
        <a:defRPr sz="2800" kern="1200">
          <a:solidFill>
            <a:schemeClr val="tx1"/>
          </a:solidFill>
          <a:latin typeface="+mn-lt"/>
          <a:ea typeface="+mn-ea"/>
          <a:cs typeface="+mn-cs"/>
        </a:defRPr>
      </a:lvl4pPr>
      <a:lvl5pPr marL="2797720" algn="l" defTabSz="1398861" rtl="0" eaLnBrk="1" latinLnBrk="0" hangingPunct="1">
        <a:defRPr sz="2800" kern="1200">
          <a:solidFill>
            <a:schemeClr val="tx1"/>
          </a:solidFill>
          <a:latin typeface="+mn-lt"/>
          <a:ea typeface="+mn-ea"/>
          <a:cs typeface="+mn-cs"/>
        </a:defRPr>
      </a:lvl5pPr>
      <a:lvl6pPr marL="3497151" algn="l" defTabSz="1398861" rtl="0" eaLnBrk="1" latinLnBrk="0" hangingPunct="1">
        <a:defRPr sz="2800" kern="1200">
          <a:solidFill>
            <a:schemeClr val="tx1"/>
          </a:solidFill>
          <a:latin typeface="+mn-lt"/>
          <a:ea typeface="+mn-ea"/>
          <a:cs typeface="+mn-cs"/>
        </a:defRPr>
      </a:lvl6pPr>
      <a:lvl7pPr marL="4196581" algn="l" defTabSz="1398861" rtl="0" eaLnBrk="1" latinLnBrk="0" hangingPunct="1">
        <a:defRPr sz="2800" kern="1200">
          <a:solidFill>
            <a:schemeClr val="tx1"/>
          </a:solidFill>
          <a:latin typeface="+mn-lt"/>
          <a:ea typeface="+mn-ea"/>
          <a:cs typeface="+mn-cs"/>
        </a:defRPr>
      </a:lvl7pPr>
      <a:lvl8pPr marL="4896010" algn="l" defTabSz="1398861" rtl="0" eaLnBrk="1" latinLnBrk="0" hangingPunct="1">
        <a:defRPr sz="2800" kern="1200">
          <a:solidFill>
            <a:schemeClr val="tx1"/>
          </a:solidFill>
          <a:latin typeface="+mn-lt"/>
          <a:ea typeface="+mn-ea"/>
          <a:cs typeface="+mn-cs"/>
        </a:defRPr>
      </a:lvl8pPr>
      <a:lvl9pPr marL="5595441" algn="l" defTabSz="1398861"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2.xml"/><Relationship Id="rId1" Type="http://schemas.openxmlformats.org/officeDocument/2006/relationships/slideLayout" Target="../slideLayouts/slideLayout2.xml"/><Relationship Id="rId5" Type="http://schemas.openxmlformats.org/officeDocument/2006/relationships/slide" Target="slide27.xml"/><Relationship Id="rId4" Type="http://schemas.openxmlformats.org/officeDocument/2006/relationships/slide" Target="slide24.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3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880570" y="1125"/>
            <a:ext cx="15121680" cy="135784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0570" y="1358970"/>
            <a:ext cx="15121680" cy="9007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itle 2"/>
          <p:cNvSpPr txBox="1">
            <a:spLocks/>
          </p:cNvSpPr>
          <p:nvPr/>
        </p:nvSpPr>
        <p:spPr>
          <a:xfrm>
            <a:off x="5310625" y="486085"/>
            <a:ext cx="9721170" cy="1158155"/>
          </a:xfrm>
          <a:prstGeom prst="rect">
            <a:avLst/>
          </a:prstGeom>
        </p:spPr>
        <p:txBody>
          <a:bodyPr vert="horz" lIns="139886" tIns="69942" rIns="139886" bIns="69942" rtlCol="0">
            <a:normAutofit/>
          </a:bodyPr>
          <a:lstStyle>
            <a:lvl1pPr marL="0" indent="0" algn="ctr" defTabSz="1398861" rtl="0" eaLnBrk="1" latinLnBrk="0" hangingPunct="1">
              <a:spcBef>
                <a:spcPct val="20000"/>
              </a:spcBef>
              <a:buFont typeface="Arial" pitchFamily="34" charset="0"/>
              <a:buNone/>
              <a:defRPr sz="4900" kern="1200">
                <a:solidFill>
                  <a:schemeClr val="tx1">
                    <a:tint val="75000"/>
                  </a:schemeClr>
                </a:solidFill>
                <a:latin typeface="+mn-lt"/>
                <a:ea typeface="+mn-ea"/>
                <a:cs typeface="+mn-cs"/>
              </a:defRPr>
            </a:lvl1pPr>
            <a:lvl2pPr marL="699431" indent="0" algn="ctr" defTabSz="1398861" rtl="0" eaLnBrk="1" latinLnBrk="0" hangingPunct="1">
              <a:spcBef>
                <a:spcPct val="20000"/>
              </a:spcBef>
              <a:buFont typeface="Arial" pitchFamily="34" charset="0"/>
              <a:buNone/>
              <a:defRPr sz="4300" kern="1200">
                <a:solidFill>
                  <a:schemeClr val="tx1">
                    <a:tint val="75000"/>
                  </a:schemeClr>
                </a:solidFill>
                <a:latin typeface="+mn-lt"/>
                <a:ea typeface="+mn-ea"/>
                <a:cs typeface="+mn-cs"/>
              </a:defRPr>
            </a:lvl2pPr>
            <a:lvl3pPr marL="1398861" indent="0" algn="ctr" defTabSz="1398861" rtl="0" eaLnBrk="1" latinLnBrk="0" hangingPunct="1">
              <a:spcBef>
                <a:spcPct val="20000"/>
              </a:spcBef>
              <a:buFont typeface="Arial" pitchFamily="34" charset="0"/>
              <a:buNone/>
              <a:defRPr sz="3700" kern="1200">
                <a:solidFill>
                  <a:schemeClr val="tx1">
                    <a:tint val="75000"/>
                  </a:schemeClr>
                </a:solidFill>
                <a:latin typeface="+mn-lt"/>
                <a:ea typeface="+mn-ea"/>
                <a:cs typeface="+mn-cs"/>
              </a:defRPr>
            </a:lvl3pPr>
            <a:lvl4pPr marL="2098290"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4pPr>
            <a:lvl5pPr marL="2797720"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5pPr>
            <a:lvl6pPr marL="3497151"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6pPr>
            <a:lvl7pPr marL="4196581"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7pPr>
            <a:lvl8pPr marL="4896010"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8pPr>
            <a:lvl9pPr marL="5595441" indent="0" algn="ctr" defTabSz="1398861" rtl="0" eaLnBrk="1" latinLnBrk="0" hangingPunct="1">
              <a:spcBef>
                <a:spcPct val="20000"/>
              </a:spcBef>
              <a:buFont typeface="Arial" pitchFamily="34" charset="0"/>
              <a:buNone/>
              <a:defRPr sz="3100" kern="1200">
                <a:solidFill>
                  <a:schemeClr val="tx1">
                    <a:tint val="75000"/>
                  </a:schemeClr>
                </a:solidFill>
                <a:latin typeface="+mn-lt"/>
                <a:ea typeface="+mn-ea"/>
                <a:cs typeface="+mn-cs"/>
              </a:defRPr>
            </a:lvl9pPr>
          </a:lstStyle>
          <a:p>
            <a:endParaRPr lang="id-ID" sz="6600" dirty="0">
              <a:solidFill>
                <a:schemeClr val="bg1"/>
              </a:solidFill>
            </a:endParaRPr>
          </a:p>
        </p:txBody>
      </p:sp>
      <p:sp>
        <p:nvSpPr>
          <p:cNvPr id="6" name="Rectangle 5"/>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itle 1"/>
          <p:cNvSpPr txBox="1">
            <a:spLocks/>
          </p:cNvSpPr>
          <p:nvPr/>
        </p:nvSpPr>
        <p:spPr>
          <a:xfrm>
            <a:off x="2970580" y="-72256"/>
            <a:ext cx="14491485" cy="1929408"/>
          </a:xfrm>
          <a:prstGeom prst="rect">
            <a:avLst/>
          </a:prstGeom>
        </p:spPr>
        <p:txBody>
          <a:bodyPr vert="horz" lIns="139886" tIns="69942" rIns="139886" bIns="69942" rtlCol="0" anchor="ctr">
            <a:normAutofit fontScale="97500"/>
          </a:bodyPr>
          <a:lstStyle>
            <a:lvl1pPr algn="ctr" defTabSz="1398861" rtl="0" eaLnBrk="1" latinLnBrk="0" hangingPunct="1">
              <a:spcBef>
                <a:spcPct val="0"/>
              </a:spcBef>
              <a:buNone/>
              <a:defRPr sz="6700" kern="1200">
                <a:solidFill>
                  <a:schemeClr val="tx1"/>
                </a:solidFill>
                <a:latin typeface="+mj-lt"/>
                <a:ea typeface="+mj-ea"/>
                <a:cs typeface="+mj-cs"/>
              </a:defRPr>
            </a:lvl1pPr>
          </a:lstStyle>
          <a:p>
            <a:r>
              <a:rPr lang="id-ID" sz="5400" b="1" dirty="0" smtClean="0"/>
              <a:t>Pengembangan Sistem Informasi</a:t>
            </a:r>
            <a:endParaRPr lang="id-ID" sz="5400" b="1" dirty="0"/>
          </a:p>
        </p:txBody>
      </p:sp>
      <p:sp>
        <p:nvSpPr>
          <p:cNvPr id="2" name="Slide Number Placeholder 1"/>
          <p:cNvSpPr>
            <a:spLocks noGrp="1"/>
          </p:cNvSpPr>
          <p:nvPr>
            <p:ph type="sldNum" sz="quarter" idx="12"/>
          </p:nvPr>
        </p:nvSpPr>
        <p:spPr>
          <a:xfrm>
            <a:off x="16489957" y="215776"/>
            <a:ext cx="404159" cy="536700"/>
          </a:xfrm>
        </p:spPr>
        <p:txBody>
          <a:bodyPr/>
          <a:lstStyle/>
          <a:p>
            <a:fld id="{B9785462-F6A3-49B5-A2E6-FCA36AC92A37}" type="slidenum">
              <a:rPr lang="id-ID" sz="2400" smtClean="0">
                <a:solidFill>
                  <a:schemeClr val="tx1"/>
                </a:solidFill>
              </a:rPr>
              <a:t>1</a:t>
            </a:fld>
            <a:endParaRPr lang="id-ID" sz="2400" dirty="0">
              <a:solidFill>
                <a:schemeClr val="tx1"/>
              </a:solidFill>
            </a:endParaRPr>
          </a:p>
        </p:txBody>
      </p:sp>
      <p:sp>
        <p:nvSpPr>
          <p:cNvPr id="3" name="Rectangle 2"/>
          <p:cNvSpPr/>
          <p:nvPr/>
        </p:nvSpPr>
        <p:spPr>
          <a:xfrm>
            <a:off x="3042589" y="9290156"/>
            <a:ext cx="5598496" cy="7907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Rani Susanto, M.Kom</a:t>
            </a:r>
            <a:endParaRPr lang="id-ID" b="1" dirty="0">
              <a:solidFill>
                <a:schemeClr val="tx1"/>
              </a:solidFill>
            </a:endParaRPr>
          </a:p>
        </p:txBody>
      </p:sp>
    </p:spTree>
    <p:extLst>
      <p:ext uri="{BB962C8B-B14F-4D97-AF65-F5344CB8AC3E}">
        <p14:creationId xmlns:p14="http://schemas.microsoft.com/office/powerpoint/2010/main" val="1502945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outVertical)">
                                      <p:cBhvr>
                                        <p:cTn id="7" dur="750"/>
                                        <p:tgtEl>
                                          <p:spTgt spid="5">
                                            <p:txEl>
                                              <p:pRg st="0" end="0"/>
                                            </p:txEl>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outVertical)">
                                      <p:cBhvr>
                                        <p:cTn id="13" dur="750"/>
                                        <p:tgtEl>
                                          <p:spTgt spid="7"/>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outVertical)">
                                      <p:cBhvr>
                                        <p:cTn id="16"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2493" y="2352149"/>
            <a:ext cx="13789645" cy="6652747"/>
          </a:xfrm>
        </p:spPr>
        <p:txBody>
          <a:bodyPr>
            <a:noAutofit/>
          </a:bodyPr>
          <a:lstStyle/>
          <a:p>
            <a:pPr algn="just">
              <a:lnSpc>
                <a:spcPct val="100000"/>
              </a:lnSpc>
              <a:spcBef>
                <a:spcPts val="0"/>
              </a:spcBef>
            </a:pPr>
            <a:r>
              <a:rPr lang="id-ID" sz="4400" dirty="0" smtClean="0"/>
              <a:t>Merupakan metodologi umum dalam pengembangan sistem yang menandai kemajuan usaha analisis dan desain. </a:t>
            </a:r>
          </a:p>
          <a:p>
            <a:pPr algn="just">
              <a:lnSpc>
                <a:spcPct val="100000"/>
              </a:lnSpc>
              <a:spcBef>
                <a:spcPts val="0"/>
              </a:spcBef>
            </a:pPr>
            <a:r>
              <a:rPr lang="id-ID" sz="4400" dirty="0" smtClean="0"/>
              <a:t>Fase-Fase SDLC :</a:t>
            </a:r>
          </a:p>
          <a:p>
            <a:pPr marL="1334312" lvl="1" indent="-457200" algn="just">
              <a:spcBef>
                <a:spcPts val="0"/>
              </a:spcBef>
              <a:buFont typeface="Wingdings" pitchFamily="2" charset="2"/>
              <a:buChar char="§"/>
            </a:pPr>
            <a:r>
              <a:rPr lang="id-ID" sz="3600" dirty="0" smtClean="0"/>
              <a:t>Identifikasi &amp; Seleksi Proyek</a:t>
            </a:r>
          </a:p>
          <a:p>
            <a:pPr marL="1334312" lvl="1" indent="-457200" algn="just">
              <a:spcBef>
                <a:spcPts val="0"/>
              </a:spcBef>
              <a:buFont typeface="Wingdings" pitchFamily="2" charset="2"/>
              <a:buChar char="§"/>
            </a:pPr>
            <a:r>
              <a:rPr lang="id-ID" sz="3600" dirty="0" smtClean="0"/>
              <a:t>Inisiasi dan Perencanaan Proyek</a:t>
            </a:r>
          </a:p>
          <a:p>
            <a:pPr marL="1334312" lvl="1" indent="-457200" algn="just">
              <a:spcBef>
                <a:spcPts val="0"/>
              </a:spcBef>
              <a:buFont typeface="Wingdings" pitchFamily="2" charset="2"/>
              <a:buChar char="§"/>
            </a:pPr>
            <a:r>
              <a:rPr lang="id-ID" sz="3600" dirty="0" smtClean="0"/>
              <a:t>Analisis</a:t>
            </a:r>
          </a:p>
          <a:p>
            <a:pPr marL="1334312" lvl="1" indent="-457200" algn="just">
              <a:spcBef>
                <a:spcPts val="0"/>
              </a:spcBef>
              <a:buFont typeface="Wingdings" pitchFamily="2" charset="2"/>
              <a:buChar char="§"/>
            </a:pPr>
            <a:r>
              <a:rPr lang="id-ID" sz="3600" dirty="0" smtClean="0"/>
              <a:t>Desain</a:t>
            </a:r>
          </a:p>
          <a:p>
            <a:pPr marL="1734366" lvl="2" indent="-457200" algn="just">
              <a:spcBef>
                <a:spcPts val="0"/>
              </a:spcBef>
              <a:buFont typeface="Wingdings" pitchFamily="2" charset="2"/>
              <a:buChar char="§"/>
            </a:pPr>
            <a:r>
              <a:rPr lang="id-ID" sz="3600" dirty="0" smtClean="0"/>
              <a:t>Logical</a:t>
            </a:r>
          </a:p>
          <a:p>
            <a:pPr marL="1734366" lvl="2" indent="-457200" algn="just">
              <a:spcBef>
                <a:spcPts val="0"/>
              </a:spcBef>
              <a:buFont typeface="Wingdings" pitchFamily="2" charset="2"/>
              <a:buChar char="§"/>
            </a:pPr>
            <a:r>
              <a:rPr lang="id-ID" sz="3600" dirty="0" smtClean="0"/>
              <a:t>Fisik</a:t>
            </a:r>
          </a:p>
          <a:p>
            <a:pPr marL="1326378" lvl="2" indent="-457200" algn="just">
              <a:spcBef>
                <a:spcPts val="0"/>
              </a:spcBef>
              <a:buFont typeface="Wingdings" pitchFamily="2" charset="2"/>
              <a:buChar char="§"/>
            </a:pPr>
            <a:r>
              <a:rPr lang="id-ID" sz="3600" dirty="0" smtClean="0"/>
              <a:t>Implementasi</a:t>
            </a:r>
          </a:p>
          <a:p>
            <a:pPr marL="1326378" lvl="2" indent="-457200" algn="just">
              <a:spcBef>
                <a:spcPts val="0"/>
              </a:spcBef>
              <a:buFont typeface="Wingdings" pitchFamily="2" charset="2"/>
              <a:buChar char="§"/>
            </a:pPr>
            <a:r>
              <a:rPr lang="id-ID" sz="3600" dirty="0" smtClean="0"/>
              <a:t>Pemeliharaan</a:t>
            </a:r>
          </a:p>
          <a:p>
            <a:pPr algn="just"/>
            <a:endParaRPr lang="id-ID" sz="4400" dirty="0"/>
          </a:p>
        </p:txBody>
      </p:sp>
      <p:sp>
        <p:nvSpPr>
          <p:cNvPr id="5" name="Rectangle 2"/>
          <p:cNvSpPr txBox="1">
            <a:spLocks noChangeArrowheads="1"/>
          </p:cNvSpPr>
          <p:nvPr/>
        </p:nvSpPr>
        <p:spPr>
          <a:xfrm>
            <a:off x="3312493" y="403693"/>
            <a:ext cx="13789645" cy="1680104"/>
          </a:xfrm>
          <a:prstGeom prst="rect">
            <a:avLst/>
          </a:prstGeom>
        </p:spPr>
        <p:txBody>
          <a:bodyPr vert="horz" lIns="139886" tIns="69942" rIns="139886" bIns="69942" rtlCol="0" anchor="ctr">
            <a:normAutofit/>
          </a:bodyPr>
          <a:lstStyle>
            <a:lvl1pPr algn="ctr" defTabSz="1398861" rtl="0" eaLnBrk="1" latinLnBrk="0" hangingPunct="1">
              <a:spcBef>
                <a:spcPct val="0"/>
              </a:spcBef>
              <a:buNone/>
              <a:defRPr sz="6700" kern="1200">
                <a:solidFill>
                  <a:schemeClr val="tx1"/>
                </a:solidFill>
                <a:latin typeface="+mj-lt"/>
                <a:ea typeface="+mj-ea"/>
                <a:cs typeface="+mj-cs"/>
              </a:defRPr>
            </a:lvl1pPr>
          </a:lstStyle>
          <a:p>
            <a:pPr>
              <a:defRPr/>
            </a:pPr>
            <a:r>
              <a:rPr lang="id-ID" i="1" dirty="0"/>
              <a:t>System Development Life Cycle</a:t>
            </a:r>
            <a:endParaRPr lang="en-US" dirty="0"/>
          </a:p>
        </p:txBody>
      </p:sp>
      <p:sp>
        <p:nvSpPr>
          <p:cNvPr id="7" name="Rectangle 6"/>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10</a:t>
            </a:fld>
            <a:endParaRPr lang="id-ID"/>
          </a:p>
        </p:txBody>
      </p:sp>
      <p:sp>
        <p:nvSpPr>
          <p:cNvPr id="8" name="Rectangle 7"/>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10</a:t>
            </a:fld>
            <a:endParaRPr lang="id-ID" sz="2400" dirty="0">
              <a:solidFill>
                <a:schemeClr val="tx1"/>
              </a:solidFill>
            </a:endParaRPr>
          </a:p>
        </p:txBody>
      </p:sp>
    </p:spTree>
    <p:extLst>
      <p:ext uri="{BB962C8B-B14F-4D97-AF65-F5344CB8AC3E}">
        <p14:creationId xmlns:p14="http://schemas.microsoft.com/office/powerpoint/2010/main" val="10371535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75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par>
                          <p:cTn id="11" fill="hold">
                            <p:stCondLst>
                              <p:cond delay="2000"/>
                            </p:stCondLst>
                            <p:childTnLst>
                              <p:par>
                                <p:cTn id="12" presetID="21" presetClass="entr" presetSubtype="1"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par>
                          <p:cTn id="15" fill="hold">
                            <p:stCondLst>
                              <p:cond delay="4000"/>
                            </p:stCondLst>
                            <p:childTnLst>
                              <p:par>
                                <p:cTn id="16" presetID="21" presetClass="entr" presetSubtype="1"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par>
                          <p:cTn id="19" fill="hold">
                            <p:stCondLst>
                              <p:cond delay="6000"/>
                            </p:stCondLst>
                            <p:childTnLst>
                              <p:par>
                                <p:cTn id="20" presetID="21" presetClass="entr" presetSubtype="1"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par>
                          <p:cTn id="23" fill="hold">
                            <p:stCondLst>
                              <p:cond delay="8000"/>
                            </p:stCondLst>
                            <p:childTnLst>
                              <p:par>
                                <p:cTn id="24" presetID="21" presetClass="entr" presetSubtype="1"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1)">
                                      <p:cBhvr>
                                        <p:cTn id="26" dur="2000"/>
                                        <p:tgtEl>
                                          <p:spTgt spid="3">
                                            <p:txEl>
                                              <p:pRg st="3" end="3"/>
                                            </p:txEl>
                                          </p:spTgt>
                                        </p:tgtEl>
                                      </p:cBhvr>
                                    </p:animEffect>
                                  </p:childTnLst>
                                </p:cTn>
                              </p:par>
                            </p:childTnLst>
                          </p:cTn>
                        </p:par>
                        <p:par>
                          <p:cTn id="27" fill="hold">
                            <p:stCondLst>
                              <p:cond delay="10000"/>
                            </p:stCondLst>
                            <p:childTnLst>
                              <p:par>
                                <p:cTn id="28" presetID="21" presetClass="entr" presetSubtype="1"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heel(1)">
                                      <p:cBhvr>
                                        <p:cTn id="30" dur="2000"/>
                                        <p:tgtEl>
                                          <p:spTgt spid="3">
                                            <p:txEl>
                                              <p:pRg st="4" end="4"/>
                                            </p:txEl>
                                          </p:spTgt>
                                        </p:tgtEl>
                                      </p:cBhvr>
                                    </p:animEffect>
                                  </p:childTnLst>
                                </p:cTn>
                              </p:par>
                            </p:childTnLst>
                          </p:cTn>
                        </p:par>
                        <p:par>
                          <p:cTn id="31" fill="hold">
                            <p:stCondLst>
                              <p:cond delay="12000"/>
                            </p:stCondLst>
                            <p:childTnLst>
                              <p:par>
                                <p:cTn id="32" presetID="21" presetClass="entr" presetSubtype="1"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heel(1)">
                                      <p:cBhvr>
                                        <p:cTn id="34" dur="2000"/>
                                        <p:tgtEl>
                                          <p:spTgt spid="3">
                                            <p:txEl>
                                              <p:pRg st="5" end="5"/>
                                            </p:txEl>
                                          </p:spTgt>
                                        </p:tgtEl>
                                      </p:cBhvr>
                                    </p:animEffect>
                                  </p:childTnLst>
                                </p:cTn>
                              </p:par>
                            </p:childTnLst>
                          </p:cTn>
                        </p:par>
                        <p:par>
                          <p:cTn id="35" fill="hold">
                            <p:stCondLst>
                              <p:cond delay="14000"/>
                            </p:stCondLst>
                            <p:childTnLst>
                              <p:par>
                                <p:cTn id="36" presetID="21" presetClass="entr" presetSubtype="1"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heel(1)">
                                      <p:cBhvr>
                                        <p:cTn id="38" dur="2000"/>
                                        <p:tgtEl>
                                          <p:spTgt spid="3">
                                            <p:txEl>
                                              <p:pRg st="6" end="6"/>
                                            </p:txEl>
                                          </p:spTgt>
                                        </p:tgtEl>
                                      </p:cBhvr>
                                    </p:animEffect>
                                  </p:childTnLst>
                                </p:cTn>
                              </p:par>
                            </p:childTnLst>
                          </p:cTn>
                        </p:par>
                        <p:par>
                          <p:cTn id="39" fill="hold">
                            <p:stCondLst>
                              <p:cond delay="16000"/>
                            </p:stCondLst>
                            <p:childTnLst>
                              <p:par>
                                <p:cTn id="40" presetID="21" presetClass="entr" presetSubtype="1"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par>
                          <p:cTn id="43" fill="hold">
                            <p:stCondLst>
                              <p:cond delay="18000"/>
                            </p:stCondLst>
                            <p:childTnLst>
                              <p:par>
                                <p:cTn id="44" presetID="21" presetClass="entr" presetSubtype="1"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heel(1)">
                                      <p:cBhvr>
                                        <p:cTn id="46" dur="2000"/>
                                        <p:tgtEl>
                                          <p:spTgt spid="3">
                                            <p:txEl>
                                              <p:pRg st="8" end="8"/>
                                            </p:txEl>
                                          </p:spTgt>
                                        </p:tgtEl>
                                      </p:cBhvr>
                                    </p:animEffect>
                                  </p:childTnLst>
                                </p:cTn>
                              </p:par>
                            </p:childTnLst>
                          </p:cTn>
                        </p:par>
                        <p:par>
                          <p:cTn id="47" fill="hold">
                            <p:stCondLst>
                              <p:cond delay="20000"/>
                            </p:stCondLst>
                            <p:childTnLst>
                              <p:par>
                                <p:cTn id="48" presetID="21" presetClass="entr" presetSubtype="1"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wheel(1)">
                                      <p:cBhvr>
                                        <p:cTn id="50" dur="2000"/>
                                        <p:tgtEl>
                                          <p:spTgt spid="3">
                                            <p:txEl>
                                              <p:pRg st="9" end="9"/>
                                            </p:txEl>
                                          </p:spTgt>
                                        </p:tgtEl>
                                      </p:cBhvr>
                                    </p:animEffect>
                                  </p:childTnLst>
                                </p:cTn>
                              </p:par>
                              <p:par>
                                <p:cTn id="51" presetID="16" presetClass="entr" presetSubtype="37"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barn(outVertical)">
                                      <p:cBhvr>
                                        <p:cTn id="53"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Metodologi Pengembangan Sistem</a:t>
            </a:r>
            <a:endParaRPr lang="id-ID" dirty="0"/>
          </a:p>
        </p:txBody>
      </p:sp>
      <p:sp>
        <p:nvSpPr>
          <p:cNvPr id="6" name="Block Arc 5"/>
          <p:cNvSpPr/>
          <p:nvPr/>
        </p:nvSpPr>
        <p:spPr>
          <a:xfrm>
            <a:off x="-10561127" y="1079809"/>
            <a:ext cx="13101697" cy="9781984"/>
          </a:xfrm>
          <a:prstGeom prst="blockArc">
            <a:avLst>
              <a:gd name="adj1" fmla="val 18900000"/>
              <a:gd name="adj2" fmla="val 2700000"/>
              <a:gd name="adj3" fmla="val 325"/>
            </a:avLst>
          </a:prstGeom>
          <a:gradFill flip="none" rotWithShape="1">
            <a:gsLst>
              <a:gs pos="0">
                <a:schemeClr val="bg2">
                  <a:lumMod val="25000"/>
                </a:schemeClr>
              </a:gs>
              <a:gs pos="100000">
                <a:schemeClr val="bg2">
                  <a:lumMod val="50000"/>
                </a:schemeClr>
              </a:gs>
            </a:gsLst>
            <a:lin ang="8100000" scaled="1"/>
            <a:tileRect/>
          </a:gradFill>
          <a:ln>
            <a:solidFill>
              <a:schemeClr val="bg2">
                <a:lumMod val="25000"/>
              </a:schemeClr>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7" name="Group 6"/>
          <p:cNvGrpSpPr/>
          <p:nvPr/>
        </p:nvGrpSpPr>
        <p:grpSpPr>
          <a:xfrm>
            <a:off x="1540999" y="2896219"/>
            <a:ext cx="15824305" cy="1117870"/>
            <a:chOff x="557755" y="380054"/>
            <a:chExt cx="8037742" cy="760504"/>
          </a:xfrm>
        </p:grpSpPr>
        <p:sp>
          <p:nvSpPr>
            <p:cNvPr id="21" name="Rectangle 20"/>
            <p:cNvSpPr/>
            <p:nvPr/>
          </p:nvSpPr>
          <p:spPr>
            <a:xfrm>
              <a:off x="557755" y="380054"/>
              <a:ext cx="8037742" cy="760504"/>
            </a:xfrm>
            <a:prstGeom prst="rect">
              <a:avLst/>
            </a:prstGeom>
            <a:ln/>
          </p:spPr>
          <p:style>
            <a:lnRef idx="0">
              <a:schemeClr val="accent6"/>
            </a:lnRef>
            <a:fillRef idx="3">
              <a:schemeClr val="accent6"/>
            </a:fillRef>
            <a:effectRef idx="3">
              <a:schemeClr val="accent6"/>
            </a:effectRef>
            <a:fontRef idx="minor">
              <a:schemeClr val="lt1"/>
            </a:fontRef>
          </p:style>
        </p:sp>
        <p:sp>
          <p:nvSpPr>
            <p:cNvPr id="22" name="Rectangle 21"/>
            <p:cNvSpPr/>
            <p:nvPr/>
          </p:nvSpPr>
          <p:spPr>
            <a:xfrm>
              <a:off x="1238109" y="380054"/>
              <a:ext cx="7357388" cy="76050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603650" tIns="99060" rIns="99060" bIns="99060" numCol="1" spcCol="1270" anchor="ctr" anchorCtr="0">
              <a:noAutofit/>
            </a:bodyPr>
            <a:lstStyle/>
            <a:p>
              <a:pPr defTabSz="3042207">
                <a:lnSpc>
                  <a:spcPct val="90000"/>
                </a:lnSpc>
                <a:spcBef>
                  <a:spcPct val="0"/>
                </a:spcBef>
                <a:spcAft>
                  <a:spcPct val="35000"/>
                </a:spcAft>
              </a:pPr>
              <a:r>
                <a:rPr lang="id-ID" sz="6800" dirty="0"/>
                <a:t>Waterfall</a:t>
              </a:r>
            </a:p>
          </p:txBody>
        </p:sp>
      </p:grpSp>
      <p:sp>
        <p:nvSpPr>
          <p:cNvPr id="8" name="Oval 7">
            <a:hlinkClick r:id="rId2" action="ppaction://hlinksldjump"/>
          </p:cNvPr>
          <p:cNvSpPr/>
          <p:nvPr/>
        </p:nvSpPr>
        <p:spPr>
          <a:xfrm>
            <a:off x="605223" y="2756485"/>
            <a:ext cx="1871553" cy="1397338"/>
          </a:xfrm>
          <a:prstGeom prst="ellipse">
            <a:avLst/>
          </a:prstGeom>
          <a:ln/>
        </p:spPr>
        <p:style>
          <a:lnRef idx="0">
            <a:schemeClr val="accent6"/>
          </a:lnRef>
          <a:fillRef idx="3">
            <a:schemeClr val="accent6"/>
          </a:fillRef>
          <a:effectRef idx="3">
            <a:schemeClr val="accent6"/>
          </a:effectRef>
          <a:fontRef idx="minor">
            <a:schemeClr val="lt1"/>
          </a:fontRef>
        </p:style>
      </p:sp>
      <p:grpSp>
        <p:nvGrpSpPr>
          <p:cNvPr id="9" name="Group 8"/>
          <p:cNvGrpSpPr/>
          <p:nvPr/>
        </p:nvGrpSpPr>
        <p:grpSpPr>
          <a:xfrm>
            <a:off x="2399405" y="4573316"/>
            <a:ext cx="14965900" cy="1117870"/>
            <a:chOff x="993770" y="1521008"/>
            <a:chExt cx="7601727" cy="760504"/>
          </a:xfrm>
        </p:grpSpPr>
        <p:sp>
          <p:nvSpPr>
            <p:cNvPr id="19" name="Rectangle 18"/>
            <p:cNvSpPr/>
            <p:nvPr/>
          </p:nvSpPr>
          <p:spPr>
            <a:xfrm>
              <a:off x="993770" y="1521008"/>
              <a:ext cx="7601727" cy="760504"/>
            </a:xfrm>
            <a:prstGeom prst="rect">
              <a:avLst/>
            </a:prstGeom>
            <a:ln/>
          </p:spPr>
          <p:style>
            <a:lnRef idx="0">
              <a:schemeClr val="accent6"/>
            </a:lnRef>
            <a:fillRef idx="3">
              <a:schemeClr val="accent6"/>
            </a:fillRef>
            <a:effectRef idx="3">
              <a:schemeClr val="accent6"/>
            </a:effectRef>
            <a:fontRef idx="minor">
              <a:schemeClr val="lt1"/>
            </a:fontRef>
          </p:style>
        </p:sp>
        <p:sp>
          <p:nvSpPr>
            <p:cNvPr id="20" name="Rectangle 19">
              <a:hlinkClick r:id="rId3" action="ppaction://hlinksldjump"/>
            </p:cNvPr>
            <p:cNvSpPr/>
            <p:nvPr/>
          </p:nvSpPr>
          <p:spPr>
            <a:xfrm>
              <a:off x="1823316" y="1521008"/>
              <a:ext cx="6772181" cy="76050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603650" tIns="99060" rIns="99060" bIns="99060" numCol="1" spcCol="1270" anchor="ctr" anchorCtr="0">
              <a:noAutofit/>
            </a:bodyPr>
            <a:lstStyle/>
            <a:p>
              <a:pPr defTabSz="3042207">
                <a:lnSpc>
                  <a:spcPct val="90000"/>
                </a:lnSpc>
                <a:spcBef>
                  <a:spcPct val="0"/>
                </a:spcBef>
                <a:spcAft>
                  <a:spcPct val="35000"/>
                </a:spcAft>
              </a:pPr>
              <a:r>
                <a:rPr lang="id-ID" sz="6800" dirty="0"/>
                <a:t>Prototype</a:t>
              </a:r>
            </a:p>
          </p:txBody>
        </p:sp>
      </p:grpSp>
      <p:sp>
        <p:nvSpPr>
          <p:cNvPr id="10" name="Oval 9">
            <a:hlinkClick r:id="rId3" action="ppaction://hlinksldjump"/>
          </p:cNvPr>
          <p:cNvSpPr/>
          <p:nvPr/>
        </p:nvSpPr>
        <p:spPr>
          <a:xfrm>
            <a:off x="1463628" y="4433582"/>
            <a:ext cx="1871553" cy="1397338"/>
          </a:xfrm>
          <a:prstGeom prst="ellipse">
            <a:avLst/>
          </a:prstGeom>
          <a:ln/>
        </p:spPr>
        <p:style>
          <a:lnRef idx="0">
            <a:schemeClr val="accent6"/>
          </a:lnRef>
          <a:fillRef idx="3">
            <a:schemeClr val="accent6"/>
          </a:fillRef>
          <a:effectRef idx="3">
            <a:schemeClr val="accent6"/>
          </a:effectRef>
          <a:fontRef idx="minor">
            <a:schemeClr val="lt1"/>
          </a:fontRef>
        </p:style>
      </p:sp>
      <p:grpSp>
        <p:nvGrpSpPr>
          <p:cNvPr id="11" name="Group 10"/>
          <p:cNvGrpSpPr/>
          <p:nvPr/>
        </p:nvGrpSpPr>
        <p:grpSpPr>
          <a:xfrm>
            <a:off x="2399405" y="6250413"/>
            <a:ext cx="14965900" cy="1117870"/>
            <a:chOff x="993770" y="2661962"/>
            <a:chExt cx="7601727" cy="760504"/>
          </a:xfrm>
        </p:grpSpPr>
        <p:sp>
          <p:nvSpPr>
            <p:cNvPr id="17" name="Rectangle 16"/>
            <p:cNvSpPr/>
            <p:nvPr/>
          </p:nvSpPr>
          <p:spPr>
            <a:xfrm>
              <a:off x="993770" y="2661962"/>
              <a:ext cx="7601727" cy="760504"/>
            </a:xfrm>
            <a:prstGeom prst="rect">
              <a:avLst/>
            </a:prstGeom>
            <a:ln/>
          </p:spPr>
          <p:style>
            <a:lnRef idx="0">
              <a:schemeClr val="accent6"/>
            </a:lnRef>
            <a:fillRef idx="3">
              <a:schemeClr val="accent6"/>
            </a:fillRef>
            <a:effectRef idx="3">
              <a:schemeClr val="accent6"/>
            </a:effectRef>
            <a:fontRef idx="minor">
              <a:schemeClr val="lt1"/>
            </a:fontRef>
          </p:style>
        </p:sp>
        <p:sp>
          <p:nvSpPr>
            <p:cNvPr id="18" name="Rectangle 17">
              <a:hlinkClick r:id="rId4" action="ppaction://hlinksldjump"/>
            </p:cNvPr>
            <p:cNvSpPr/>
            <p:nvPr/>
          </p:nvSpPr>
          <p:spPr>
            <a:xfrm>
              <a:off x="1823316" y="2661962"/>
              <a:ext cx="6772181" cy="76050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603650" tIns="99060" rIns="99060" bIns="99060" numCol="1" spcCol="1270" anchor="ctr" anchorCtr="0">
              <a:noAutofit/>
            </a:bodyPr>
            <a:lstStyle/>
            <a:p>
              <a:pPr defTabSz="3042207">
                <a:lnSpc>
                  <a:spcPct val="90000"/>
                </a:lnSpc>
                <a:spcBef>
                  <a:spcPct val="0"/>
                </a:spcBef>
                <a:spcAft>
                  <a:spcPct val="35000"/>
                </a:spcAft>
              </a:pPr>
              <a:r>
                <a:rPr lang="id-ID" sz="6800" dirty="0"/>
                <a:t>Spiral</a:t>
              </a:r>
            </a:p>
          </p:txBody>
        </p:sp>
      </p:grpSp>
      <p:sp>
        <p:nvSpPr>
          <p:cNvPr id="12" name="Oval 11">
            <a:hlinkClick r:id="rId4" action="ppaction://hlinksldjump"/>
          </p:cNvPr>
          <p:cNvSpPr/>
          <p:nvPr/>
        </p:nvSpPr>
        <p:spPr>
          <a:xfrm>
            <a:off x="1463628" y="6110679"/>
            <a:ext cx="1871553" cy="1397338"/>
          </a:xfrm>
          <a:prstGeom prst="ellipse">
            <a:avLst/>
          </a:prstGeom>
          <a:ln/>
        </p:spPr>
        <p:style>
          <a:lnRef idx="0">
            <a:schemeClr val="accent6"/>
          </a:lnRef>
          <a:fillRef idx="3">
            <a:schemeClr val="accent6"/>
          </a:fillRef>
          <a:effectRef idx="3">
            <a:schemeClr val="accent6"/>
          </a:effectRef>
          <a:fontRef idx="minor">
            <a:schemeClr val="lt1"/>
          </a:fontRef>
        </p:style>
      </p:sp>
      <p:grpSp>
        <p:nvGrpSpPr>
          <p:cNvPr id="13" name="Group 12"/>
          <p:cNvGrpSpPr/>
          <p:nvPr/>
        </p:nvGrpSpPr>
        <p:grpSpPr>
          <a:xfrm>
            <a:off x="1540999" y="7927509"/>
            <a:ext cx="15824305" cy="1117870"/>
            <a:chOff x="557755" y="3802916"/>
            <a:chExt cx="8037742" cy="760504"/>
          </a:xfrm>
        </p:grpSpPr>
        <p:sp>
          <p:nvSpPr>
            <p:cNvPr id="15" name="Rectangle 14"/>
            <p:cNvSpPr/>
            <p:nvPr/>
          </p:nvSpPr>
          <p:spPr>
            <a:xfrm>
              <a:off x="557755" y="3802916"/>
              <a:ext cx="8037742" cy="760504"/>
            </a:xfrm>
            <a:prstGeom prst="rect">
              <a:avLst/>
            </a:prstGeom>
            <a:ln/>
          </p:spPr>
          <p:style>
            <a:lnRef idx="0">
              <a:schemeClr val="accent6"/>
            </a:lnRef>
            <a:fillRef idx="3">
              <a:schemeClr val="accent6"/>
            </a:fillRef>
            <a:effectRef idx="3">
              <a:schemeClr val="accent6"/>
            </a:effectRef>
            <a:fontRef idx="minor">
              <a:schemeClr val="lt1"/>
            </a:fontRef>
          </p:style>
        </p:sp>
        <p:sp>
          <p:nvSpPr>
            <p:cNvPr id="16" name="Rectangle 15">
              <a:hlinkClick r:id="rId5" action="ppaction://hlinksldjump"/>
            </p:cNvPr>
            <p:cNvSpPr/>
            <p:nvPr/>
          </p:nvSpPr>
          <p:spPr>
            <a:xfrm>
              <a:off x="1347835" y="3802916"/>
              <a:ext cx="7247662" cy="760504"/>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603650" tIns="99060" rIns="99060" bIns="99060" numCol="1" spcCol="1270" anchor="ctr" anchorCtr="0">
              <a:noAutofit/>
            </a:bodyPr>
            <a:lstStyle/>
            <a:p>
              <a:pPr defTabSz="3042207">
                <a:lnSpc>
                  <a:spcPct val="90000"/>
                </a:lnSpc>
                <a:spcBef>
                  <a:spcPct val="0"/>
                </a:spcBef>
                <a:spcAft>
                  <a:spcPct val="35000"/>
                </a:spcAft>
              </a:pPr>
              <a:r>
                <a:rPr lang="id-ID" sz="6800" dirty="0"/>
                <a:t>RAD</a:t>
              </a:r>
            </a:p>
          </p:txBody>
        </p:sp>
      </p:grpSp>
      <p:sp>
        <p:nvSpPr>
          <p:cNvPr id="14" name="Oval 13"/>
          <p:cNvSpPr/>
          <p:nvPr/>
        </p:nvSpPr>
        <p:spPr>
          <a:xfrm>
            <a:off x="605223" y="7787775"/>
            <a:ext cx="1871553" cy="1397338"/>
          </a:xfrm>
          <a:prstGeom prst="ellipse">
            <a:avLst/>
          </a:prstGeom>
          <a:ln/>
        </p:spPr>
        <p:style>
          <a:lnRef idx="0">
            <a:schemeClr val="accent6"/>
          </a:lnRef>
          <a:fillRef idx="3">
            <a:schemeClr val="accent6"/>
          </a:fillRef>
          <a:effectRef idx="3">
            <a:schemeClr val="accent6"/>
          </a:effectRef>
          <a:fontRef idx="minor">
            <a:schemeClr val="lt1"/>
          </a:fontRef>
        </p:style>
      </p:sp>
      <p:sp>
        <p:nvSpPr>
          <p:cNvPr id="2" name="Slide Number Placeholder 1"/>
          <p:cNvSpPr>
            <a:spLocks noGrp="1"/>
          </p:cNvSpPr>
          <p:nvPr>
            <p:ph type="sldNum" sz="quarter" idx="12"/>
          </p:nvPr>
        </p:nvSpPr>
        <p:spPr/>
        <p:txBody>
          <a:bodyPr/>
          <a:lstStyle/>
          <a:p>
            <a:fld id="{B9785462-F6A3-49B5-A2E6-FCA36AC92A37}" type="slidenum">
              <a:rPr lang="id-ID" smtClean="0"/>
              <a:t>11</a:t>
            </a:fld>
            <a:endParaRPr lang="id-ID"/>
          </a:p>
        </p:txBody>
      </p:sp>
      <p:sp>
        <p:nvSpPr>
          <p:cNvPr id="25" name="Rectangle 24"/>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11</a:t>
            </a:fld>
            <a:endParaRPr lang="id-ID" sz="2400" dirty="0">
              <a:solidFill>
                <a:schemeClr val="tx1"/>
              </a:solidFill>
            </a:endParaRPr>
          </a:p>
        </p:txBody>
      </p:sp>
    </p:spTree>
    <p:extLst>
      <p:ext uri="{BB962C8B-B14F-4D97-AF65-F5344CB8AC3E}">
        <p14:creationId xmlns:p14="http://schemas.microsoft.com/office/powerpoint/2010/main" val="360987790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1000" fill="hold"/>
                                        <p:tgtEl>
                                          <p:spTgt spid="8"/>
                                        </p:tgtEl>
                                        <p:attrNameLst>
                                          <p:attrName>ppt_x</p:attrName>
                                        </p:attrNameLst>
                                      </p:cBhvr>
                                      <p:tavLst>
                                        <p:tav tm="0">
                                          <p:val>
                                            <p:strVal val="#ppt_x"/>
                                          </p:val>
                                        </p:tav>
                                        <p:tav tm="100000">
                                          <p:val>
                                            <p:strVal val="#ppt_x"/>
                                          </p:val>
                                        </p:tav>
                                      </p:tavLst>
                                    </p:anim>
                                    <p:anim calcmode="lin" valueType="num">
                                      <p:cBhvr additive="base">
                                        <p:cTn id="15" dur="1000" fill="hold"/>
                                        <p:tgtEl>
                                          <p:spTgt spid="8"/>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fill="hold"/>
                                        <p:tgtEl>
                                          <p:spTgt spid="7"/>
                                        </p:tgtEl>
                                        <p:attrNameLst>
                                          <p:attrName>ppt_x</p:attrName>
                                        </p:attrNameLst>
                                      </p:cBhvr>
                                      <p:tavLst>
                                        <p:tav tm="0">
                                          <p:val>
                                            <p:strVal val="#ppt_x"/>
                                          </p:val>
                                        </p:tav>
                                        <p:tav tm="100000">
                                          <p:val>
                                            <p:strVal val="#ppt_x"/>
                                          </p:val>
                                        </p:tav>
                                      </p:tavLst>
                                    </p:anim>
                                    <p:anim calcmode="lin" valueType="num">
                                      <p:cBhvr additive="base">
                                        <p:cTn id="19"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1000" fill="hold"/>
                                        <p:tgtEl>
                                          <p:spTgt spid="10"/>
                                        </p:tgtEl>
                                        <p:attrNameLst>
                                          <p:attrName>ppt_x</p:attrName>
                                        </p:attrNameLst>
                                      </p:cBhvr>
                                      <p:tavLst>
                                        <p:tav tm="0">
                                          <p:val>
                                            <p:strVal val="#ppt_x"/>
                                          </p:val>
                                        </p:tav>
                                        <p:tav tm="100000">
                                          <p:val>
                                            <p:strVal val="#ppt_x"/>
                                          </p:val>
                                        </p:tav>
                                      </p:tavLst>
                                    </p:anim>
                                    <p:anim calcmode="lin" valueType="num">
                                      <p:cBhvr additive="base">
                                        <p:cTn id="25" dur="100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1000" fill="hold"/>
                                        <p:tgtEl>
                                          <p:spTgt spid="9"/>
                                        </p:tgtEl>
                                        <p:attrNameLst>
                                          <p:attrName>ppt_x</p:attrName>
                                        </p:attrNameLst>
                                      </p:cBhvr>
                                      <p:tavLst>
                                        <p:tav tm="0">
                                          <p:val>
                                            <p:strVal val="#ppt_x"/>
                                          </p:val>
                                        </p:tav>
                                        <p:tav tm="100000">
                                          <p:val>
                                            <p:strVal val="#ppt_x"/>
                                          </p:val>
                                        </p:tav>
                                      </p:tavLst>
                                    </p:anim>
                                    <p:anim calcmode="lin" valueType="num">
                                      <p:cBhvr additive="base">
                                        <p:cTn id="29"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1000" fill="hold"/>
                                        <p:tgtEl>
                                          <p:spTgt spid="12"/>
                                        </p:tgtEl>
                                        <p:attrNameLst>
                                          <p:attrName>ppt_x</p:attrName>
                                        </p:attrNameLst>
                                      </p:cBhvr>
                                      <p:tavLst>
                                        <p:tav tm="0">
                                          <p:val>
                                            <p:strVal val="#ppt_x"/>
                                          </p:val>
                                        </p:tav>
                                        <p:tav tm="100000">
                                          <p:val>
                                            <p:strVal val="#ppt_x"/>
                                          </p:val>
                                        </p:tav>
                                      </p:tavLst>
                                    </p:anim>
                                    <p:anim calcmode="lin" valueType="num">
                                      <p:cBhvr additive="base">
                                        <p:cTn id="35" dur="1000" fill="hold"/>
                                        <p:tgtEl>
                                          <p:spTgt spid="12"/>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1000" fill="hold"/>
                                        <p:tgtEl>
                                          <p:spTgt spid="11"/>
                                        </p:tgtEl>
                                        <p:attrNameLst>
                                          <p:attrName>ppt_x</p:attrName>
                                        </p:attrNameLst>
                                      </p:cBhvr>
                                      <p:tavLst>
                                        <p:tav tm="0">
                                          <p:val>
                                            <p:strVal val="#ppt_x"/>
                                          </p:val>
                                        </p:tav>
                                        <p:tav tm="100000">
                                          <p:val>
                                            <p:strVal val="#ppt_x"/>
                                          </p:val>
                                        </p:tav>
                                      </p:tavLst>
                                    </p:anim>
                                    <p:anim calcmode="lin" valueType="num">
                                      <p:cBhvr additive="base">
                                        <p:cTn id="39"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1000" fill="hold"/>
                                        <p:tgtEl>
                                          <p:spTgt spid="14"/>
                                        </p:tgtEl>
                                        <p:attrNameLst>
                                          <p:attrName>ppt_x</p:attrName>
                                        </p:attrNameLst>
                                      </p:cBhvr>
                                      <p:tavLst>
                                        <p:tav tm="0">
                                          <p:val>
                                            <p:strVal val="#ppt_x"/>
                                          </p:val>
                                        </p:tav>
                                        <p:tav tm="100000">
                                          <p:val>
                                            <p:strVal val="#ppt_x"/>
                                          </p:val>
                                        </p:tav>
                                      </p:tavLst>
                                    </p:anim>
                                    <p:anim calcmode="lin" valueType="num">
                                      <p:cBhvr additive="base">
                                        <p:cTn id="45" dur="1000" fill="hold"/>
                                        <p:tgtEl>
                                          <p:spTgt spid="14"/>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1000" fill="hold"/>
                                        <p:tgtEl>
                                          <p:spTgt spid="13"/>
                                        </p:tgtEl>
                                        <p:attrNameLst>
                                          <p:attrName>ppt_x</p:attrName>
                                        </p:attrNameLst>
                                      </p:cBhvr>
                                      <p:tavLst>
                                        <p:tav tm="0">
                                          <p:val>
                                            <p:strVal val="#ppt_x"/>
                                          </p:val>
                                        </p:tav>
                                        <p:tav tm="100000">
                                          <p:val>
                                            <p:strVal val="#ppt_x"/>
                                          </p:val>
                                        </p:tav>
                                      </p:tavLst>
                                    </p:anim>
                                    <p:anim calcmode="lin" valueType="num">
                                      <p:cBhvr additive="base">
                                        <p:cTn id="49" dur="1000" fill="hold"/>
                                        <p:tgtEl>
                                          <p:spTgt spid="13"/>
                                        </p:tgtEl>
                                        <p:attrNameLst>
                                          <p:attrName>ppt_y</p:attrName>
                                        </p:attrNameLst>
                                      </p:cBhvr>
                                      <p:tavLst>
                                        <p:tav tm="0">
                                          <p:val>
                                            <p:strVal val="1+#ppt_h/2"/>
                                          </p:val>
                                        </p:tav>
                                        <p:tav tm="100000">
                                          <p:val>
                                            <p:strVal val="#ppt_y"/>
                                          </p:val>
                                        </p:tav>
                                      </p:tavLst>
                                    </p:anim>
                                  </p:childTnLst>
                                </p:cTn>
                              </p:par>
                              <p:par>
                                <p:cTn id="50" presetID="22" presetClass="entr" presetSubtype="4" fill="hold" grpId="0"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down)">
                                      <p:cBhvr>
                                        <p:cTn id="52" dur="500"/>
                                        <p:tgtEl>
                                          <p:spTgt spid="3"/>
                                        </p:tgtEl>
                                      </p:cBhvr>
                                    </p:animEffect>
                                  </p:childTnLst>
                                </p:cTn>
                              </p:par>
                              <p:par>
                                <p:cTn id="53" presetID="16" presetClass="entr" presetSubtype="37"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arn(outVertical)">
                                      <p:cBhvr>
                                        <p:cTn id="55"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403693"/>
            <a:ext cx="16202025" cy="1396259"/>
          </a:xfrm>
        </p:spPr>
        <p:txBody>
          <a:bodyPr/>
          <a:lstStyle/>
          <a:p>
            <a:r>
              <a:rPr lang="id-ID" dirty="0" smtClean="0"/>
              <a:t>Waterfall</a:t>
            </a:r>
            <a:endParaRPr lang="id-ID" dirty="0"/>
          </a:p>
        </p:txBody>
      </p:sp>
      <p:sp>
        <p:nvSpPr>
          <p:cNvPr id="5" name="Rounded Rectangle 4">
            <a:hlinkClick r:id="rId2" action="ppaction://hlinksldjump"/>
          </p:cNvPr>
          <p:cNvSpPr/>
          <p:nvPr/>
        </p:nvSpPr>
        <p:spPr>
          <a:xfrm>
            <a:off x="5832773" y="2304008"/>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Perencanaan</a:t>
            </a:r>
            <a:endParaRPr lang="id-ID" dirty="0"/>
          </a:p>
        </p:txBody>
      </p:sp>
      <p:sp>
        <p:nvSpPr>
          <p:cNvPr id="7" name="Rounded Rectangle 6">
            <a:hlinkClick r:id="rId3" action="ppaction://hlinksldjump"/>
          </p:cNvPr>
          <p:cNvSpPr/>
          <p:nvPr/>
        </p:nvSpPr>
        <p:spPr>
          <a:xfrm>
            <a:off x="6643614" y="3370808"/>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Analisis</a:t>
            </a:r>
            <a:endParaRPr lang="id-ID" dirty="0"/>
          </a:p>
        </p:txBody>
      </p:sp>
      <p:sp>
        <p:nvSpPr>
          <p:cNvPr id="8" name="Rounded Rectangle 7">
            <a:hlinkClick r:id="rId4" action="ppaction://hlinksldjump"/>
          </p:cNvPr>
          <p:cNvSpPr/>
          <p:nvPr/>
        </p:nvSpPr>
        <p:spPr>
          <a:xfrm>
            <a:off x="7320287" y="4536256"/>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Desain</a:t>
            </a:r>
          </a:p>
        </p:txBody>
      </p:sp>
      <p:sp>
        <p:nvSpPr>
          <p:cNvPr id="10" name="Rounded Rectangle 9"/>
          <p:cNvSpPr/>
          <p:nvPr/>
        </p:nvSpPr>
        <p:spPr>
          <a:xfrm>
            <a:off x="8353053" y="5777208"/>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Kode</a:t>
            </a:r>
            <a:endParaRPr lang="id-ID" dirty="0"/>
          </a:p>
        </p:txBody>
      </p:sp>
      <p:sp>
        <p:nvSpPr>
          <p:cNvPr id="11" name="Rounded Rectangle 10">
            <a:hlinkClick r:id="rId5" action="ppaction://hlinksldjump"/>
          </p:cNvPr>
          <p:cNvSpPr/>
          <p:nvPr/>
        </p:nvSpPr>
        <p:spPr>
          <a:xfrm>
            <a:off x="9145141" y="6912520"/>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Pengujian</a:t>
            </a:r>
            <a:endParaRPr lang="id-ID" dirty="0"/>
          </a:p>
        </p:txBody>
      </p:sp>
      <p:sp>
        <p:nvSpPr>
          <p:cNvPr id="12" name="Rounded Rectangle 11">
            <a:hlinkClick r:id="rId6" action="ppaction://hlinksldjump"/>
          </p:cNvPr>
          <p:cNvSpPr/>
          <p:nvPr/>
        </p:nvSpPr>
        <p:spPr>
          <a:xfrm>
            <a:off x="9865221" y="8158360"/>
            <a:ext cx="2952328"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dirty="0" smtClean="0"/>
              <a:t>Pemeliharaan</a:t>
            </a:r>
            <a:endParaRPr lang="id-ID" dirty="0"/>
          </a:p>
        </p:txBody>
      </p:sp>
      <p:cxnSp>
        <p:nvCxnSpPr>
          <p:cNvPr id="14" name="Elbow Connector 13"/>
          <p:cNvCxnSpPr>
            <a:stCxn id="5" idx="3"/>
          </p:cNvCxnSpPr>
          <p:nvPr/>
        </p:nvCxnSpPr>
        <p:spPr>
          <a:xfrm>
            <a:off x="8785101" y="2761208"/>
            <a:ext cx="360040" cy="609600"/>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16" name="Elbow Connector 15"/>
          <p:cNvCxnSpPr>
            <a:stCxn id="7" idx="3"/>
          </p:cNvCxnSpPr>
          <p:nvPr/>
        </p:nvCxnSpPr>
        <p:spPr>
          <a:xfrm>
            <a:off x="9595942" y="3828008"/>
            <a:ext cx="377291" cy="708248"/>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20" name="Elbow Connector 19"/>
          <p:cNvCxnSpPr/>
          <p:nvPr/>
        </p:nvCxnSpPr>
        <p:spPr>
          <a:xfrm rot="16200000" flipH="1">
            <a:off x="10055084" y="5210987"/>
            <a:ext cx="783752" cy="348690"/>
          </a:xfrm>
          <a:prstGeom prst="bentConnector3">
            <a:avLst>
              <a:gd name="adj1" fmla="val 833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23" name="Elbow Connector 22"/>
          <p:cNvCxnSpPr/>
          <p:nvPr/>
        </p:nvCxnSpPr>
        <p:spPr>
          <a:xfrm rot="16200000" flipH="1">
            <a:off x="11218353" y="6321436"/>
            <a:ext cx="678112" cy="504056"/>
          </a:xfrm>
          <a:prstGeom prst="bentConnector3">
            <a:avLst>
              <a:gd name="adj1" fmla="val 505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26" name="Elbow Connector 25"/>
          <p:cNvCxnSpPr/>
          <p:nvPr/>
        </p:nvCxnSpPr>
        <p:spPr>
          <a:xfrm rot="16200000" flipH="1">
            <a:off x="11883169" y="7584020"/>
            <a:ext cx="788640" cy="360040"/>
          </a:xfrm>
          <a:prstGeom prst="bentConnector3">
            <a:avLst>
              <a:gd name="adj1" fmla="val 11351"/>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29" name="Elbow Connector 28"/>
          <p:cNvCxnSpPr>
            <a:stCxn id="12" idx="1"/>
          </p:cNvCxnSpPr>
          <p:nvPr/>
        </p:nvCxnSpPr>
        <p:spPr>
          <a:xfrm rot="10800000">
            <a:off x="9757209" y="7764040"/>
            <a:ext cx="108012" cy="851521"/>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31" name="Elbow Connector 30"/>
          <p:cNvCxnSpPr>
            <a:stCxn id="12" idx="1"/>
          </p:cNvCxnSpPr>
          <p:nvPr/>
        </p:nvCxnSpPr>
        <p:spPr>
          <a:xfrm rot="10800000">
            <a:off x="8785101" y="6691608"/>
            <a:ext cx="1080120" cy="1923952"/>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33" name="Elbow Connector 32"/>
          <p:cNvCxnSpPr>
            <a:stCxn id="12" idx="1"/>
          </p:cNvCxnSpPr>
          <p:nvPr/>
        </p:nvCxnSpPr>
        <p:spPr>
          <a:xfrm rot="10800000">
            <a:off x="7704981" y="5450656"/>
            <a:ext cx="2160240" cy="3164904"/>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35" name="Elbow Connector 34"/>
          <p:cNvCxnSpPr>
            <a:stCxn id="12" idx="1"/>
          </p:cNvCxnSpPr>
          <p:nvPr/>
        </p:nvCxnSpPr>
        <p:spPr>
          <a:xfrm rot="10800000">
            <a:off x="6912893" y="4285208"/>
            <a:ext cx="2952328" cy="4330352"/>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cxnSp>
        <p:nvCxnSpPr>
          <p:cNvPr id="37" name="Elbow Connector 36"/>
          <p:cNvCxnSpPr>
            <a:stCxn id="12" idx="1"/>
          </p:cNvCxnSpPr>
          <p:nvPr/>
        </p:nvCxnSpPr>
        <p:spPr>
          <a:xfrm rot="10800000">
            <a:off x="6120805" y="3218408"/>
            <a:ext cx="3744416" cy="5397152"/>
          </a:xfrm>
          <a:prstGeom prst="bentConnector2">
            <a:avLst/>
          </a:prstGeom>
          <a:ln>
            <a:tailEnd type="arrow"/>
          </a:ln>
        </p:spPr>
        <p:style>
          <a:lnRef idx="2">
            <a:schemeClr val="accent6">
              <a:shade val="50000"/>
            </a:schemeClr>
          </a:lnRef>
          <a:fillRef idx="1">
            <a:schemeClr val="accent6"/>
          </a:fillRef>
          <a:effectRef idx="0">
            <a:schemeClr val="accent6"/>
          </a:effectRef>
          <a:fontRef idx="minor">
            <a:schemeClr val="lt1"/>
          </a:fontRef>
        </p:style>
      </p:cxnSp>
      <p:sp>
        <p:nvSpPr>
          <p:cNvPr id="3" name="Slide Number Placeholder 2"/>
          <p:cNvSpPr>
            <a:spLocks noGrp="1"/>
          </p:cNvSpPr>
          <p:nvPr>
            <p:ph type="sldNum" sz="quarter" idx="12"/>
          </p:nvPr>
        </p:nvSpPr>
        <p:spPr/>
        <p:txBody>
          <a:bodyPr/>
          <a:lstStyle/>
          <a:p>
            <a:fld id="{B9785462-F6A3-49B5-A2E6-FCA36AC92A37}" type="slidenum">
              <a:rPr lang="id-ID" smtClean="0"/>
              <a:t>12</a:t>
            </a:fld>
            <a:endParaRPr lang="id-ID"/>
          </a:p>
        </p:txBody>
      </p:sp>
      <p:sp>
        <p:nvSpPr>
          <p:cNvPr id="27" name="Rectangle 2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12</a:t>
            </a:fld>
            <a:endParaRPr lang="id-ID" sz="2400" dirty="0">
              <a:solidFill>
                <a:schemeClr val="tx1"/>
              </a:solidFill>
            </a:endParaRPr>
          </a:p>
        </p:txBody>
      </p:sp>
    </p:spTree>
    <p:extLst>
      <p:ext uri="{BB962C8B-B14F-4D97-AF65-F5344CB8AC3E}">
        <p14:creationId xmlns:p14="http://schemas.microsoft.com/office/powerpoint/2010/main" val="335443401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par>
                          <p:cTn id="44" fill="hold">
                            <p:stCondLst>
                              <p:cond delay="2000"/>
                            </p:stCondLst>
                            <p:childTnLst>
                              <p:par>
                                <p:cTn id="45" presetID="26" presetClass="entr" presetSubtype="0"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580">
                                          <p:stCondLst>
                                            <p:cond delay="0"/>
                                          </p:stCondLst>
                                        </p:cTn>
                                        <p:tgtEl>
                                          <p:spTgt spid="8"/>
                                        </p:tgtEl>
                                      </p:cBhvr>
                                    </p:animEffect>
                                    <p:anim calcmode="lin" valueType="num">
                                      <p:cBhvr>
                                        <p:cTn id="4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3" dur="26">
                                          <p:stCondLst>
                                            <p:cond delay="650"/>
                                          </p:stCondLst>
                                        </p:cTn>
                                        <p:tgtEl>
                                          <p:spTgt spid="8"/>
                                        </p:tgtEl>
                                      </p:cBhvr>
                                      <p:to x="100000" y="60000"/>
                                    </p:animScale>
                                    <p:animScale>
                                      <p:cBhvr>
                                        <p:cTn id="54" dur="166" decel="50000">
                                          <p:stCondLst>
                                            <p:cond delay="676"/>
                                          </p:stCondLst>
                                        </p:cTn>
                                        <p:tgtEl>
                                          <p:spTgt spid="8"/>
                                        </p:tgtEl>
                                      </p:cBhvr>
                                      <p:to x="100000" y="100000"/>
                                    </p:animScale>
                                    <p:animScale>
                                      <p:cBhvr>
                                        <p:cTn id="55" dur="26">
                                          <p:stCondLst>
                                            <p:cond delay="1312"/>
                                          </p:stCondLst>
                                        </p:cTn>
                                        <p:tgtEl>
                                          <p:spTgt spid="8"/>
                                        </p:tgtEl>
                                      </p:cBhvr>
                                      <p:to x="100000" y="80000"/>
                                    </p:animScale>
                                    <p:animScale>
                                      <p:cBhvr>
                                        <p:cTn id="56" dur="166" decel="50000">
                                          <p:stCondLst>
                                            <p:cond delay="1338"/>
                                          </p:stCondLst>
                                        </p:cTn>
                                        <p:tgtEl>
                                          <p:spTgt spid="8"/>
                                        </p:tgtEl>
                                      </p:cBhvr>
                                      <p:to x="100000" y="100000"/>
                                    </p:animScale>
                                    <p:animScale>
                                      <p:cBhvr>
                                        <p:cTn id="57" dur="26">
                                          <p:stCondLst>
                                            <p:cond delay="1642"/>
                                          </p:stCondLst>
                                        </p:cTn>
                                        <p:tgtEl>
                                          <p:spTgt spid="8"/>
                                        </p:tgtEl>
                                      </p:cBhvr>
                                      <p:to x="100000" y="90000"/>
                                    </p:animScale>
                                    <p:animScale>
                                      <p:cBhvr>
                                        <p:cTn id="58" dur="166" decel="50000">
                                          <p:stCondLst>
                                            <p:cond delay="1668"/>
                                          </p:stCondLst>
                                        </p:cTn>
                                        <p:tgtEl>
                                          <p:spTgt spid="8"/>
                                        </p:tgtEl>
                                      </p:cBhvr>
                                      <p:to x="100000" y="100000"/>
                                    </p:animScale>
                                    <p:animScale>
                                      <p:cBhvr>
                                        <p:cTn id="59" dur="26">
                                          <p:stCondLst>
                                            <p:cond delay="1808"/>
                                          </p:stCondLst>
                                        </p:cTn>
                                        <p:tgtEl>
                                          <p:spTgt spid="8"/>
                                        </p:tgtEl>
                                      </p:cBhvr>
                                      <p:to x="100000" y="95000"/>
                                    </p:animScale>
                                    <p:animScale>
                                      <p:cBhvr>
                                        <p:cTn id="60" dur="166" decel="50000">
                                          <p:stCondLst>
                                            <p:cond delay="1834"/>
                                          </p:stCondLst>
                                        </p:cTn>
                                        <p:tgtEl>
                                          <p:spTgt spid="8"/>
                                        </p:tgtEl>
                                      </p:cBhvr>
                                      <p:to x="100000" y="100000"/>
                                    </p:animScale>
                                  </p:childTnLst>
                                </p:cTn>
                              </p:par>
                            </p:childTnLst>
                          </p:cTn>
                        </p:par>
                        <p:par>
                          <p:cTn id="61" fill="hold">
                            <p:stCondLst>
                              <p:cond delay="4000"/>
                            </p:stCondLst>
                            <p:childTnLst>
                              <p:par>
                                <p:cTn id="62" presetID="26" presetClass="entr" presetSubtype="0"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80">
                                          <p:stCondLst>
                                            <p:cond delay="0"/>
                                          </p:stCondLst>
                                        </p:cTn>
                                        <p:tgtEl>
                                          <p:spTgt spid="10"/>
                                        </p:tgtEl>
                                      </p:cBhvr>
                                    </p:animEffect>
                                    <p:anim calcmode="lin" valueType="num">
                                      <p:cBhvr>
                                        <p:cTn id="6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0" dur="26">
                                          <p:stCondLst>
                                            <p:cond delay="650"/>
                                          </p:stCondLst>
                                        </p:cTn>
                                        <p:tgtEl>
                                          <p:spTgt spid="10"/>
                                        </p:tgtEl>
                                      </p:cBhvr>
                                      <p:to x="100000" y="60000"/>
                                    </p:animScale>
                                    <p:animScale>
                                      <p:cBhvr>
                                        <p:cTn id="71" dur="166" decel="50000">
                                          <p:stCondLst>
                                            <p:cond delay="676"/>
                                          </p:stCondLst>
                                        </p:cTn>
                                        <p:tgtEl>
                                          <p:spTgt spid="10"/>
                                        </p:tgtEl>
                                      </p:cBhvr>
                                      <p:to x="100000" y="100000"/>
                                    </p:animScale>
                                    <p:animScale>
                                      <p:cBhvr>
                                        <p:cTn id="72" dur="26">
                                          <p:stCondLst>
                                            <p:cond delay="1312"/>
                                          </p:stCondLst>
                                        </p:cTn>
                                        <p:tgtEl>
                                          <p:spTgt spid="10"/>
                                        </p:tgtEl>
                                      </p:cBhvr>
                                      <p:to x="100000" y="80000"/>
                                    </p:animScale>
                                    <p:animScale>
                                      <p:cBhvr>
                                        <p:cTn id="73" dur="166" decel="50000">
                                          <p:stCondLst>
                                            <p:cond delay="1338"/>
                                          </p:stCondLst>
                                        </p:cTn>
                                        <p:tgtEl>
                                          <p:spTgt spid="10"/>
                                        </p:tgtEl>
                                      </p:cBhvr>
                                      <p:to x="100000" y="100000"/>
                                    </p:animScale>
                                    <p:animScale>
                                      <p:cBhvr>
                                        <p:cTn id="74" dur="26">
                                          <p:stCondLst>
                                            <p:cond delay="1642"/>
                                          </p:stCondLst>
                                        </p:cTn>
                                        <p:tgtEl>
                                          <p:spTgt spid="10"/>
                                        </p:tgtEl>
                                      </p:cBhvr>
                                      <p:to x="100000" y="90000"/>
                                    </p:animScale>
                                    <p:animScale>
                                      <p:cBhvr>
                                        <p:cTn id="75" dur="166" decel="50000">
                                          <p:stCondLst>
                                            <p:cond delay="1668"/>
                                          </p:stCondLst>
                                        </p:cTn>
                                        <p:tgtEl>
                                          <p:spTgt spid="10"/>
                                        </p:tgtEl>
                                      </p:cBhvr>
                                      <p:to x="100000" y="100000"/>
                                    </p:animScale>
                                    <p:animScale>
                                      <p:cBhvr>
                                        <p:cTn id="76" dur="26">
                                          <p:stCondLst>
                                            <p:cond delay="1808"/>
                                          </p:stCondLst>
                                        </p:cTn>
                                        <p:tgtEl>
                                          <p:spTgt spid="10"/>
                                        </p:tgtEl>
                                      </p:cBhvr>
                                      <p:to x="100000" y="95000"/>
                                    </p:animScale>
                                    <p:animScale>
                                      <p:cBhvr>
                                        <p:cTn id="77" dur="166" decel="50000">
                                          <p:stCondLst>
                                            <p:cond delay="1834"/>
                                          </p:stCondLst>
                                        </p:cTn>
                                        <p:tgtEl>
                                          <p:spTgt spid="10"/>
                                        </p:tgtEl>
                                      </p:cBhvr>
                                      <p:to x="100000" y="100000"/>
                                    </p:animScale>
                                  </p:childTnLst>
                                </p:cTn>
                              </p:par>
                            </p:childTnLst>
                          </p:cTn>
                        </p:par>
                        <p:par>
                          <p:cTn id="78" fill="hold">
                            <p:stCondLst>
                              <p:cond delay="6000"/>
                            </p:stCondLst>
                            <p:childTnLst>
                              <p:par>
                                <p:cTn id="79" presetID="26" presetClass="entr" presetSubtype="0" fill="hold" grpId="0" nodeType="after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wipe(down)">
                                      <p:cBhvr>
                                        <p:cTn id="81" dur="580">
                                          <p:stCondLst>
                                            <p:cond delay="0"/>
                                          </p:stCondLst>
                                        </p:cTn>
                                        <p:tgtEl>
                                          <p:spTgt spid="11"/>
                                        </p:tgtEl>
                                      </p:cBhvr>
                                    </p:animEffect>
                                    <p:anim calcmode="lin" valueType="num">
                                      <p:cBhvr>
                                        <p:cTn id="8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7" dur="26">
                                          <p:stCondLst>
                                            <p:cond delay="650"/>
                                          </p:stCondLst>
                                        </p:cTn>
                                        <p:tgtEl>
                                          <p:spTgt spid="11"/>
                                        </p:tgtEl>
                                      </p:cBhvr>
                                      <p:to x="100000" y="60000"/>
                                    </p:animScale>
                                    <p:animScale>
                                      <p:cBhvr>
                                        <p:cTn id="88" dur="166" decel="50000">
                                          <p:stCondLst>
                                            <p:cond delay="676"/>
                                          </p:stCondLst>
                                        </p:cTn>
                                        <p:tgtEl>
                                          <p:spTgt spid="11"/>
                                        </p:tgtEl>
                                      </p:cBhvr>
                                      <p:to x="100000" y="100000"/>
                                    </p:animScale>
                                    <p:animScale>
                                      <p:cBhvr>
                                        <p:cTn id="89" dur="26">
                                          <p:stCondLst>
                                            <p:cond delay="1312"/>
                                          </p:stCondLst>
                                        </p:cTn>
                                        <p:tgtEl>
                                          <p:spTgt spid="11"/>
                                        </p:tgtEl>
                                      </p:cBhvr>
                                      <p:to x="100000" y="80000"/>
                                    </p:animScale>
                                    <p:animScale>
                                      <p:cBhvr>
                                        <p:cTn id="90" dur="166" decel="50000">
                                          <p:stCondLst>
                                            <p:cond delay="1338"/>
                                          </p:stCondLst>
                                        </p:cTn>
                                        <p:tgtEl>
                                          <p:spTgt spid="11"/>
                                        </p:tgtEl>
                                      </p:cBhvr>
                                      <p:to x="100000" y="100000"/>
                                    </p:animScale>
                                    <p:animScale>
                                      <p:cBhvr>
                                        <p:cTn id="91" dur="26">
                                          <p:stCondLst>
                                            <p:cond delay="1642"/>
                                          </p:stCondLst>
                                        </p:cTn>
                                        <p:tgtEl>
                                          <p:spTgt spid="11"/>
                                        </p:tgtEl>
                                      </p:cBhvr>
                                      <p:to x="100000" y="90000"/>
                                    </p:animScale>
                                    <p:animScale>
                                      <p:cBhvr>
                                        <p:cTn id="92" dur="166" decel="50000">
                                          <p:stCondLst>
                                            <p:cond delay="1668"/>
                                          </p:stCondLst>
                                        </p:cTn>
                                        <p:tgtEl>
                                          <p:spTgt spid="11"/>
                                        </p:tgtEl>
                                      </p:cBhvr>
                                      <p:to x="100000" y="100000"/>
                                    </p:animScale>
                                    <p:animScale>
                                      <p:cBhvr>
                                        <p:cTn id="93" dur="26">
                                          <p:stCondLst>
                                            <p:cond delay="1808"/>
                                          </p:stCondLst>
                                        </p:cTn>
                                        <p:tgtEl>
                                          <p:spTgt spid="11"/>
                                        </p:tgtEl>
                                      </p:cBhvr>
                                      <p:to x="100000" y="95000"/>
                                    </p:animScale>
                                    <p:animScale>
                                      <p:cBhvr>
                                        <p:cTn id="94" dur="166" decel="50000">
                                          <p:stCondLst>
                                            <p:cond delay="1834"/>
                                          </p:stCondLst>
                                        </p:cTn>
                                        <p:tgtEl>
                                          <p:spTgt spid="11"/>
                                        </p:tgtEl>
                                      </p:cBhvr>
                                      <p:to x="100000" y="100000"/>
                                    </p:animScale>
                                  </p:childTnLst>
                                </p:cTn>
                              </p:par>
                            </p:childTnLst>
                          </p:cTn>
                        </p:par>
                        <p:par>
                          <p:cTn id="95" fill="hold">
                            <p:stCondLst>
                              <p:cond delay="8000"/>
                            </p:stCondLst>
                            <p:childTnLst>
                              <p:par>
                                <p:cTn id="96" presetID="26" presetClass="entr" presetSubtype="0"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Effect transition="in" filter="wipe(down)">
                                      <p:cBhvr>
                                        <p:cTn id="98" dur="580">
                                          <p:stCondLst>
                                            <p:cond delay="0"/>
                                          </p:stCondLst>
                                        </p:cTn>
                                        <p:tgtEl>
                                          <p:spTgt spid="12"/>
                                        </p:tgtEl>
                                      </p:cBhvr>
                                    </p:animEffect>
                                    <p:anim calcmode="lin" valueType="num">
                                      <p:cBhvr>
                                        <p:cTn id="9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4" dur="26">
                                          <p:stCondLst>
                                            <p:cond delay="650"/>
                                          </p:stCondLst>
                                        </p:cTn>
                                        <p:tgtEl>
                                          <p:spTgt spid="12"/>
                                        </p:tgtEl>
                                      </p:cBhvr>
                                      <p:to x="100000" y="60000"/>
                                    </p:animScale>
                                    <p:animScale>
                                      <p:cBhvr>
                                        <p:cTn id="105" dur="166" decel="50000">
                                          <p:stCondLst>
                                            <p:cond delay="676"/>
                                          </p:stCondLst>
                                        </p:cTn>
                                        <p:tgtEl>
                                          <p:spTgt spid="12"/>
                                        </p:tgtEl>
                                      </p:cBhvr>
                                      <p:to x="100000" y="100000"/>
                                    </p:animScale>
                                    <p:animScale>
                                      <p:cBhvr>
                                        <p:cTn id="106" dur="26">
                                          <p:stCondLst>
                                            <p:cond delay="1312"/>
                                          </p:stCondLst>
                                        </p:cTn>
                                        <p:tgtEl>
                                          <p:spTgt spid="12"/>
                                        </p:tgtEl>
                                      </p:cBhvr>
                                      <p:to x="100000" y="80000"/>
                                    </p:animScale>
                                    <p:animScale>
                                      <p:cBhvr>
                                        <p:cTn id="107" dur="166" decel="50000">
                                          <p:stCondLst>
                                            <p:cond delay="1338"/>
                                          </p:stCondLst>
                                        </p:cTn>
                                        <p:tgtEl>
                                          <p:spTgt spid="12"/>
                                        </p:tgtEl>
                                      </p:cBhvr>
                                      <p:to x="100000" y="100000"/>
                                    </p:animScale>
                                    <p:animScale>
                                      <p:cBhvr>
                                        <p:cTn id="108" dur="26">
                                          <p:stCondLst>
                                            <p:cond delay="1642"/>
                                          </p:stCondLst>
                                        </p:cTn>
                                        <p:tgtEl>
                                          <p:spTgt spid="12"/>
                                        </p:tgtEl>
                                      </p:cBhvr>
                                      <p:to x="100000" y="90000"/>
                                    </p:animScale>
                                    <p:animScale>
                                      <p:cBhvr>
                                        <p:cTn id="109" dur="166" decel="50000">
                                          <p:stCondLst>
                                            <p:cond delay="1668"/>
                                          </p:stCondLst>
                                        </p:cTn>
                                        <p:tgtEl>
                                          <p:spTgt spid="12"/>
                                        </p:tgtEl>
                                      </p:cBhvr>
                                      <p:to x="100000" y="100000"/>
                                    </p:animScale>
                                    <p:animScale>
                                      <p:cBhvr>
                                        <p:cTn id="110" dur="26">
                                          <p:stCondLst>
                                            <p:cond delay="1808"/>
                                          </p:stCondLst>
                                        </p:cTn>
                                        <p:tgtEl>
                                          <p:spTgt spid="12"/>
                                        </p:tgtEl>
                                      </p:cBhvr>
                                      <p:to x="100000" y="95000"/>
                                    </p:animScale>
                                    <p:animScale>
                                      <p:cBhvr>
                                        <p:cTn id="111" dur="166" decel="50000">
                                          <p:stCondLst>
                                            <p:cond delay="1834"/>
                                          </p:stCondLst>
                                        </p:cTn>
                                        <p:tgtEl>
                                          <p:spTgt spid="12"/>
                                        </p:tgtEl>
                                      </p:cBhvr>
                                      <p:to x="100000" y="100000"/>
                                    </p:animScale>
                                  </p:childTnLst>
                                </p:cTn>
                              </p:par>
                              <p:par>
                                <p:cTn id="112" presetID="16" presetClass="entr" presetSubtype="37" fill="hold" grpId="0" nodeType="with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barn(outVertical)">
                                      <p:cBhvr>
                                        <p:cTn id="114"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8" grpId="0" animBg="1"/>
      <p:bldP spid="10" grpId="0" animBg="1"/>
      <p:bldP spid="11" grpId="0" animBg="1"/>
      <p:bldP spid="12"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lstStyle/>
          <a:p>
            <a:r>
              <a:rPr lang="id-ID" dirty="0" smtClean="0"/>
              <a:t>Perencanaan (Rekayasa Sistem)</a:t>
            </a:r>
            <a:endParaRPr lang="id-ID" dirty="0"/>
          </a:p>
        </p:txBody>
      </p:sp>
      <p:sp>
        <p:nvSpPr>
          <p:cNvPr id="3" name="Content Placeholder 2"/>
          <p:cNvSpPr>
            <a:spLocks noGrp="1"/>
          </p:cNvSpPr>
          <p:nvPr>
            <p:ph idx="1"/>
          </p:nvPr>
        </p:nvSpPr>
        <p:spPr>
          <a:xfrm>
            <a:off x="3312493" y="2352149"/>
            <a:ext cx="13789645" cy="6652747"/>
          </a:xfrm>
        </p:spPr>
        <p:txBody>
          <a:bodyPr>
            <a:normAutofit/>
          </a:bodyPr>
          <a:lstStyle/>
          <a:p>
            <a:pPr marL="544513" lvl="1" indent="-544513" algn="just"/>
            <a:r>
              <a:rPr lang="id-ID" sz="4000" dirty="0" smtClean="0"/>
              <a:t>Membangun syarat </a:t>
            </a:r>
            <a:r>
              <a:rPr lang="id-ID" sz="4000" dirty="0"/>
              <a:t>semua elemen sistem dan mengalokasikan ke perangkat lunak </a:t>
            </a:r>
            <a:endParaRPr lang="id-ID" sz="4000" dirty="0" smtClean="0"/>
          </a:p>
          <a:p>
            <a:pPr marL="544513" lvl="1" indent="-544513" algn="just"/>
            <a:r>
              <a:rPr lang="en-US" sz="4000" dirty="0" err="1" smtClean="0"/>
              <a:t>Pengumpulan</a:t>
            </a:r>
            <a:r>
              <a:rPr lang="en-US" sz="4000" dirty="0" smtClean="0"/>
              <a:t> </a:t>
            </a:r>
            <a:r>
              <a:rPr lang="en-US" sz="4000" dirty="0" err="1" smtClean="0"/>
              <a:t>kebutuhan</a:t>
            </a:r>
            <a:r>
              <a:rPr lang="en-US" sz="4000" dirty="0" smtClean="0"/>
              <a:t> </a:t>
            </a:r>
            <a:r>
              <a:rPr lang="en-US" sz="4000" dirty="0" err="1" smtClean="0"/>
              <a:t>pada</a:t>
            </a:r>
            <a:r>
              <a:rPr lang="en-US" sz="4000" dirty="0" smtClean="0"/>
              <a:t> level </a:t>
            </a:r>
            <a:r>
              <a:rPr lang="en-US" sz="4000" dirty="0" err="1" smtClean="0"/>
              <a:t>sistem</a:t>
            </a:r>
            <a:r>
              <a:rPr lang="en-US" sz="4000" dirty="0" smtClean="0"/>
              <a:t> </a:t>
            </a:r>
            <a:r>
              <a:rPr lang="en-US" sz="4000" dirty="0" err="1" smtClean="0"/>
              <a:t>yaitu</a:t>
            </a:r>
            <a:r>
              <a:rPr lang="en-US" sz="4000" dirty="0" smtClean="0"/>
              <a:t> </a:t>
            </a:r>
            <a:r>
              <a:rPr lang="en-US" sz="4000" dirty="0" err="1" smtClean="0"/>
              <a:t>kebutuhan</a:t>
            </a:r>
            <a:r>
              <a:rPr lang="en-US" sz="4000" dirty="0" smtClean="0"/>
              <a:t> </a:t>
            </a:r>
            <a:r>
              <a:rPr lang="en-US" sz="4000" dirty="0" err="1" smtClean="0"/>
              <a:t>perangkat</a:t>
            </a:r>
            <a:r>
              <a:rPr lang="en-US" sz="4000" dirty="0" smtClean="0"/>
              <a:t> </a:t>
            </a:r>
            <a:r>
              <a:rPr lang="en-US" sz="4000" dirty="0" err="1" smtClean="0"/>
              <a:t>keras</a:t>
            </a:r>
            <a:r>
              <a:rPr lang="en-US" sz="4000" dirty="0" smtClean="0"/>
              <a:t>, </a:t>
            </a:r>
            <a:r>
              <a:rPr lang="en-US" sz="4000" dirty="0" err="1" smtClean="0"/>
              <a:t>perangkat</a:t>
            </a:r>
            <a:r>
              <a:rPr lang="en-US" sz="4000" dirty="0" smtClean="0"/>
              <a:t> </a:t>
            </a:r>
            <a:r>
              <a:rPr lang="en-US" sz="4000" dirty="0" err="1" smtClean="0"/>
              <a:t>lunak</a:t>
            </a:r>
            <a:r>
              <a:rPr lang="en-US" sz="4000" dirty="0" smtClean="0"/>
              <a:t>, orang </a:t>
            </a:r>
            <a:r>
              <a:rPr lang="en-US" sz="4000" dirty="0" err="1" smtClean="0"/>
              <a:t>dan</a:t>
            </a:r>
            <a:r>
              <a:rPr lang="en-US" sz="4000" dirty="0" smtClean="0"/>
              <a:t> basis data</a:t>
            </a:r>
          </a:p>
          <a:p>
            <a:pPr marL="544513" lvl="1" indent="-544513" algn="just">
              <a:buNone/>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13</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13</a:t>
            </a:fld>
            <a:endParaRPr lang="id-ID" sz="2400" dirty="0">
              <a:solidFill>
                <a:schemeClr val="tx1"/>
              </a:solidFill>
            </a:endParaRPr>
          </a:p>
        </p:txBody>
      </p:sp>
    </p:spTree>
    <p:extLst>
      <p:ext uri="{BB962C8B-B14F-4D97-AF65-F5344CB8AC3E}">
        <p14:creationId xmlns:p14="http://schemas.microsoft.com/office/powerpoint/2010/main" val="210529733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par>
                          <p:cTn id="11" fill="hold">
                            <p:stCondLst>
                              <p:cond delay="2000"/>
                            </p:stCondLst>
                            <p:childTnLst>
                              <p:par>
                                <p:cTn id="12" presetID="16" presetClass="entr" presetSubtype="21"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2500"/>
                            </p:stCondLst>
                            <p:childTnLst>
                              <p:par>
                                <p:cTn id="16" presetID="16" presetClass="entr" presetSubtype="21"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par>
                                <p:cTn id="19" presetID="16" presetClass="entr" presetSubtype="37"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outVertical)">
                                      <p:cBhvr>
                                        <p:cTn id="21"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lstStyle/>
          <a:p>
            <a:r>
              <a:rPr lang="en-US" sz="7200" dirty="0" err="1" smtClean="0"/>
              <a:t>Analisa</a:t>
            </a:r>
            <a:r>
              <a:rPr lang="en-US" sz="7200" dirty="0" smtClean="0"/>
              <a:t> </a:t>
            </a:r>
            <a:r>
              <a:rPr lang="en-US" sz="7200" dirty="0" err="1" smtClean="0"/>
              <a:t>kebutuhan</a:t>
            </a:r>
            <a:r>
              <a:rPr lang="en-US" sz="7200" dirty="0" smtClean="0"/>
              <a:t> </a:t>
            </a:r>
            <a:r>
              <a:rPr lang="en-US" sz="7200" dirty="0" err="1" smtClean="0"/>
              <a:t>sistem</a:t>
            </a:r>
            <a:r>
              <a:rPr lang="en-US" sz="7200" dirty="0" smtClean="0"/>
              <a:t> </a:t>
            </a:r>
            <a:r>
              <a:rPr lang="en-US" sz="7200" dirty="0" err="1" smtClean="0"/>
              <a:t>informasi</a:t>
            </a:r>
            <a:endParaRPr lang="id-ID"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id-ID" sz="4000" dirty="0" smtClean="0"/>
              <a:t>Menganalisis dan </a:t>
            </a:r>
            <a:r>
              <a:rPr lang="id-ID" sz="4000" dirty="0"/>
              <a:t>pengumpulan kebutuhan sistem yang sesuai dengan domain informasi tingkah laku, unjuk kerja, dan antar muka (interface) </a:t>
            </a:r>
            <a:endParaRPr lang="id-ID" sz="4000" dirty="0" smtClean="0"/>
          </a:p>
          <a:p>
            <a:pPr marL="571500" lvl="1" indent="-571500" algn="just" defTabSz="355600">
              <a:lnSpc>
                <a:spcPct val="90000"/>
              </a:lnSpc>
              <a:spcBef>
                <a:spcPct val="0"/>
              </a:spcBef>
              <a:spcAft>
                <a:spcPct val="15000"/>
              </a:spcAft>
            </a:pPr>
            <a:r>
              <a:rPr lang="id-ID" sz="4000" dirty="0" err="1"/>
              <a:t>P</a:t>
            </a:r>
            <a:r>
              <a:rPr lang="en-US" sz="4000" dirty="0" err="1" smtClean="0"/>
              <a:t>engumpulan</a:t>
            </a:r>
            <a:r>
              <a:rPr lang="en-US" sz="4000" dirty="0" smtClean="0"/>
              <a:t> </a:t>
            </a:r>
            <a:r>
              <a:rPr lang="en-US" sz="4000" dirty="0" err="1" smtClean="0"/>
              <a:t>kebutuhan</a:t>
            </a:r>
            <a:r>
              <a:rPr lang="en-US" sz="4000" dirty="0" smtClean="0"/>
              <a:t> </a:t>
            </a:r>
            <a:r>
              <a:rPr lang="en-US" sz="4000" dirty="0" err="1" smtClean="0"/>
              <a:t>untuk</a:t>
            </a:r>
            <a:r>
              <a:rPr lang="en-US" sz="4000" dirty="0" smtClean="0"/>
              <a:t> </a:t>
            </a:r>
            <a:r>
              <a:rPr lang="en-US" sz="4000" dirty="0" err="1" smtClean="0"/>
              <a:t>sistem</a:t>
            </a:r>
            <a:r>
              <a:rPr lang="en-US" sz="4000" dirty="0" smtClean="0"/>
              <a:t> </a:t>
            </a:r>
            <a:r>
              <a:rPr lang="en-US" sz="4000" dirty="0" err="1" smtClean="0"/>
              <a:t>informasi</a:t>
            </a:r>
            <a:r>
              <a:rPr lang="en-US" sz="4000" dirty="0" smtClean="0"/>
              <a:t> (PL) yang </a:t>
            </a:r>
            <a:r>
              <a:rPr lang="en-US" sz="4000" dirty="0" err="1" smtClean="0"/>
              <a:t>berupa</a:t>
            </a:r>
            <a:r>
              <a:rPr lang="en-US" sz="4000" dirty="0" smtClean="0"/>
              <a:t> data input, proses yang </a:t>
            </a:r>
            <a:r>
              <a:rPr lang="en-US" sz="4000" dirty="0" err="1" smtClean="0"/>
              <a:t>terjadi</a:t>
            </a:r>
            <a:r>
              <a:rPr lang="en-US" sz="4000" dirty="0" smtClean="0"/>
              <a:t> </a:t>
            </a:r>
            <a:r>
              <a:rPr lang="en-US" sz="4000" dirty="0" err="1" smtClean="0"/>
              <a:t>dan</a:t>
            </a:r>
            <a:r>
              <a:rPr lang="en-US" sz="4000" dirty="0" smtClean="0"/>
              <a:t> output yang </a:t>
            </a:r>
            <a:r>
              <a:rPr lang="en-US" sz="4000" dirty="0" err="1" smtClean="0"/>
              <a:t>diharapkan</a:t>
            </a:r>
            <a:r>
              <a:rPr lang="en-US" sz="4000" dirty="0" smtClean="0"/>
              <a:t> </a:t>
            </a:r>
            <a:r>
              <a:rPr lang="en-US" sz="4000" dirty="0" err="1" smtClean="0"/>
              <a:t>dengan</a:t>
            </a:r>
            <a:r>
              <a:rPr lang="en-US" sz="4000" dirty="0" smtClean="0"/>
              <a:t> </a:t>
            </a:r>
            <a:r>
              <a:rPr lang="en-US" sz="4000" dirty="0" err="1" smtClean="0"/>
              <a:t>melakukan</a:t>
            </a:r>
            <a:r>
              <a:rPr lang="en-US" sz="4000" dirty="0" smtClean="0"/>
              <a:t> </a:t>
            </a:r>
            <a:r>
              <a:rPr lang="en-US" sz="4000" dirty="0" err="1" smtClean="0"/>
              <a:t>wawancara</a:t>
            </a:r>
            <a:r>
              <a:rPr lang="en-US" sz="4000" dirty="0" smtClean="0"/>
              <a:t> </a:t>
            </a:r>
            <a:r>
              <a:rPr lang="en-US" sz="4000" dirty="0" err="1" smtClean="0"/>
              <a:t>dan</a:t>
            </a:r>
            <a:r>
              <a:rPr lang="en-US" sz="4000" dirty="0" smtClean="0"/>
              <a:t> </a:t>
            </a:r>
            <a:r>
              <a:rPr lang="en-US" sz="4000" dirty="0" err="1" smtClean="0"/>
              <a:t>observasi</a:t>
            </a:r>
            <a:r>
              <a:rPr lang="en-US" sz="4000" dirty="0" smtClean="0"/>
              <a:t> </a:t>
            </a:r>
          </a:p>
          <a:p>
            <a:pPr marL="571500" lvl="1" indent="-571500" algn="just" defTabSz="355600">
              <a:lnSpc>
                <a:spcPct val="90000"/>
              </a:lnSpc>
              <a:spcBef>
                <a:spcPct val="0"/>
              </a:spcBef>
              <a:spcAft>
                <a:spcPct val="15000"/>
              </a:spcAft>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14</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14</a:t>
            </a:fld>
            <a:endParaRPr lang="id-ID" sz="2400" dirty="0">
              <a:solidFill>
                <a:schemeClr val="tx1"/>
              </a:solidFill>
            </a:endParaRPr>
          </a:p>
        </p:txBody>
      </p:sp>
    </p:spTree>
    <p:extLst>
      <p:ext uri="{BB962C8B-B14F-4D97-AF65-F5344CB8AC3E}">
        <p14:creationId xmlns:p14="http://schemas.microsoft.com/office/powerpoint/2010/main" val="9179492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25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par>
                          <p:cTn id="16" fill="hold">
                            <p:stCondLst>
                              <p:cond delay="3250"/>
                            </p:stCondLst>
                            <p:childTnLst>
                              <p:par>
                                <p:cTn id="17" presetID="21" presetClass="entr" presetSubtype="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par>
                                <p:cTn id="20" presetID="16" presetClass="entr" presetSubtype="37"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outVertical)">
                                      <p:cBhvr>
                                        <p:cTn id="2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lstStyle/>
          <a:p>
            <a:r>
              <a:rPr lang="id-ID" sz="7200" dirty="0" smtClean="0"/>
              <a:t>Desain</a:t>
            </a:r>
            <a:endParaRPr lang="id-ID"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id-ID" sz="4000" dirty="0" smtClean="0"/>
              <a:t>Berfokus pada </a:t>
            </a:r>
            <a:r>
              <a:rPr lang="id-ID" sz="4000" dirty="0"/>
              <a:t>: struktur data, arsitektur perangkat lunak, representasi interface, dan detail (algoritma) prosedural. </a:t>
            </a:r>
            <a:endParaRPr lang="id-ID" sz="4000" dirty="0" smtClean="0"/>
          </a:p>
          <a:p>
            <a:pPr marL="571500" lvl="1" indent="-571500" algn="just" defTabSz="355600">
              <a:lnSpc>
                <a:spcPct val="90000"/>
              </a:lnSpc>
              <a:spcBef>
                <a:spcPct val="0"/>
              </a:spcBef>
              <a:spcAft>
                <a:spcPct val="15000"/>
              </a:spcAft>
            </a:pPr>
            <a:r>
              <a:rPr lang="en-US" sz="4000" dirty="0" err="1" smtClean="0"/>
              <a:t>Menterjemahkan</a:t>
            </a:r>
            <a:r>
              <a:rPr lang="en-US" sz="4000" dirty="0" smtClean="0"/>
              <a:t> </a:t>
            </a:r>
            <a:r>
              <a:rPr lang="en-US" sz="4000" dirty="0" err="1" smtClean="0"/>
              <a:t>analisa</a:t>
            </a:r>
            <a:r>
              <a:rPr lang="en-US" sz="4000" dirty="0" smtClean="0"/>
              <a:t> </a:t>
            </a:r>
            <a:r>
              <a:rPr lang="en-US" sz="4000" dirty="0" err="1" smtClean="0"/>
              <a:t>kebutuhan</a:t>
            </a:r>
            <a:r>
              <a:rPr lang="en-US" sz="4000" dirty="0" smtClean="0"/>
              <a:t> </a:t>
            </a:r>
            <a:r>
              <a:rPr lang="en-US" sz="4000" dirty="0" err="1" smtClean="0"/>
              <a:t>ke</a:t>
            </a:r>
            <a:r>
              <a:rPr lang="en-US" sz="4000" dirty="0" smtClean="0"/>
              <a:t> </a:t>
            </a:r>
            <a:r>
              <a:rPr lang="en-US" sz="4000" dirty="0" err="1" smtClean="0"/>
              <a:t>dalam</a:t>
            </a:r>
            <a:r>
              <a:rPr lang="en-US" sz="4000" dirty="0" smtClean="0"/>
              <a:t> </a:t>
            </a:r>
            <a:r>
              <a:rPr lang="en-US" sz="4000" dirty="0" err="1" smtClean="0"/>
              <a:t>bentuk</a:t>
            </a:r>
            <a:r>
              <a:rPr lang="en-US" sz="4000" dirty="0" smtClean="0"/>
              <a:t> </a:t>
            </a:r>
            <a:r>
              <a:rPr lang="en-US" sz="4000" dirty="0" err="1" smtClean="0"/>
              <a:t>rancangan</a:t>
            </a:r>
            <a:r>
              <a:rPr lang="en-US" sz="4000" dirty="0" smtClean="0"/>
              <a:t> </a:t>
            </a:r>
            <a:r>
              <a:rPr lang="en-US" sz="4000" dirty="0" err="1" smtClean="0"/>
              <a:t>sebelum</a:t>
            </a:r>
            <a:r>
              <a:rPr lang="en-US" sz="4000" dirty="0" smtClean="0"/>
              <a:t> </a:t>
            </a:r>
            <a:r>
              <a:rPr lang="en-US" sz="4000" dirty="0" err="1" smtClean="0"/>
              <a:t>penulisan</a:t>
            </a:r>
            <a:r>
              <a:rPr lang="en-US" sz="4000" dirty="0" smtClean="0"/>
              <a:t> program yang </a:t>
            </a:r>
            <a:r>
              <a:rPr lang="en-US" sz="4000" dirty="0" err="1" smtClean="0"/>
              <a:t>berupa</a:t>
            </a:r>
            <a:r>
              <a:rPr lang="en-US" sz="4000" dirty="0" smtClean="0"/>
              <a:t> </a:t>
            </a:r>
            <a:r>
              <a:rPr lang="en-US" sz="4000" dirty="0" err="1" smtClean="0"/>
              <a:t>perancangan</a:t>
            </a:r>
            <a:r>
              <a:rPr lang="en-US" sz="4000" dirty="0" smtClean="0"/>
              <a:t> </a:t>
            </a:r>
            <a:r>
              <a:rPr lang="en-US" sz="4000" dirty="0" err="1" smtClean="0"/>
              <a:t>antarmuka</a:t>
            </a:r>
            <a:r>
              <a:rPr lang="en-US" sz="4000" dirty="0" smtClean="0"/>
              <a:t> (input </a:t>
            </a:r>
            <a:r>
              <a:rPr lang="en-US" sz="4000" dirty="0" err="1" smtClean="0"/>
              <a:t>dan</a:t>
            </a:r>
            <a:r>
              <a:rPr lang="en-US" sz="4000" dirty="0" smtClean="0"/>
              <a:t> output), </a:t>
            </a:r>
            <a:r>
              <a:rPr lang="en-US" sz="4000" dirty="0" err="1" smtClean="0"/>
              <a:t>perancangan</a:t>
            </a:r>
            <a:r>
              <a:rPr lang="en-US" sz="4000" dirty="0" smtClean="0"/>
              <a:t> file-file </a:t>
            </a:r>
            <a:r>
              <a:rPr lang="en-US" sz="4000" dirty="0" err="1" smtClean="0"/>
              <a:t>atau</a:t>
            </a:r>
            <a:r>
              <a:rPr lang="en-US" sz="4000" dirty="0" smtClean="0"/>
              <a:t> basis data </a:t>
            </a:r>
            <a:r>
              <a:rPr lang="en-US" sz="4000" dirty="0" err="1" smtClean="0"/>
              <a:t>dan</a:t>
            </a:r>
            <a:r>
              <a:rPr lang="en-US" sz="4000" dirty="0" smtClean="0"/>
              <a:t> </a:t>
            </a:r>
            <a:r>
              <a:rPr lang="en-US" sz="4000" dirty="0" err="1" smtClean="0"/>
              <a:t>merancang</a:t>
            </a:r>
            <a:r>
              <a:rPr lang="en-US" sz="4000" dirty="0" smtClean="0"/>
              <a:t> </a:t>
            </a:r>
            <a:r>
              <a:rPr lang="en-US" sz="4000" dirty="0" err="1" smtClean="0"/>
              <a:t>prosedur</a:t>
            </a:r>
            <a:r>
              <a:rPr lang="en-US" sz="4000" dirty="0" smtClean="0"/>
              <a:t> (</a:t>
            </a:r>
            <a:r>
              <a:rPr lang="en-US" sz="4000" dirty="0" err="1" smtClean="0"/>
              <a:t>algoritma</a:t>
            </a:r>
            <a:r>
              <a:rPr lang="en-US" sz="4000" dirty="0" smtClean="0"/>
              <a:t>)</a:t>
            </a:r>
          </a:p>
          <a:p>
            <a:pPr marL="571500" lvl="1" indent="-571500" algn="just" defTabSz="355600">
              <a:lnSpc>
                <a:spcPct val="90000"/>
              </a:lnSpc>
              <a:spcBef>
                <a:spcPct val="0"/>
              </a:spcBef>
              <a:spcAft>
                <a:spcPct val="15000"/>
              </a:spcAft>
            </a:pPr>
            <a:endParaRPr lang="id-ID" sz="4000" dirty="0"/>
          </a:p>
          <a:p>
            <a:pPr marL="571500" lvl="1" indent="-571500" algn="just" defTabSz="355600">
              <a:lnSpc>
                <a:spcPct val="90000"/>
              </a:lnSpc>
              <a:spcBef>
                <a:spcPct val="0"/>
              </a:spcBef>
              <a:spcAft>
                <a:spcPct val="15000"/>
              </a:spcAft>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15</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15</a:t>
            </a:fld>
            <a:endParaRPr lang="id-ID" sz="2400" dirty="0">
              <a:solidFill>
                <a:schemeClr val="tx1"/>
              </a:solidFill>
            </a:endParaRPr>
          </a:p>
        </p:txBody>
      </p:sp>
    </p:spTree>
    <p:extLst>
      <p:ext uri="{BB962C8B-B14F-4D97-AF65-F5344CB8AC3E}">
        <p14:creationId xmlns:p14="http://schemas.microsoft.com/office/powerpoint/2010/main" val="4038786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par>
                          <p:cTn id="11" fill="hold">
                            <p:stCondLst>
                              <p:cond delay="2000"/>
                            </p:stCondLst>
                            <p:childTnLst>
                              <p:par>
                                <p:cTn id="12" presetID="21" presetClass="entr" presetSubtype="1"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par>
                          <p:cTn id="15" fill="hold">
                            <p:stCondLst>
                              <p:cond delay="4000"/>
                            </p:stCondLst>
                            <p:childTnLst>
                              <p:par>
                                <p:cTn id="16" presetID="21" presetClass="entr" presetSubtype="1"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par>
                                <p:cTn id="19" presetID="16" presetClass="entr" presetSubtype="37"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outVertical)">
                                      <p:cBhvr>
                                        <p:cTn id="21"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noAutofit/>
          </a:bodyPr>
          <a:lstStyle/>
          <a:p>
            <a:r>
              <a:rPr lang="id-ID" sz="5400" dirty="0" smtClean="0"/>
              <a:t>Kode (Implementasi dan Penulisan Program)</a:t>
            </a:r>
            <a:endParaRPr lang="id-ID" sz="4800"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id-ID" sz="4000" dirty="0" smtClean="0"/>
              <a:t>Menerjemahkan desain </a:t>
            </a:r>
            <a:r>
              <a:rPr lang="id-ID" sz="4000" dirty="0"/>
              <a:t>ke dalam suatu bahasa yang bisa dimengerti oleh komputer. </a:t>
            </a:r>
            <a:endParaRPr lang="id-ID" sz="4000" dirty="0" smtClean="0"/>
          </a:p>
          <a:p>
            <a:pPr marL="571500" lvl="1" indent="-571500" algn="just" defTabSz="355600">
              <a:lnSpc>
                <a:spcPct val="90000"/>
              </a:lnSpc>
              <a:spcBef>
                <a:spcPct val="0"/>
              </a:spcBef>
              <a:spcAft>
                <a:spcPct val="15000"/>
              </a:spcAft>
            </a:pPr>
            <a:r>
              <a:rPr lang="id-ID" sz="4000" dirty="0" err="1"/>
              <a:t>H</a:t>
            </a:r>
            <a:r>
              <a:rPr lang="en-US" sz="4000" dirty="0" err="1" smtClean="0"/>
              <a:t>asil</a:t>
            </a:r>
            <a:r>
              <a:rPr lang="en-US" sz="4000" dirty="0" smtClean="0"/>
              <a:t> </a:t>
            </a:r>
            <a:r>
              <a:rPr lang="en-US" sz="4000" dirty="0" err="1" smtClean="0"/>
              <a:t>rancangan</a:t>
            </a:r>
            <a:r>
              <a:rPr lang="en-US" sz="4000" dirty="0" smtClean="0"/>
              <a:t> di </a:t>
            </a:r>
            <a:r>
              <a:rPr lang="en-US" sz="4000" dirty="0" err="1" smtClean="0"/>
              <a:t>atas</a:t>
            </a:r>
            <a:r>
              <a:rPr lang="en-US" sz="4000" dirty="0" smtClean="0"/>
              <a:t> </a:t>
            </a:r>
            <a:r>
              <a:rPr lang="en-US" sz="4000" dirty="0" err="1" smtClean="0"/>
              <a:t>diubah</a:t>
            </a:r>
            <a:r>
              <a:rPr lang="en-US" sz="4000" dirty="0" smtClean="0"/>
              <a:t> </a:t>
            </a:r>
            <a:r>
              <a:rPr lang="en-US" sz="4000" dirty="0" err="1" smtClean="0"/>
              <a:t>menjadi</a:t>
            </a:r>
            <a:r>
              <a:rPr lang="en-US" sz="4000" dirty="0" smtClean="0"/>
              <a:t> </a:t>
            </a:r>
            <a:r>
              <a:rPr lang="en-US" sz="4000" dirty="0" err="1" smtClean="0"/>
              <a:t>bentuk</a:t>
            </a:r>
            <a:r>
              <a:rPr lang="en-US" sz="4000" dirty="0" smtClean="0"/>
              <a:t> yang </a:t>
            </a:r>
            <a:r>
              <a:rPr lang="en-US" sz="4000" dirty="0" err="1" smtClean="0"/>
              <a:t>dimengerti</a:t>
            </a:r>
            <a:r>
              <a:rPr lang="en-US" sz="4000" dirty="0" smtClean="0"/>
              <a:t> </a:t>
            </a:r>
            <a:r>
              <a:rPr lang="en-US" sz="4000" dirty="0" err="1" smtClean="0"/>
              <a:t>oleh</a:t>
            </a:r>
            <a:r>
              <a:rPr lang="en-US" sz="4000" dirty="0" smtClean="0"/>
              <a:t> </a:t>
            </a:r>
            <a:r>
              <a:rPr lang="en-US" sz="4000" dirty="0" err="1" smtClean="0"/>
              <a:t>mesin</a:t>
            </a:r>
            <a:r>
              <a:rPr lang="en-US" sz="4000" dirty="0" smtClean="0"/>
              <a:t> </a:t>
            </a:r>
            <a:r>
              <a:rPr lang="en-US" sz="4000" dirty="0" err="1" smtClean="0"/>
              <a:t>dalam</a:t>
            </a:r>
            <a:r>
              <a:rPr lang="en-US" sz="4000" dirty="0" smtClean="0"/>
              <a:t> </a:t>
            </a:r>
            <a:r>
              <a:rPr lang="en-US" sz="4000" dirty="0" err="1" smtClean="0"/>
              <a:t>bentuk</a:t>
            </a:r>
            <a:r>
              <a:rPr lang="en-US" sz="4000" dirty="0" smtClean="0"/>
              <a:t> </a:t>
            </a:r>
            <a:r>
              <a:rPr lang="en-US" sz="4000" dirty="0" err="1" smtClean="0"/>
              <a:t>bahasa</a:t>
            </a:r>
            <a:r>
              <a:rPr lang="en-US" sz="4000" dirty="0" smtClean="0"/>
              <a:t> </a:t>
            </a:r>
            <a:r>
              <a:rPr lang="en-US" sz="4000" dirty="0" err="1" smtClean="0"/>
              <a:t>pemrograman</a:t>
            </a:r>
            <a:r>
              <a:rPr lang="en-US" sz="4000" dirty="0" smtClean="0"/>
              <a:t>. </a:t>
            </a:r>
            <a:r>
              <a:rPr lang="en-US" sz="4000" dirty="0" err="1" smtClean="0"/>
              <a:t>Jika</a:t>
            </a:r>
            <a:r>
              <a:rPr lang="en-US" sz="4000" dirty="0" smtClean="0"/>
              <a:t> </a:t>
            </a:r>
            <a:r>
              <a:rPr lang="en-US" sz="4000" dirty="0" err="1" smtClean="0"/>
              <a:t>rancangannya</a:t>
            </a:r>
            <a:r>
              <a:rPr lang="en-US" sz="4000" dirty="0" smtClean="0"/>
              <a:t> </a:t>
            </a:r>
            <a:r>
              <a:rPr lang="en-US" sz="4000" dirty="0" err="1" smtClean="0"/>
              <a:t>rinci</a:t>
            </a:r>
            <a:r>
              <a:rPr lang="en-US" sz="4000" dirty="0" smtClean="0"/>
              <a:t> </a:t>
            </a:r>
            <a:r>
              <a:rPr lang="en-US" sz="4000" dirty="0" err="1" smtClean="0"/>
              <a:t>maka</a:t>
            </a:r>
            <a:r>
              <a:rPr lang="en-US" sz="4000" dirty="0" smtClean="0"/>
              <a:t> </a:t>
            </a:r>
            <a:r>
              <a:rPr lang="en-US" sz="4000" dirty="0" err="1" smtClean="0"/>
              <a:t>penulisan</a:t>
            </a:r>
            <a:r>
              <a:rPr lang="en-US" sz="4000" dirty="0" smtClean="0"/>
              <a:t> program </a:t>
            </a:r>
            <a:r>
              <a:rPr lang="en-US" sz="4000" dirty="0" err="1" smtClean="0"/>
              <a:t>dapat</a:t>
            </a:r>
            <a:r>
              <a:rPr lang="en-US" sz="4000" dirty="0" smtClean="0"/>
              <a:t> </a:t>
            </a:r>
            <a:r>
              <a:rPr lang="en-US" sz="4000" dirty="0" err="1" smtClean="0"/>
              <a:t>dilakukan</a:t>
            </a:r>
            <a:r>
              <a:rPr lang="en-US" sz="4000" dirty="0" smtClean="0"/>
              <a:t> </a:t>
            </a:r>
            <a:r>
              <a:rPr lang="en-US" sz="4000" dirty="0" err="1" smtClean="0"/>
              <a:t>dengan</a:t>
            </a:r>
            <a:r>
              <a:rPr lang="en-US" sz="4000" dirty="0" smtClean="0"/>
              <a:t> </a:t>
            </a:r>
            <a:r>
              <a:rPr lang="en-US" sz="4000" dirty="0" err="1" smtClean="0"/>
              <a:t>cepat</a:t>
            </a:r>
            <a:r>
              <a:rPr lang="en-US" sz="4000" dirty="0" smtClean="0"/>
              <a:t>.</a:t>
            </a:r>
            <a:endParaRPr lang="id-ID" sz="4000" dirty="0"/>
          </a:p>
          <a:p>
            <a:pPr marL="571500" lvl="1" indent="-571500" algn="just" defTabSz="355600">
              <a:lnSpc>
                <a:spcPct val="90000"/>
              </a:lnSpc>
              <a:spcBef>
                <a:spcPct val="0"/>
              </a:spcBef>
              <a:spcAft>
                <a:spcPct val="15000"/>
              </a:spcAft>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16</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16</a:t>
            </a:fld>
            <a:endParaRPr lang="id-ID" sz="2400" dirty="0">
              <a:solidFill>
                <a:schemeClr val="tx1"/>
              </a:solidFill>
            </a:endParaRPr>
          </a:p>
        </p:txBody>
      </p:sp>
    </p:spTree>
    <p:extLst>
      <p:ext uri="{BB962C8B-B14F-4D97-AF65-F5344CB8AC3E}">
        <p14:creationId xmlns:p14="http://schemas.microsoft.com/office/powerpoint/2010/main" val="24121144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noAutofit/>
          </a:bodyPr>
          <a:lstStyle/>
          <a:p>
            <a:r>
              <a:rPr lang="id-ID" sz="5400" dirty="0" smtClean="0"/>
              <a:t>Pengujian</a:t>
            </a:r>
            <a:endParaRPr lang="id-ID" sz="4800"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en-US" sz="4000" dirty="0" err="1" smtClean="0"/>
              <a:t>Pengujian</a:t>
            </a:r>
            <a:r>
              <a:rPr lang="en-US" sz="4000" dirty="0" smtClean="0"/>
              <a:t> </a:t>
            </a:r>
            <a:r>
              <a:rPr lang="en-US" sz="4000" dirty="0" err="1" smtClean="0"/>
              <a:t>difokuskan</a:t>
            </a:r>
            <a:r>
              <a:rPr lang="en-US" sz="4000" dirty="0" smtClean="0"/>
              <a:t> </a:t>
            </a:r>
            <a:r>
              <a:rPr lang="en-US" sz="4000" dirty="0" err="1" smtClean="0"/>
              <a:t>pada</a:t>
            </a:r>
            <a:r>
              <a:rPr lang="en-US" sz="4000" dirty="0" smtClean="0"/>
              <a:t> </a:t>
            </a:r>
            <a:r>
              <a:rPr lang="en-US" sz="4000" dirty="0" err="1" smtClean="0"/>
              <a:t>logika</a:t>
            </a:r>
            <a:r>
              <a:rPr lang="en-US" sz="4000" dirty="0" smtClean="0"/>
              <a:t> internal, </a:t>
            </a:r>
            <a:r>
              <a:rPr lang="en-US" sz="4000" dirty="0" err="1" smtClean="0"/>
              <a:t>fungsi</a:t>
            </a:r>
            <a:r>
              <a:rPr lang="en-US" sz="4000" dirty="0" smtClean="0"/>
              <a:t> </a:t>
            </a:r>
            <a:r>
              <a:rPr lang="en-US" sz="4000" dirty="0" err="1" smtClean="0"/>
              <a:t>eksternal</a:t>
            </a:r>
            <a:r>
              <a:rPr lang="en-US" sz="4000" dirty="0" smtClean="0"/>
              <a:t> </a:t>
            </a:r>
            <a:r>
              <a:rPr lang="en-US" sz="4000" dirty="0" err="1" smtClean="0"/>
              <a:t>dan</a:t>
            </a:r>
            <a:r>
              <a:rPr lang="en-US" sz="4000" dirty="0" smtClean="0"/>
              <a:t> </a:t>
            </a:r>
            <a:r>
              <a:rPr lang="en-US" sz="4000" dirty="0" err="1" smtClean="0"/>
              <a:t>mencari</a:t>
            </a:r>
            <a:r>
              <a:rPr lang="en-US" sz="4000" dirty="0" smtClean="0"/>
              <a:t> </a:t>
            </a:r>
            <a:r>
              <a:rPr lang="en-US" sz="4000" dirty="0" err="1" smtClean="0"/>
              <a:t>semua</a:t>
            </a:r>
            <a:r>
              <a:rPr lang="en-US" sz="4000" dirty="0" smtClean="0"/>
              <a:t> </a:t>
            </a:r>
            <a:r>
              <a:rPr lang="en-US" sz="4000" dirty="0" err="1" smtClean="0"/>
              <a:t>kemungkinan</a:t>
            </a:r>
            <a:r>
              <a:rPr lang="en-US" sz="4000" dirty="0" smtClean="0"/>
              <a:t> </a:t>
            </a:r>
            <a:r>
              <a:rPr lang="en-US" sz="4000" dirty="0" err="1" smtClean="0"/>
              <a:t>kesalahan</a:t>
            </a:r>
            <a:r>
              <a:rPr lang="en-US" sz="4000" dirty="0" smtClean="0"/>
              <a:t>, </a:t>
            </a:r>
            <a:r>
              <a:rPr lang="en-US" sz="4000" dirty="0" err="1" smtClean="0"/>
              <a:t>dan</a:t>
            </a:r>
            <a:r>
              <a:rPr lang="en-US" sz="4000" dirty="0" smtClean="0"/>
              <a:t> </a:t>
            </a:r>
            <a:r>
              <a:rPr lang="en-US" sz="4000" dirty="0" err="1" smtClean="0"/>
              <a:t>memeriksa</a:t>
            </a:r>
            <a:r>
              <a:rPr lang="en-US" sz="4000" dirty="0" smtClean="0"/>
              <a:t> </a:t>
            </a:r>
            <a:r>
              <a:rPr lang="en-US" sz="4000" dirty="0" err="1" smtClean="0"/>
              <a:t>apakah</a:t>
            </a:r>
            <a:r>
              <a:rPr lang="en-US" sz="4000" dirty="0" smtClean="0"/>
              <a:t> </a:t>
            </a:r>
            <a:r>
              <a:rPr lang="en-US" sz="4000" dirty="0" err="1" smtClean="0"/>
              <a:t>sesuai</a:t>
            </a:r>
            <a:r>
              <a:rPr lang="en-US" sz="4000" dirty="0" smtClean="0"/>
              <a:t> </a:t>
            </a:r>
            <a:r>
              <a:rPr lang="en-US" sz="4000" dirty="0" err="1" smtClean="0"/>
              <a:t>dengan</a:t>
            </a:r>
            <a:r>
              <a:rPr lang="en-US" sz="4000" dirty="0" smtClean="0"/>
              <a:t> </a:t>
            </a:r>
            <a:r>
              <a:rPr lang="en-US" sz="4000" dirty="0" err="1" smtClean="0"/>
              <a:t>hasil</a:t>
            </a:r>
            <a:r>
              <a:rPr lang="en-US" sz="4000" dirty="0" smtClean="0"/>
              <a:t> yang </a:t>
            </a:r>
            <a:r>
              <a:rPr lang="en-US" sz="4000" dirty="0" err="1" smtClean="0"/>
              <a:t>diinginkan</a:t>
            </a:r>
            <a:r>
              <a:rPr lang="en-US" sz="4000" dirty="0" smtClean="0"/>
              <a:t>. </a:t>
            </a:r>
          </a:p>
          <a:p>
            <a:pPr marL="0" lvl="1" indent="0" algn="just" defTabSz="355600">
              <a:lnSpc>
                <a:spcPct val="90000"/>
              </a:lnSpc>
              <a:spcBef>
                <a:spcPct val="0"/>
              </a:spcBef>
              <a:spcAft>
                <a:spcPct val="15000"/>
              </a:spcAft>
              <a:buNone/>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Action Button: Back or Previous 4">
            <a:hlinkClick r:id="rId2" action="ppaction://hlinksldjump" highlightClick="1"/>
          </p:cNvPr>
          <p:cNvSpPr/>
          <p:nvPr/>
        </p:nvSpPr>
        <p:spPr>
          <a:xfrm>
            <a:off x="15337829" y="7920632"/>
            <a:ext cx="1762496" cy="1042416"/>
          </a:xfrm>
          <a:prstGeom prst="actionButtonBackPrevio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17</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17</a:t>
            </a:fld>
            <a:endParaRPr lang="id-ID" sz="2400" dirty="0">
              <a:solidFill>
                <a:schemeClr val="tx1"/>
              </a:solidFill>
            </a:endParaRPr>
          </a:p>
        </p:txBody>
      </p:sp>
    </p:spTree>
    <p:extLst>
      <p:ext uri="{BB962C8B-B14F-4D97-AF65-F5344CB8AC3E}">
        <p14:creationId xmlns:p14="http://schemas.microsoft.com/office/powerpoint/2010/main" val="394748079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noAutofit/>
          </a:bodyPr>
          <a:lstStyle/>
          <a:p>
            <a:r>
              <a:rPr lang="id-ID" sz="5400" dirty="0" smtClean="0"/>
              <a:t>Pemeliharaan</a:t>
            </a:r>
            <a:endParaRPr lang="id-ID" sz="4800" dirty="0"/>
          </a:p>
        </p:txBody>
      </p:sp>
      <p:sp>
        <p:nvSpPr>
          <p:cNvPr id="3" name="Content Placeholder 2"/>
          <p:cNvSpPr>
            <a:spLocks noGrp="1"/>
          </p:cNvSpPr>
          <p:nvPr>
            <p:ph idx="1"/>
          </p:nvPr>
        </p:nvSpPr>
        <p:spPr>
          <a:xfrm>
            <a:off x="3312493" y="2352149"/>
            <a:ext cx="13789645" cy="6652747"/>
          </a:xfrm>
        </p:spPr>
        <p:txBody>
          <a:bodyPr>
            <a:normAutofit/>
          </a:bodyPr>
          <a:lstStyle/>
          <a:p>
            <a:pPr marL="571500" lvl="1" indent="-571500" algn="just" defTabSz="355600">
              <a:lnSpc>
                <a:spcPct val="90000"/>
              </a:lnSpc>
              <a:spcBef>
                <a:spcPct val="0"/>
              </a:spcBef>
              <a:spcAft>
                <a:spcPct val="15000"/>
              </a:spcAft>
            </a:pPr>
            <a:r>
              <a:rPr lang="id-ID" sz="4000" dirty="0"/>
              <a:t>Pemeliharaan dilakukan karena perangkat lunak harus menyesuaikan dengan lingkungan baru</a:t>
            </a:r>
            <a:r>
              <a:rPr lang="id-ID" sz="4000" dirty="0" smtClean="0"/>
              <a:t>.</a:t>
            </a:r>
          </a:p>
          <a:p>
            <a:pPr marL="571500" lvl="1" indent="-571500" algn="just" defTabSz="355600">
              <a:lnSpc>
                <a:spcPct val="90000"/>
              </a:lnSpc>
              <a:spcBef>
                <a:spcPct val="0"/>
              </a:spcBef>
              <a:spcAft>
                <a:spcPct val="15000"/>
              </a:spcAft>
            </a:pPr>
            <a:r>
              <a:rPr lang="en-US" sz="4000" dirty="0" err="1" smtClean="0"/>
              <a:t>Sistem</a:t>
            </a:r>
            <a:r>
              <a:rPr lang="en-US" sz="4000" dirty="0" smtClean="0"/>
              <a:t> </a:t>
            </a:r>
            <a:r>
              <a:rPr lang="en-US" sz="4000" dirty="0" err="1" smtClean="0"/>
              <a:t>informasi</a:t>
            </a:r>
            <a:r>
              <a:rPr lang="en-US" sz="4000" dirty="0" smtClean="0"/>
              <a:t> (PL) yang </a:t>
            </a:r>
            <a:r>
              <a:rPr lang="en-US" sz="4000" dirty="0" err="1" smtClean="0"/>
              <a:t>telah</a:t>
            </a:r>
            <a:r>
              <a:rPr lang="en-US" sz="4000" dirty="0" smtClean="0"/>
              <a:t> </a:t>
            </a:r>
            <a:r>
              <a:rPr lang="en-US" sz="4000" dirty="0" err="1" smtClean="0"/>
              <a:t>diuji</a:t>
            </a:r>
            <a:r>
              <a:rPr lang="en-US" sz="4000" dirty="0" smtClean="0"/>
              <a:t> (</a:t>
            </a:r>
            <a:r>
              <a:rPr lang="en-US" sz="4000" dirty="0" err="1" smtClean="0"/>
              <a:t>bebas</a:t>
            </a:r>
            <a:r>
              <a:rPr lang="en-US" sz="4000" dirty="0" smtClean="0"/>
              <a:t> </a:t>
            </a:r>
            <a:r>
              <a:rPr lang="en-US" sz="4000" dirty="0" err="1" smtClean="0"/>
              <a:t>dari</a:t>
            </a:r>
            <a:r>
              <a:rPr lang="en-US" sz="4000" dirty="0" smtClean="0"/>
              <a:t> </a:t>
            </a:r>
            <a:r>
              <a:rPr lang="en-US" sz="4000" dirty="0" err="1" smtClean="0"/>
              <a:t>kesalahan</a:t>
            </a:r>
            <a:r>
              <a:rPr lang="en-US" sz="4000" dirty="0" smtClean="0"/>
              <a:t>) </a:t>
            </a:r>
            <a:r>
              <a:rPr lang="en-US" sz="4000" dirty="0" err="1" smtClean="0"/>
              <a:t>diimplemetasikan</a:t>
            </a:r>
            <a:r>
              <a:rPr lang="en-US" sz="4000" dirty="0" smtClean="0"/>
              <a:t> </a:t>
            </a:r>
            <a:r>
              <a:rPr lang="en-US" sz="4000" dirty="0" err="1" smtClean="0"/>
              <a:t>dilingkungan</a:t>
            </a:r>
            <a:r>
              <a:rPr lang="en-US" sz="4000" dirty="0" smtClean="0"/>
              <a:t> </a:t>
            </a:r>
            <a:r>
              <a:rPr lang="en-US" sz="4000" dirty="0" err="1" smtClean="0"/>
              <a:t>pelanggan</a:t>
            </a:r>
            <a:r>
              <a:rPr lang="en-US" sz="4000" dirty="0" smtClean="0"/>
              <a:t> </a:t>
            </a:r>
            <a:r>
              <a:rPr lang="en-US" sz="4000" dirty="0" err="1" smtClean="0"/>
              <a:t>jika</a:t>
            </a:r>
            <a:r>
              <a:rPr lang="en-US" sz="4000" dirty="0" smtClean="0"/>
              <a:t> </a:t>
            </a:r>
            <a:r>
              <a:rPr lang="en-US" sz="4000" dirty="0" err="1" smtClean="0"/>
              <a:t>ditemui</a:t>
            </a:r>
            <a:r>
              <a:rPr lang="en-US" sz="4000" dirty="0" smtClean="0"/>
              <a:t> </a:t>
            </a:r>
            <a:r>
              <a:rPr lang="en-US" sz="4000" dirty="0" err="1" smtClean="0"/>
              <a:t>kesalahan</a:t>
            </a:r>
            <a:r>
              <a:rPr lang="en-US" sz="4000" dirty="0" smtClean="0"/>
              <a:t> (error) </a:t>
            </a:r>
            <a:r>
              <a:rPr lang="en-US" sz="4000" dirty="0" err="1" smtClean="0"/>
              <a:t>maka</a:t>
            </a:r>
            <a:r>
              <a:rPr lang="en-US" sz="4000" dirty="0" smtClean="0"/>
              <a:t> </a:t>
            </a:r>
            <a:r>
              <a:rPr lang="en-US" sz="4000" dirty="0" err="1" smtClean="0"/>
              <a:t>dilakukan</a:t>
            </a:r>
            <a:r>
              <a:rPr lang="en-US" sz="4000" dirty="0" smtClean="0"/>
              <a:t> </a:t>
            </a:r>
            <a:r>
              <a:rPr lang="en-US" sz="4000" dirty="0" err="1" smtClean="0"/>
              <a:t>perbaikan</a:t>
            </a:r>
            <a:r>
              <a:rPr lang="en-US" sz="4000" dirty="0" smtClean="0"/>
              <a:t> </a:t>
            </a:r>
            <a:r>
              <a:rPr lang="en-US" sz="4000" dirty="0" err="1" smtClean="0"/>
              <a:t>atau</a:t>
            </a:r>
            <a:r>
              <a:rPr lang="en-US" sz="4000" dirty="0" smtClean="0"/>
              <a:t> </a:t>
            </a:r>
            <a:r>
              <a:rPr lang="en-US" sz="4000" dirty="0" err="1" smtClean="0"/>
              <a:t>adanya</a:t>
            </a:r>
            <a:r>
              <a:rPr lang="en-US" sz="4000" dirty="0" smtClean="0"/>
              <a:t> </a:t>
            </a:r>
            <a:r>
              <a:rPr lang="en-US" sz="4000" dirty="0" err="1" smtClean="0"/>
              <a:t>penambahan</a:t>
            </a:r>
            <a:r>
              <a:rPr lang="en-US" sz="4000" dirty="0" smtClean="0"/>
              <a:t> </a:t>
            </a:r>
            <a:r>
              <a:rPr lang="en-US" sz="4000" dirty="0" err="1" smtClean="0"/>
              <a:t>fungsi</a:t>
            </a:r>
            <a:endParaRPr lang="id-ID" sz="4000" dirty="0"/>
          </a:p>
          <a:p>
            <a:pPr marL="0" lvl="1" indent="0" algn="just" defTabSz="355600">
              <a:lnSpc>
                <a:spcPct val="90000"/>
              </a:lnSpc>
              <a:spcBef>
                <a:spcPct val="0"/>
              </a:spcBef>
              <a:spcAft>
                <a:spcPct val="15000"/>
              </a:spcAft>
              <a:buNone/>
            </a:pPr>
            <a:endParaRPr lang="id-ID" sz="4000"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6" name="Slide Number Placeholder 5"/>
          <p:cNvSpPr>
            <a:spLocks noGrp="1"/>
          </p:cNvSpPr>
          <p:nvPr>
            <p:ph type="sldNum" sz="quarter" idx="12"/>
          </p:nvPr>
        </p:nvSpPr>
        <p:spPr/>
        <p:txBody>
          <a:bodyPr/>
          <a:lstStyle/>
          <a:p>
            <a:fld id="{B9785462-F6A3-49B5-A2E6-FCA36AC92A37}" type="slidenum">
              <a:rPr lang="id-ID" smtClean="0"/>
              <a:t>18</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18</a:t>
            </a:fld>
            <a:endParaRPr lang="id-ID" sz="2400" dirty="0">
              <a:solidFill>
                <a:schemeClr val="tx1"/>
              </a:solidFill>
            </a:endParaRPr>
          </a:p>
        </p:txBody>
      </p:sp>
    </p:spTree>
    <p:extLst>
      <p:ext uri="{BB962C8B-B14F-4D97-AF65-F5344CB8AC3E}">
        <p14:creationId xmlns:p14="http://schemas.microsoft.com/office/powerpoint/2010/main" val="16629546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8"/>
            <a:ext cx="16202025" cy="1680104"/>
          </a:xfrm>
        </p:spPr>
        <p:txBody>
          <a:bodyPr/>
          <a:lstStyle/>
          <a:p>
            <a:r>
              <a:rPr lang="id-ID" dirty="0" smtClean="0"/>
              <a:t>Kelebihan dan Kekurangan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8001131"/>
              </p:ext>
            </p:extLst>
          </p:nvPr>
        </p:nvGraphicFramePr>
        <p:xfrm>
          <a:off x="900113" y="1511920"/>
          <a:ext cx="16525948" cy="7863840"/>
        </p:xfrm>
        <a:graphic>
          <a:graphicData uri="http://schemas.openxmlformats.org/drawingml/2006/table">
            <a:tbl>
              <a:tblPr firstRow="1" bandRow="1">
                <a:tableStyleId>{93296810-A885-4BE3-A3E7-6D5BEEA58F35}</a:tableStyleId>
              </a:tblPr>
              <a:tblGrid>
                <a:gridCol w="8262974"/>
                <a:gridCol w="8262974"/>
              </a:tblGrid>
              <a:tr h="370840">
                <a:tc>
                  <a:txBody>
                    <a:bodyPr/>
                    <a:lstStyle/>
                    <a:p>
                      <a:pPr algn="ctr"/>
                      <a:r>
                        <a:rPr lang="id-ID" dirty="0" smtClean="0"/>
                        <a:t>Kelebihan</a:t>
                      </a:r>
                      <a:endParaRPr lang="id-ID" dirty="0"/>
                    </a:p>
                  </a:txBody>
                  <a:tcPr/>
                </a:tc>
                <a:tc>
                  <a:txBody>
                    <a:bodyPr/>
                    <a:lstStyle/>
                    <a:p>
                      <a:pPr algn="ctr"/>
                      <a:r>
                        <a:rPr lang="id-ID" dirty="0" smtClean="0"/>
                        <a:t>Kekurangan</a:t>
                      </a:r>
                      <a:endParaRPr lang="id-ID" dirty="0"/>
                    </a:p>
                  </a:txBody>
                  <a:tcPr/>
                </a:tc>
              </a:tr>
              <a:tr h="370840">
                <a:tc>
                  <a:txBody>
                    <a:bodyPr/>
                    <a:lstStyle/>
                    <a:p>
                      <a:pPr marL="457200" indent="-457200" algn="just">
                        <a:buFont typeface="Arial" pitchFamily="34" charset="0"/>
                        <a:buChar char="•"/>
                      </a:pPr>
                      <a:r>
                        <a:rPr lang="en-US" sz="2800" kern="1200" dirty="0" err="1" smtClean="0">
                          <a:solidFill>
                            <a:schemeClr val="dk1"/>
                          </a:solidFill>
                          <a:effectLst/>
                          <a:latin typeface="+mn-lt"/>
                          <a:ea typeface="+mn-ea"/>
                          <a:cs typeface="+mn-cs"/>
                        </a:rPr>
                        <a:t>Kualitas</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dari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sistem</a:t>
                      </a:r>
                      <a:r>
                        <a:rPr lang="en-US" sz="2800" kern="1200" dirty="0" smtClean="0">
                          <a:solidFill>
                            <a:schemeClr val="dk1"/>
                          </a:solidFill>
                          <a:effectLst/>
                          <a:latin typeface="+mn-lt"/>
                          <a:ea typeface="+mn-ea"/>
                          <a:cs typeface="+mn-cs"/>
                        </a:rPr>
                        <a:t> yang </a:t>
                      </a:r>
                      <a:r>
                        <a:rPr lang="en-US" sz="2800" kern="1200" dirty="0" err="1" smtClean="0">
                          <a:solidFill>
                            <a:schemeClr val="dk1"/>
                          </a:solidFill>
                          <a:effectLst/>
                          <a:latin typeface="+mn-lt"/>
                          <a:ea typeface="+mn-ea"/>
                          <a:cs typeface="+mn-cs"/>
                        </a:rPr>
                        <a:t>dihasilkan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baik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Ini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dikarenakan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oleh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pelaksanaannya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secara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bertahap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Sehingga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terfokus</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tertentu</a:t>
                      </a:r>
                      <a:r>
                        <a:rPr lang="en-US" sz="2800" kern="1200" dirty="0" smtClean="0">
                          <a:solidFill>
                            <a:schemeClr val="dk1"/>
                          </a:solidFill>
                          <a:effectLst/>
                          <a:latin typeface="+mn-lt"/>
                          <a:ea typeface="+mn-ea"/>
                          <a:cs typeface="+mn-cs"/>
                        </a:rPr>
                        <a:t>.</a:t>
                      </a:r>
                      <a:endParaRPr lang="id-ID" sz="2800" kern="1200" dirty="0" smtClean="0">
                        <a:solidFill>
                          <a:schemeClr val="dk1"/>
                        </a:solidFill>
                        <a:effectLst/>
                        <a:latin typeface="+mn-lt"/>
                        <a:ea typeface="+mn-ea"/>
                        <a:cs typeface="+mn-cs"/>
                      </a:endParaRPr>
                    </a:p>
                    <a:p>
                      <a:pPr marL="457200" indent="-457200" algn="just">
                        <a:buFont typeface="Arial" pitchFamily="34" charset="0"/>
                        <a:buChar char="•"/>
                      </a:pPr>
                      <a:r>
                        <a:rPr lang="en-US" sz="2800" kern="1200" dirty="0" smtClean="0">
                          <a:solidFill>
                            <a:schemeClr val="dk1"/>
                          </a:solidFill>
                          <a:effectLst/>
                          <a:latin typeface="+mn-lt"/>
                          <a:ea typeface="+mn-ea"/>
                          <a:cs typeface="+mn-cs"/>
                        </a:rPr>
                        <a:t>Document </a:t>
                      </a:r>
                      <a:r>
                        <a:rPr lang="en-US" sz="2800" kern="1200" dirty="0" err="1" smtClean="0">
                          <a:solidFill>
                            <a:schemeClr val="dk1"/>
                          </a:solidFill>
                          <a:effectLst/>
                          <a:latin typeface="+mn-lt"/>
                          <a:ea typeface="+mn-ea"/>
                          <a:cs typeface="+mn-cs"/>
                        </a:rPr>
                        <a:t>pengembangan</a:t>
                      </a:r>
                      <a:r>
                        <a:rPr lang="en-US" sz="2800" kern="1200" dirty="0" smtClean="0">
                          <a:solidFill>
                            <a:schemeClr val="dk1"/>
                          </a:solidFill>
                          <a:effectLst/>
                          <a:latin typeface="+mn-lt"/>
                          <a:ea typeface="+mn-ea"/>
                          <a:cs typeface="+mn-cs"/>
                        </a:rPr>
                        <a:t> system </a:t>
                      </a:r>
                      <a:r>
                        <a:rPr lang="en-US" sz="2800" kern="1200" dirty="0" err="1" smtClean="0">
                          <a:solidFill>
                            <a:schemeClr val="dk1"/>
                          </a:solidFill>
                          <a:effectLst/>
                          <a:latin typeface="+mn-lt"/>
                          <a:ea typeface="+mn-ea"/>
                          <a:cs typeface="+mn-cs"/>
                        </a:rPr>
                        <a:t>sangat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terorganisir</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karena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setiap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fase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harus</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terselesaikan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dengan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lengkap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sebelum</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melangkah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fase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berikutnya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Jadi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setiap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fase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atau</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mempunyai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dokumen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tertentu</a:t>
                      </a:r>
                      <a:r>
                        <a:rPr lang="en-US" sz="2800" kern="1200" dirty="0" smtClean="0">
                          <a:solidFill>
                            <a:schemeClr val="dk1"/>
                          </a:solidFill>
                          <a:effectLst/>
                          <a:latin typeface="+mn-lt"/>
                          <a:ea typeface="+mn-ea"/>
                          <a:cs typeface="+mn-cs"/>
                        </a:rPr>
                        <a:t>.</a:t>
                      </a:r>
                      <a:endParaRPr lang="id-ID" sz="2800" kern="1200" dirty="0" smtClean="0">
                        <a:solidFill>
                          <a:schemeClr val="dk1"/>
                        </a:solidFill>
                        <a:effectLst/>
                        <a:latin typeface="+mn-lt"/>
                        <a:ea typeface="+mn-ea"/>
                        <a:cs typeface="+mn-cs"/>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Metode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ini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masih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lebih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baik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digunakan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walaupun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sudah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tergolong</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kuno</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daripada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menggunakan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pendekatan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asal-asalan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Selain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itu</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metode</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ini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juga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masih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masuk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jika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kebutuhan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sudah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diketahui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dengan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baik</a:t>
                      </a:r>
                      <a:r>
                        <a:rPr lang="en-US" sz="2800" kern="1200" dirty="0" smtClean="0">
                          <a:solidFill>
                            <a:schemeClr val="dk1"/>
                          </a:solidFill>
                          <a:effectLst/>
                          <a:latin typeface="+mn-lt"/>
                          <a:ea typeface="+mn-ea"/>
                          <a:cs typeface="+mn-cs"/>
                        </a:rPr>
                        <a:t>.</a:t>
                      </a:r>
                      <a:endParaRPr lang="id-ID" dirty="0"/>
                    </a:p>
                  </a:txBody>
                  <a:tcPr/>
                </a:tc>
                <a:tc>
                  <a:txBody>
                    <a:bodyPr/>
                    <a:lstStyle/>
                    <a:p>
                      <a:pPr marL="457200" indent="-457200" algn="just">
                        <a:buFont typeface="Arial" pitchFamily="34" charset="0"/>
                        <a:buChar char="•"/>
                      </a:pPr>
                      <a:r>
                        <a:rPr lang="en-US" sz="2800" kern="1200" dirty="0" err="1" smtClean="0">
                          <a:solidFill>
                            <a:schemeClr val="dk1"/>
                          </a:solidFill>
                          <a:effectLst/>
                          <a:latin typeface="+mn-lt"/>
                          <a:ea typeface="+mn-ea"/>
                          <a:cs typeface="+mn-cs"/>
                        </a:rPr>
                        <a:t>Diperlukan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majemen</a:t>
                      </a:r>
                      <a:r>
                        <a:rPr lang="en-US" sz="2800" kern="1200" dirty="0" smtClean="0">
                          <a:solidFill>
                            <a:schemeClr val="dk1"/>
                          </a:solidFill>
                          <a:effectLst/>
                          <a:latin typeface="+mn-lt"/>
                          <a:ea typeface="+mn-ea"/>
                          <a:cs typeface="+mn-cs"/>
                        </a:rPr>
                        <a:t> yang </a:t>
                      </a:r>
                      <a:r>
                        <a:rPr lang="en-US" sz="2800" kern="1200" dirty="0" err="1" smtClean="0">
                          <a:solidFill>
                            <a:schemeClr val="dk1"/>
                          </a:solidFill>
                          <a:effectLst/>
                          <a:latin typeface="+mn-lt"/>
                          <a:ea typeface="+mn-ea"/>
                          <a:cs typeface="+mn-cs"/>
                        </a:rPr>
                        <a:t>baik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karena</a:t>
                      </a:r>
                      <a:r>
                        <a:rPr lang="en-US" sz="2800" kern="1200" dirty="0" smtClean="0">
                          <a:solidFill>
                            <a:schemeClr val="dk1"/>
                          </a:solidFill>
                          <a:effectLst/>
                          <a:latin typeface="+mn-lt"/>
                          <a:ea typeface="+mn-ea"/>
                          <a:cs typeface="+mn-cs"/>
                        </a:rPr>
                        <a:t> proses </a:t>
                      </a:r>
                      <a:r>
                        <a:rPr lang="en-US" sz="2800" kern="1200" dirty="0" err="1" smtClean="0">
                          <a:solidFill>
                            <a:schemeClr val="dk1"/>
                          </a:solidFill>
                          <a:effectLst/>
                          <a:latin typeface="+mn-lt"/>
                          <a:ea typeface="+mn-ea"/>
                          <a:cs typeface="+mn-cs"/>
                        </a:rPr>
                        <a:t>pengembangan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dapat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dilakukan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secara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berulang</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sebelum</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terjadinya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suatu</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produk</a:t>
                      </a:r>
                      <a:r>
                        <a:rPr lang="en-US" sz="2800" kern="1200" dirty="0" smtClean="0">
                          <a:solidFill>
                            <a:schemeClr val="dk1"/>
                          </a:solidFill>
                          <a:effectLst/>
                          <a:latin typeface="+mn-lt"/>
                          <a:ea typeface="+mn-ea"/>
                          <a:cs typeface="+mn-cs"/>
                        </a:rPr>
                        <a:t>.</a:t>
                      </a:r>
                      <a:endParaRPr lang="en-US" dirty="0" smtClean="0">
                        <a:effectLst/>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Kesalahan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kecil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menjadi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masalah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besar</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jika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diketahui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sejak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awal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pengembangan</a:t>
                      </a:r>
                      <a:r>
                        <a:rPr lang="en-US" sz="2800" kern="1200" dirty="0" smtClean="0">
                          <a:solidFill>
                            <a:schemeClr val="dk1"/>
                          </a:solidFill>
                          <a:effectLst/>
                          <a:latin typeface="+mn-lt"/>
                          <a:ea typeface="+mn-ea"/>
                          <a:cs typeface="+mn-cs"/>
                        </a:rPr>
                        <a:t> yang </a:t>
                      </a:r>
                      <a:r>
                        <a:rPr lang="en-US" sz="2800" kern="1200" dirty="0" err="1" smtClean="0">
                          <a:solidFill>
                            <a:schemeClr val="dk1"/>
                          </a:solidFill>
                          <a:effectLst/>
                          <a:latin typeface="+mn-lt"/>
                          <a:ea typeface="+mn-ea"/>
                          <a:cs typeface="+mn-cs"/>
                        </a:rPr>
                        <a:t>berakibat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selanjutnya</a:t>
                      </a:r>
                      <a:r>
                        <a:rPr lang="en-US" sz="2800" kern="1200" dirty="0" smtClean="0">
                          <a:solidFill>
                            <a:schemeClr val="dk1"/>
                          </a:solidFill>
                          <a:effectLst/>
                          <a:latin typeface="+mn-lt"/>
                          <a:ea typeface="+mn-ea"/>
                          <a:cs typeface="+mn-cs"/>
                        </a:rPr>
                        <a:t>.</a:t>
                      </a:r>
                      <a:endParaRPr lang="en-US" dirty="0" smtClean="0">
                        <a:effectLst/>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Pelanggan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sulit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menyatakan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kebutuhan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secara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eksplisit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sehingga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dapat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mengakomodasi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ketidak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pastian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saat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awal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pengembangan</a:t>
                      </a:r>
                      <a:r>
                        <a:rPr lang="en-US" sz="2800" kern="1200" dirty="0" smtClean="0">
                          <a:solidFill>
                            <a:schemeClr val="dk1"/>
                          </a:solidFill>
                          <a:effectLst/>
                          <a:latin typeface="+mn-lt"/>
                          <a:ea typeface="+mn-ea"/>
                          <a:cs typeface="+mn-cs"/>
                        </a:rPr>
                        <a:t>.</a:t>
                      </a:r>
                      <a:endParaRPr lang="en-US" dirty="0" smtClean="0">
                        <a:effectLst/>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Pelanggan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harus</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sabar</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karena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pembuatan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perangkat</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lunak</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dimulai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ketika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desain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sudah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selesai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Sedangkan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tahap</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sebelum</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desain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bisa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memakan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waktu</a:t>
                      </a:r>
                      <a:r>
                        <a:rPr lang="en-US" sz="2800" kern="1200" dirty="0" smtClean="0">
                          <a:solidFill>
                            <a:schemeClr val="dk1"/>
                          </a:solidFill>
                          <a:effectLst/>
                          <a:latin typeface="+mn-lt"/>
                          <a:ea typeface="+mn-ea"/>
                          <a:cs typeface="+mn-cs"/>
                        </a:rPr>
                        <a:t> yang lama. </a:t>
                      </a:r>
                      <a:endParaRPr lang="en-US" dirty="0" smtClean="0">
                        <a:effectLst/>
                      </a:endParaRPr>
                    </a:p>
                    <a:p>
                      <a:pPr marL="457200" indent="-457200" algn="just">
                        <a:buFont typeface="Arial" pitchFamily="34" charset="0"/>
                        <a:buChar char="•"/>
                      </a:pP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kenyataannya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jarang</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mengikuti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urutan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sekuensial</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seperti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pada</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teori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Iterasi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sering</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terjadi</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menyebabkan</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masalah</a:t>
                      </a:r>
                      <a:r>
                        <a:rPr lang="en-US" sz="2800" kern="1200" dirty="0" smtClean="0">
                          <a:solidFill>
                            <a:schemeClr val="dk1"/>
                          </a:solidFill>
                          <a:effectLst/>
                          <a:latin typeface="+mn-lt"/>
                          <a:ea typeface="+mn-ea"/>
                          <a:cs typeface="+mn-cs"/>
                        </a:rPr>
                        <a:t> </a:t>
                      </a:r>
                      <a:r>
                        <a:rPr lang="en-US" sz="2800" kern="1200" dirty="0" err="1" smtClean="0">
                          <a:solidFill>
                            <a:schemeClr val="dk1"/>
                          </a:solidFill>
                          <a:effectLst/>
                          <a:latin typeface="+mn-lt"/>
                          <a:ea typeface="+mn-ea"/>
                          <a:cs typeface="+mn-cs"/>
                        </a:rPr>
                        <a:t>baru</a:t>
                      </a:r>
                      <a:r>
                        <a:rPr lang="en-US" sz="2800" kern="1200" dirty="0" smtClean="0">
                          <a:solidFill>
                            <a:schemeClr val="dk1"/>
                          </a:solidFill>
                          <a:effectLst/>
                          <a:latin typeface="+mn-lt"/>
                          <a:ea typeface="+mn-ea"/>
                          <a:cs typeface="+mn-cs"/>
                        </a:rPr>
                        <a:t>.</a:t>
                      </a:r>
                      <a:endParaRPr lang="en-US" dirty="0" smtClean="0">
                        <a:effectLst/>
                      </a:endParaRPr>
                    </a:p>
                    <a:p>
                      <a:pPr algn="just"/>
                      <a:endParaRPr lang="id-ID" dirty="0"/>
                    </a:p>
                  </a:txBody>
                  <a:tcPr/>
                </a:tc>
              </a:tr>
            </a:tbl>
          </a:graphicData>
        </a:graphic>
      </p:graphicFrame>
      <p:pic>
        <p:nvPicPr>
          <p:cNvPr id="1026"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97869" y="8861652"/>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B9785462-F6A3-49B5-A2E6-FCA36AC92A37}" type="slidenum">
              <a:rPr lang="id-ID" smtClean="0"/>
              <a:t>19</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19</a:t>
            </a:fld>
            <a:endParaRPr lang="id-ID" sz="2400" dirty="0">
              <a:solidFill>
                <a:schemeClr val="tx1"/>
              </a:solidFill>
            </a:endParaRPr>
          </a:p>
        </p:txBody>
      </p:sp>
    </p:spTree>
    <p:extLst>
      <p:ext uri="{BB962C8B-B14F-4D97-AF65-F5344CB8AC3E}">
        <p14:creationId xmlns:p14="http://schemas.microsoft.com/office/powerpoint/2010/main" val="161767538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0495" y="403693"/>
            <a:ext cx="13771643" cy="1680104"/>
          </a:xfrm>
        </p:spPr>
        <p:txBody>
          <a:bodyPr/>
          <a:lstStyle/>
          <a:p>
            <a:r>
              <a:rPr lang="id-ID" dirty="0" smtClean="0"/>
              <a:t>Apa Itu Pengembangan Sistem</a:t>
            </a:r>
            <a:endParaRPr lang="id-ID" dirty="0"/>
          </a:p>
        </p:txBody>
      </p:sp>
      <p:sp>
        <p:nvSpPr>
          <p:cNvPr id="3" name="Content Placeholder 2"/>
          <p:cNvSpPr>
            <a:spLocks noGrp="1"/>
          </p:cNvSpPr>
          <p:nvPr>
            <p:ph idx="1"/>
          </p:nvPr>
        </p:nvSpPr>
        <p:spPr>
          <a:xfrm>
            <a:off x="3330495" y="2352149"/>
            <a:ext cx="13771643" cy="6652747"/>
          </a:xfrm>
        </p:spPr>
        <p:txBody>
          <a:bodyPr/>
          <a:lstStyle/>
          <a:p>
            <a:pPr marL="0" indent="0" algn="just">
              <a:buNone/>
            </a:pPr>
            <a:r>
              <a:rPr lang="id-ID" dirty="0" smtClean="0"/>
              <a:t>M</a:t>
            </a:r>
            <a:r>
              <a:rPr lang="en-US" dirty="0" err="1" smtClean="0"/>
              <a:t>enyusun</a:t>
            </a:r>
            <a:r>
              <a:rPr lang="en-US" dirty="0" smtClean="0"/>
              <a:t> </a:t>
            </a:r>
            <a:r>
              <a:rPr lang="en-US" dirty="0" err="1" smtClean="0"/>
              <a:t>suatu</a:t>
            </a:r>
            <a:r>
              <a:rPr lang="en-US" dirty="0" smtClean="0"/>
              <a:t> </a:t>
            </a:r>
            <a:r>
              <a:rPr lang="en-US" dirty="0" err="1" smtClean="0"/>
              <a:t>sistem</a:t>
            </a:r>
            <a:r>
              <a:rPr lang="en-US" dirty="0" smtClean="0"/>
              <a:t> yang </a:t>
            </a:r>
            <a:r>
              <a:rPr lang="en-US" dirty="0" err="1" smtClean="0"/>
              <a:t>baru</a:t>
            </a:r>
            <a:r>
              <a:rPr lang="en-US" dirty="0" smtClean="0"/>
              <a:t> </a:t>
            </a:r>
            <a:r>
              <a:rPr lang="en-US" dirty="0" err="1" smtClean="0"/>
              <a:t>untuk</a:t>
            </a:r>
            <a:r>
              <a:rPr lang="en-US" dirty="0" smtClean="0"/>
              <a:t> </a:t>
            </a:r>
            <a:r>
              <a:rPr lang="en-US" dirty="0" err="1" smtClean="0"/>
              <a:t>menggantikan</a:t>
            </a:r>
            <a:r>
              <a:rPr lang="en-US" dirty="0" smtClean="0"/>
              <a:t> </a:t>
            </a:r>
            <a:r>
              <a:rPr lang="en-US" dirty="0" err="1" smtClean="0"/>
              <a:t>sistem</a:t>
            </a:r>
            <a:r>
              <a:rPr lang="en-US" dirty="0" smtClean="0"/>
              <a:t> yang lama </a:t>
            </a:r>
            <a:r>
              <a:rPr lang="en-US" dirty="0" err="1" smtClean="0"/>
              <a:t>secara</a:t>
            </a:r>
            <a:r>
              <a:rPr lang="en-US" dirty="0" smtClean="0"/>
              <a:t> </a:t>
            </a:r>
            <a:r>
              <a:rPr lang="en-US" dirty="0" err="1" smtClean="0"/>
              <a:t>keseluruhan</a:t>
            </a:r>
            <a:r>
              <a:rPr lang="en-US" dirty="0" smtClean="0"/>
              <a:t> </a:t>
            </a:r>
            <a:r>
              <a:rPr lang="en-US" dirty="0" err="1" smtClean="0"/>
              <a:t>atau</a:t>
            </a:r>
            <a:r>
              <a:rPr lang="en-US" dirty="0" smtClean="0"/>
              <a:t> </a:t>
            </a:r>
            <a:r>
              <a:rPr lang="en-US" dirty="0" err="1" smtClean="0"/>
              <a:t>memperbaiki</a:t>
            </a:r>
            <a:r>
              <a:rPr lang="en-US" dirty="0" smtClean="0"/>
              <a:t> </a:t>
            </a:r>
            <a:r>
              <a:rPr lang="en-US" dirty="0" err="1" smtClean="0"/>
              <a:t>sistem</a:t>
            </a:r>
            <a:r>
              <a:rPr lang="en-US" dirty="0" smtClean="0"/>
              <a:t> </a:t>
            </a:r>
            <a:r>
              <a:rPr lang="en-US" dirty="0" err="1" smtClean="0"/>
              <a:t>telah</a:t>
            </a:r>
            <a:r>
              <a:rPr lang="en-US" dirty="0" smtClean="0"/>
              <a:t> </a:t>
            </a:r>
            <a:r>
              <a:rPr lang="en-US" dirty="0" err="1" smtClean="0"/>
              <a:t>ada</a:t>
            </a:r>
            <a:r>
              <a:rPr lang="en-US" dirty="0" smtClean="0"/>
              <a:t>. </a:t>
            </a:r>
            <a:endParaRPr lang="id-ID" dirty="0" smtClean="0"/>
          </a:p>
          <a:p>
            <a:pPr lvl="1"/>
            <a:r>
              <a:rPr lang="en-US" dirty="0" smtClean="0">
                <a:hlinkClick r:id="rId2" action="ppaction://hlinksldjump"/>
              </a:rPr>
              <a:t>Why (need)</a:t>
            </a:r>
            <a:endParaRPr lang="en-US" dirty="0" smtClean="0"/>
          </a:p>
          <a:p>
            <a:pPr lvl="1"/>
            <a:r>
              <a:rPr lang="en-US" dirty="0" smtClean="0">
                <a:hlinkClick r:id="rId3" action="ppaction://hlinksldjump"/>
              </a:rPr>
              <a:t>What (problem and prospect)</a:t>
            </a:r>
            <a:endParaRPr lang="en-US" dirty="0" smtClean="0"/>
          </a:p>
          <a:p>
            <a:pPr lvl="1"/>
            <a:r>
              <a:rPr lang="en-US" dirty="0" smtClean="0">
                <a:hlinkClick r:id="rId4" action="ppaction://hlinksldjump"/>
              </a:rPr>
              <a:t>How (requirement)</a:t>
            </a:r>
            <a:endParaRPr lang="en-US" dirty="0" smtClean="0"/>
          </a:p>
          <a:p>
            <a:pPr marL="0" indent="0" algn="just">
              <a:buNone/>
            </a:pPr>
            <a:endParaRPr lang="en-US" dirty="0" smtClean="0"/>
          </a:p>
          <a:p>
            <a:pPr marL="0" indent="0" algn="just">
              <a:buNone/>
            </a:pPr>
            <a:endParaRPr lang="id-ID"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2</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a:t>
            </a:fld>
            <a:endParaRPr lang="id-ID" sz="2400" dirty="0">
              <a:solidFill>
                <a:schemeClr val="tx1"/>
              </a:solidFill>
            </a:endParaRPr>
          </a:p>
        </p:txBody>
      </p:sp>
    </p:spTree>
    <p:extLst>
      <p:ext uri="{BB962C8B-B14F-4D97-AF65-F5344CB8AC3E}">
        <p14:creationId xmlns:p14="http://schemas.microsoft.com/office/powerpoint/2010/main" val="806993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80">
                                          <p:stCondLst>
                                            <p:cond delay="0"/>
                                          </p:stCondLst>
                                        </p:cTn>
                                        <p:tgtEl>
                                          <p:spTgt spid="3">
                                            <p:txEl>
                                              <p:pRg st="1" end="1"/>
                                            </p:txEl>
                                          </p:spTgt>
                                        </p:tgtEl>
                                      </p:cBhvr>
                                    </p:animEffect>
                                    <p:anim calcmode="lin" valueType="num">
                                      <p:cBhvr>
                                        <p:cTn id="2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1" end="1"/>
                                            </p:txEl>
                                          </p:spTgt>
                                        </p:tgtEl>
                                      </p:cBhvr>
                                      <p:to x="100000" y="60000"/>
                                    </p:animScale>
                                    <p:animScale>
                                      <p:cBhvr>
                                        <p:cTn id="28" dur="166" decel="50000">
                                          <p:stCondLst>
                                            <p:cond delay="676"/>
                                          </p:stCondLst>
                                        </p:cTn>
                                        <p:tgtEl>
                                          <p:spTgt spid="3">
                                            <p:txEl>
                                              <p:pRg st="1" end="1"/>
                                            </p:txEl>
                                          </p:spTgt>
                                        </p:tgtEl>
                                      </p:cBhvr>
                                      <p:to x="100000" y="100000"/>
                                    </p:animScale>
                                    <p:animScale>
                                      <p:cBhvr>
                                        <p:cTn id="29" dur="26">
                                          <p:stCondLst>
                                            <p:cond delay="1312"/>
                                          </p:stCondLst>
                                        </p:cTn>
                                        <p:tgtEl>
                                          <p:spTgt spid="3">
                                            <p:txEl>
                                              <p:pRg st="1" end="1"/>
                                            </p:txEl>
                                          </p:spTgt>
                                        </p:tgtEl>
                                      </p:cBhvr>
                                      <p:to x="100000" y="80000"/>
                                    </p:animScale>
                                    <p:animScale>
                                      <p:cBhvr>
                                        <p:cTn id="30" dur="166" decel="50000">
                                          <p:stCondLst>
                                            <p:cond delay="1338"/>
                                          </p:stCondLst>
                                        </p:cTn>
                                        <p:tgtEl>
                                          <p:spTgt spid="3">
                                            <p:txEl>
                                              <p:pRg st="1" end="1"/>
                                            </p:txEl>
                                          </p:spTgt>
                                        </p:tgtEl>
                                      </p:cBhvr>
                                      <p:to x="100000" y="100000"/>
                                    </p:animScale>
                                    <p:animScale>
                                      <p:cBhvr>
                                        <p:cTn id="31" dur="26">
                                          <p:stCondLst>
                                            <p:cond delay="1642"/>
                                          </p:stCondLst>
                                        </p:cTn>
                                        <p:tgtEl>
                                          <p:spTgt spid="3">
                                            <p:txEl>
                                              <p:pRg st="1" end="1"/>
                                            </p:txEl>
                                          </p:spTgt>
                                        </p:tgtEl>
                                      </p:cBhvr>
                                      <p:to x="100000" y="90000"/>
                                    </p:animScale>
                                    <p:animScale>
                                      <p:cBhvr>
                                        <p:cTn id="32" dur="166" decel="50000">
                                          <p:stCondLst>
                                            <p:cond delay="1668"/>
                                          </p:stCondLst>
                                        </p:cTn>
                                        <p:tgtEl>
                                          <p:spTgt spid="3">
                                            <p:txEl>
                                              <p:pRg st="1" end="1"/>
                                            </p:txEl>
                                          </p:spTgt>
                                        </p:tgtEl>
                                      </p:cBhvr>
                                      <p:to x="100000" y="100000"/>
                                    </p:animScale>
                                    <p:animScale>
                                      <p:cBhvr>
                                        <p:cTn id="33" dur="26">
                                          <p:stCondLst>
                                            <p:cond delay="1808"/>
                                          </p:stCondLst>
                                        </p:cTn>
                                        <p:tgtEl>
                                          <p:spTgt spid="3">
                                            <p:txEl>
                                              <p:pRg st="1" end="1"/>
                                            </p:txEl>
                                          </p:spTgt>
                                        </p:tgtEl>
                                      </p:cBhvr>
                                      <p:to x="100000" y="95000"/>
                                    </p:animScale>
                                    <p:animScale>
                                      <p:cBhvr>
                                        <p:cTn id="34" dur="166" decel="50000">
                                          <p:stCondLst>
                                            <p:cond delay="1834"/>
                                          </p:stCondLst>
                                        </p:cTn>
                                        <p:tgtEl>
                                          <p:spTgt spid="3">
                                            <p:txEl>
                                              <p:pRg st="1" end="1"/>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580">
                                          <p:stCondLst>
                                            <p:cond delay="0"/>
                                          </p:stCondLst>
                                        </p:cTn>
                                        <p:tgtEl>
                                          <p:spTgt spid="3">
                                            <p:txEl>
                                              <p:pRg st="3" end="3"/>
                                            </p:txEl>
                                          </p:spTgt>
                                        </p:tgtEl>
                                      </p:cBhvr>
                                    </p:animEffect>
                                    <p:anim calcmode="lin" valueType="num">
                                      <p:cBhvr>
                                        <p:cTn id="5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3" end="3"/>
                                            </p:txEl>
                                          </p:spTgt>
                                        </p:tgtEl>
                                      </p:cBhvr>
                                      <p:to x="100000" y="60000"/>
                                    </p:animScale>
                                    <p:animScale>
                                      <p:cBhvr>
                                        <p:cTn id="64" dur="166" decel="50000">
                                          <p:stCondLst>
                                            <p:cond delay="676"/>
                                          </p:stCondLst>
                                        </p:cTn>
                                        <p:tgtEl>
                                          <p:spTgt spid="3">
                                            <p:txEl>
                                              <p:pRg st="3" end="3"/>
                                            </p:txEl>
                                          </p:spTgt>
                                        </p:tgtEl>
                                      </p:cBhvr>
                                      <p:to x="100000" y="100000"/>
                                    </p:animScale>
                                    <p:animScale>
                                      <p:cBhvr>
                                        <p:cTn id="65" dur="26">
                                          <p:stCondLst>
                                            <p:cond delay="1312"/>
                                          </p:stCondLst>
                                        </p:cTn>
                                        <p:tgtEl>
                                          <p:spTgt spid="3">
                                            <p:txEl>
                                              <p:pRg st="3" end="3"/>
                                            </p:txEl>
                                          </p:spTgt>
                                        </p:tgtEl>
                                      </p:cBhvr>
                                      <p:to x="100000" y="80000"/>
                                    </p:animScale>
                                    <p:animScale>
                                      <p:cBhvr>
                                        <p:cTn id="66" dur="166" decel="50000">
                                          <p:stCondLst>
                                            <p:cond delay="1338"/>
                                          </p:stCondLst>
                                        </p:cTn>
                                        <p:tgtEl>
                                          <p:spTgt spid="3">
                                            <p:txEl>
                                              <p:pRg st="3" end="3"/>
                                            </p:txEl>
                                          </p:spTgt>
                                        </p:tgtEl>
                                      </p:cBhvr>
                                      <p:to x="100000" y="100000"/>
                                    </p:animScale>
                                    <p:animScale>
                                      <p:cBhvr>
                                        <p:cTn id="67" dur="26">
                                          <p:stCondLst>
                                            <p:cond delay="1642"/>
                                          </p:stCondLst>
                                        </p:cTn>
                                        <p:tgtEl>
                                          <p:spTgt spid="3">
                                            <p:txEl>
                                              <p:pRg st="3" end="3"/>
                                            </p:txEl>
                                          </p:spTgt>
                                        </p:tgtEl>
                                      </p:cBhvr>
                                      <p:to x="100000" y="90000"/>
                                    </p:animScale>
                                    <p:animScale>
                                      <p:cBhvr>
                                        <p:cTn id="68" dur="166" decel="50000">
                                          <p:stCondLst>
                                            <p:cond delay="1668"/>
                                          </p:stCondLst>
                                        </p:cTn>
                                        <p:tgtEl>
                                          <p:spTgt spid="3">
                                            <p:txEl>
                                              <p:pRg st="3" end="3"/>
                                            </p:txEl>
                                          </p:spTgt>
                                        </p:tgtEl>
                                      </p:cBhvr>
                                      <p:to x="100000" y="100000"/>
                                    </p:animScale>
                                    <p:animScale>
                                      <p:cBhvr>
                                        <p:cTn id="69" dur="26">
                                          <p:stCondLst>
                                            <p:cond delay="1808"/>
                                          </p:stCondLst>
                                        </p:cTn>
                                        <p:tgtEl>
                                          <p:spTgt spid="3">
                                            <p:txEl>
                                              <p:pRg st="3" end="3"/>
                                            </p:txEl>
                                          </p:spTgt>
                                        </p:tgtEl>
                                      </p:cBhvr>
                                      <p:to x="100000" y="95000"/>
                                    </p:animScale>
                                    <p:animScale>
                                      <p:cBhvr>
                                        <p:cTn id="70" dur="166" decel="50000">
                                          <p:stCondLst>
                                            <p:cond delay="1834"/>
                                          </p:stCondLst>
                                        </p:cTn>
                                        <p:tgtEl>
                                          <p:spTgt spid="3">
                                            <p:txEl>
                                              <p:pRg st="3" end="3"/>
                                            </p:txEl>
                                          </p:spTgt>
                                        </p:tgtEl>
                                      </p:cBhvr>
                                      <p:to x="100000" y="100000"/>
                                    </p:animScale>
                                  </p:childTnLst>
                                </p:cTn>
                              </p:par>
                              <p:par>
                                <p:cTn id="71" presetID="16" presetClass="entr" presetSubtype="37" fill="hold" grpId="0" nodeType="with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barn(outVertical)">
                                      <p:cBhvr>
                                        <p:cTn id="73"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Prototype</a:t>
            </a:r>
            <a:endParaRPr lang="id-ID" dirty="0"/>
          </a:p>
        </p:txBody>
      </p:sp>
      <p:sp>
        <p:nvSpPr>
          <p:cNvPr id="5" name="Content Placeholder 4"/>
          <p:cNvSpPr>
            <a:spLocks noGrp="1"/>
          </p:cNvSpPr>
          <p:nvPr>
            <p:ph idx="1"/>
          </p:nvPr>
        </p:nvSpPr>
        <p:spPr>
          <a:xfrm>
            <a:off x="936229" y="7361269"/>
            <a:ext cx="16237916" cy="1495467"/>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marL="0" indent="0" algn="just">
              <a:buNone/>
            </a:pPr>
            <a:r>
              <a:rPr lang="id-ID" sz="4400" dirty="0" smtClean="0">
                <a:solidFill>
                  <a:schemeClr val="tx1"/>
                </a:solidFill>
              </a:rPr>
              <a:t>Prototype </a:t>
            </a:r>
            <a:r>
              <a:rPr lang="id-ID" sz="4400" dirty="0">
                <a:solidFill>
                  <a:schemeClr val="tx1"/>
                </a:solidFill>
              </a:rPr>
              <a:t>merupakan salah satu </a:t>
            </a:r>
            <a:r>
              <a:rPr lang="id-ID" sz="4400" dirty="0" smtClean="0">
                <a:solidFill>
                  <a:schemeClr val="tx1"/>
                </a:solidFill>
              </a:rPr>
              <a:t>metode dimana pengembang </a:t>
            </a:r>
            <a:r>
              <a:rPr lang="id-ID" sz="4400" dirty="0">
                <a:solidFill>
                  <a:schemeClr val="tx1"/>
                </a:solidFill>
              </a:rPr>
              <a:t>dan pelanggan dapat saling berinteraksi selama proses pembuatan </a:t>
            </a:r>
            <a:r>
              <a:rPr lang="id-ID" sz="4400" dirty="0" smtClean="0">
                <a:solidFill>
                  <a:schemeClr val="tx1"/>
                </a:solidFill>
              </a:rPr>
              <a:t>sistem.</a:t>
            </a:r>
            <a:endParaRPr lang="id-ID" sz="4400" dirty="0">
              <a:solidFill>
                <a:schemeClr val="tx1"/>
              </a:solidFill>
            </a:endParaRPr>
          </a:p>
        </p:txBody>
      </p:sp>
      <p:pic>
        <p:nvPicPr>
          <p:cNvPr id="2050" name="Picture 2" descr="http://3.bp.blogspot.com/-ZjZj44C0Q0c/UV-mSHGQOaI/AAAAAAAAAIU/MHRAdQ3zlq8/s320/prototyp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725" y="2015976"/>
            <a:ext cx="7128792" cy="5056989"/>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B9785462-F6A3-49B5-A2E6-FCA36AC92A37}" type="slidenum">
              <a:rPr lang="id-ID" smtClean="0">
                <a:solidFill>
                  <a:schemeClr val="tx1"/>
                </a:solidFill>
              </a:rPr>
              <a:t>20</a:t>
            </a:fld>
            <a:endParaRPr lang="id-ID" dirty="0">
              <a:solidFill>
                <a:schemeClr val="tx1"/>
              </a:solidFill>
            </a:endParaRPr>
          </a:p>
        </p:txBody>
      </p:sp>
      <p:sp>
        <p:nvSpPr>
          <p:cNvPr id="10" name="Rectangle 9"/>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20</a:t>
            </a:fld>
            <a:endParaRPr lang="id-ID" sz="2400" dirty="0">
              <a:solidFill>
                <a:schemeClr val="tx1"/>
              </a:solidFill>
            </a:endParaRPr>
          </a:p>
        </p:txBody>
      </p:sp>
    </p:spTree>
    <p:extLst>
      <p:ext uri="{BB962C8B-B14F-4D97-AF65-F5344CB8AC3E}">
        <p14:creationId xmlns:p14="http://schemas.microsoft.com/office/powerpoint/2010/main" val="14099145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16" presetClass="entr" presetSubtype="37"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outVertical)">
                                      <p:cBhvr>
                                        <p:cTn id="2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Prototype</a:t>
            </a:r>
            <a:endParaRPr lang="id-ID" dirty="0"/>
          </a:p>
        </p:txBody>
      </p:sp>
      <p:sp>
        <p:nvSpPr>
          <p:cNvPr id="3" name="Content Placeholder 2"/>
          <p:cNvSpPr>
            <a:spLocks noGrp="1"/>
          </p:cNvSpPr>
          <p:nvPr>
            <p:ph idx="1"/>
          </p:nvPr>
        </p:nvSpPr>
        <p:spPr>
          <a:xfrm>
            <a:off x="900113" y="2015977"/>
            <a:ext cx="16202025" cy="6988920"/>
          </a:xfrm>
        </p:spPr>
        <p:txBody>
          <a:bodyPr>
            <a:normAutofit/>
          </a:bodyPr>
          <a:lstStyle/>
          <a:p>
            <a:pPr marL="0" indent="0">
              <a:buNone/>
            </a:pPr>
            <a:r>
              <a:rPr lang="id-ID" sz="3200" b="1" dirty="0" smtClean="0"/>
              <a:t>Pengumpulan Kebutuhan</a:t>
            </a:r>
          </a:p>
          <a:p>
            <a:pPr marL="0" indent="0">
              <a:buNone/>
            </a:pPr>
            <a:endParaRPr lang="id-ID" sz="3600" dirty="0" smtClean="0"/>
          </a:p>
          <a:p>
            <a:pPr marL="0" indent="0">
              <a:buNone/>
            </a:pPr>
            <a:endParaRPr lang="id-ID" sz="4400" dirty="0" smtClean="0"/>
          </a:p>
          <a:p>
            <a:pPr marL="0" indent="0">
              <a:buNone/>
            </a:pPr>
            <a:r>
              <a:rPr lang="id-ID" sz="3200" b="1" dirty="0" smtClean="0"/>
              <a:t>Membangun Prototyping</a:t>
            </a:r>
          </a:p>
          <a:p>
            <a:pPr marL="0" indent="0">
              <a:lnSpc>
                <a:spcPct val="150000"/>
              </a:lnSpc>
              <a:buNone/>
            </a:pPr>
            <a:endParaRPr lang="id-ID" sz="3200" dirty="0" smtClean="0"/>
          </a:p>
          <a:p>
            <a:pPr marL="0" indent="0">
              <a:buNone/>
            </a:pPr>
            <a:endParaRPr lang="id-ID" sz="3200" dirty="0" smtClean="0"/>
          </a:p>
          <a:p>
            <a:pPr marL="0" indent="0">
              <a:buNone/>
            </a:pPr>
            <a:r>
              <a:rPr lang="id-ID" sz="3200" b="1" dirty="0" smtClean="0"/>
              <a:t>Evaluasi Prototyping</a:t>
            </a:r>
          </a:p>
          <a:p>
            <a:pPr marL="0" indent="0">
              <a:buNone/>
            </a:pPr>
            <a:endParaRPr lang="id-ID" sz="3200" dirty="0"/>
          </a:p>
          <a:p>
            <a:pPr marL="0" indent="0">
              <a:lnSpc>
                <a:spcPct val="150000"/>
              </a:lnSpc>
              <a:buNone/>
            </a:pPr>
            <a:endParaRPr lang="id-ID" sz="3200" dirty="0" smtClean="0"/>
          </a:p>
          <a:p>
            <a:pPr marL="0" indent="0">
              <a:lnSpc>
                <a:spcPct val="150000"/>
              </a:lnSpc>
              <a:buNone/>
            </a:pPr>
            <a:r>
              <a:rPr lang="id-ID" sz="3200" b="1" dirty="0" smtClean="0"/>
              <a:t>Mengkodekan Sistem</a:t>
            </a:r>
          </a:p>
          <a:p>
            <a:pPr marL="0" indent="0">
              <a:lnSpc>
                <a:spcPct val="150000"/>
              </a:lnSpc>
              <a:buNone/>
            </a:pPr>
            <a:endParaRPr lang="id-ID" sz="3200" dirty="0" smtClean="0"/>
          </a:p>
          <a:p>
            <a:pPr marL="0" indent="0">
              <a:lnSpc>
                <a:spcPct val="150000"/>
              </a:lnSpc>
              <a:buNone/>
            </a:pPr>
            <a:endParaRPr lang="id-ID" sz="3200" dirty="0" smtClean="0"/>
          </a:p>
          <a:p>
            <a:pPr marL="0" indent="0">
              <a:lnSpc>
                <a:spcPct val="150000"/>
              </a:lnSpc>
              <a:buNone/>
            </a:pPr>
            <a:endParaRPr lang="id-ID" sz="3200" dirty="0"/>
          </a:p>
          <a:p>
            <a:pPr marL="0" indent="0">
              <a:lnSpc>
                <a:spcPct val="150000"/>
              </a:lnSpc>
              <a:buNone/>
            </a:pPr>
            <a:endParaRPr lang="id-ID" sz="3200" dirty="0" smtClean="0"/>
          </a:p>
          <a:p>
            <a:pPr marL="0" indent="0">
              <a:buNone/>
            </a:pPr>
            <a:endParaRPr lang="id-ID" dirty="0"/>
          </a:p>
        </p:txBody>
      </p:sp>
      <p:grpSp>
        <p:nvGrpSpPr>
          <p:cNvPr id="29" name="Group 28"/>
          <p:cNvGrpSpPr/>
          <p:nvPr/>
        </p:nvGrpSpPr>
        <p:grpSpPr>
          <a:xfrm>
            <a:off x="1080245" y="2581862"/>
            <a:ext cx="16057784" cy="1162306"/>
            <a:chOff x="979469" y="287195"/>
            <a:chExt cx="6538004" cy="444963"/>
          </a:xfrm>
        </p:grpSpPr>
        <p:sp>
          <p:nvSpPr>
            <p:cNvPr id="30" name="Rectangle 29"/>
            <p:cNvSpPr/>
            <p:nvPr/>
          </p:nvSpPr>
          <p:spPr>
            <a:xfrm>
              <a:off x="979469" y="313701"/>
              <a:ext cx="6538004" cy="418457"/>
            </a:xfrm>
            <a:prstGeom prst="rect">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1" name="Rectangle 30"/>
            <p:cNvSpPr/>
            <p:nvPr/>
          </p:nvSpPr>
          <p:spPr>
            <a:xfrm>
              <a:off x="979469" y="287195"/>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Pelanggan dan pengembang bersama-sama mendefinisikan format seluruh perangkat lunak, mengidentifikasikan semua kebutuhan, dan garis besar sistem yang akan dibuat. </a:t>
              </a:r>
              <a:endParaRPr lang="id-ID" sz="2800" kern="1200" dirty="0"/>
            </a:p>
          </p:txBody>
        </p:sp>
      </p:grpSp>
      <p:grpSp>
        <p:nvGrpSpPr>
          <p:cNvPr id="32" name="Group 31"/>
          <p:cNvGrpSpPr/>
          <p:nvPr/>
        </p:nvGrpSpPr>
        <p:grpSpPr>
          <a:xfrm>
            <a:off x="1088619" y="4667345"/>
            <a:ext cx="16049410" cy="1063551"/>
            <a:chOff x="979469" y="1120313"/>
            <a:chExt cx="6538004" cy="423873"/>
          </a:xfrm>
        </p:grpSpPr>
        <p:sp>
          <p:nvSpPr>
            <p:cNvPr id="33" name="Rectangle 32"/>
            <p:cNvSpPr/>
            <p:nvPr/>
          </p:nvSpPr>
          <p:spPr>
            <a:xfrm>
              <a:off x="979469" y="1125729"/>
              <a:ext cx="6538004" cy="418457"/>
            </a:xfrm>
            <a:prstGeom prst="rect">
              <a:avLst/>
            </a:prstGeom>
          </p:spPr>
          <p:style>
            <a:lnRef idx="2">
              <a:schemeClr val="accent4">
                <a:hueOff val="490686"/>
                <a:satOff val="4526"/>
                <a:lumOff val="137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4" name="Rectangle 33"/>
            <p:cNvSpPr/>
            <p:nvPr/>
          </p:nvSpPr>
          <p:spPr>
            <a:xfrm>
              <a:off x="979469" y="1120313"/>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Membangun prototyping dengan membuat perancangan sementara yang berfokus pada penyajian kepada pelanggan (misalnya dengan membuat input dan format output) </a:t>
              </a:r>
              <a:endParaRPr lang="id-ID" sz="2800" kern="1200" dirty="0"/>
            </a:p>
          </p:txBody>
        </p:sp>
      </p:grpSp>
      <p:grpSp>
        <p:nvGrpSpPr>
          <p:cNvPr id="36" name="Group 35"/>
          <p:cNvGrpSpPr/>
          <p:nvPr/>
        </p:nvGrpSpPr>
        <p:grpSpPr>
          <a:xfrm>
            <a:off x="1148843" y="6768504"/>
            <a:ext cx="16024268" cy="1008112"/>
            <a:chOff x="979469" y="1937757"/>
            <a:chExt cx="6538004" cy="418457"/>
          </a:xfrm>
        </p:grpSpPr>
        <p:sp>
          <p:nvSpPr>
            <p:cNvPr id="37" name="Rectangle 36"/>
            <p:cNvSpPr/>
            <p:nvPr/>
          </p:nvSpPr>
          <p:spPr>
            <a:xfrm>
              <a:off x="979469" y="1937757"/>
              <a:ext cx="6538004" cy="418457"/>
            </a:xfrm>
            <a:prstGeom prst="rect">
              <a:avLst/>
            </a:prstGeom>
          </p:spPr>
          <p:style>
            <a:lnRef idx="2">
              <a:schemeClr val="accent4">
                <a:hueOff val="981371"/>
                <a:satOff val="9051"/>
                <a:lumOff val="2745"/>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8" name="Rectangle 37"/>
            <p:cNvSpPr/>
            <p:nvPr/>
          </p:nvSpPr>
          <p:spPr>
            <a:xfrm>
              <a:off x="979469" y="1937757"/>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Evaluasi ini dilakukan oleh pelanggan apakah prototyping yang sudah dibangun sudah sesuai dengan keinginan pelanggan.</a:t>
              </a:r>
              <a:endParaRPr lang="id-ID" sz="2800" kern="1200" dirty="0"/>
            </a:p>
          </p:txBody>
        </p:sp>
      </p:grpSp>
      <p:grpSp>
        <p:nvGrpSpPr>
          <p:cNvPr id="39" name="Group 38"/>
          <p:cNvGrpSpPr/>
          <p:nvPr/>
        </p:nvGrpSpPr>
        <p:grpSpPr>
          <a:xfrm>
            <a:off x="1113761" y="8897711"/>
            <a:ext cx="16024268" cy="751113"/>
            <a:chOff x="979469" y="2749785"/>
            <a:chExt cx="6538004" cy="418457"/>
          </a:xfrm>
        </p:grpSpPr>
        <p:sp>
          <p:nvSpPr>
            <p:cNvPr id="40" name="Rectangle 39"/>
            <p:cNvSpPr/>
            <p:nvPr/>
          </p:nvSpPr>
          <p:spPr>
            <a:xfrm>
              <a:off x="979469" y="2749785"/>
              <a:ext cx="6538004" cy="418457"/>
            </a:xfrm>
            <a:prstGeom prst="rect">
              <a:avLst/>
            </a:prstGeom>
          </p:spPr>
          <p:style>
            <a:lnRef idx="2">
              <a:schemeClr val="accent4">
                <a:hueOff val="1472057"/>
                <a:satOff val="13577"/>
                <a:lumOff val="4118"/>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1" name="Rectangle 40"/>
            <p:cNvSpPr/>
            <p:nvPr/>
          </p:nvSpPr>
          <p:spPr>
            <a:xfrm>
              <a:off x="979469" y="2749785"/>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Dalam tahap ini prototyping yang sudah di sepakati diterjemahkan ke dalam bahasa pemrograman yang sesuai </a:t>
              </a:r>
              <a:endParaRPr lang="id-ID" sz="2800" kern="1200" dirty="0"/>
            </a:p>
          </p:txBody>
        </p:sp>
      </p:grpSp>
      <p:sp>
        <p:nvSpPr>
          <p:cNvPr id="42" name="Slide Number Placeholder 41"/>
          <p:cNvSpPr>
            <a:spLocks noGrp="1"/>
          </p:cNvSpPr>
          <p:nvPr>
            <p:ph type="sldNum" sz="quarter" idx="12"/>
          </p:nvPr>
        </p:nvSpPr>
        <p:spPr/>
        <p:txBody>
          <a:bodyPr/>
          <a:lstStyle/>
          <a:p>
            <a:fld id="{B9785462-F6A3-49B5-A2E6-FCA36AC92A37}" type="slidenum">
              <a:rPr lang="id-ID" smtClean="0"/>
              <a:t>21</a:t>
            </a:fld>
            <a:endParaRPr lang="id-ID"/>
          </a:p>
        </p:txBody>
      </p:sp>
      <p:sp>
        <p:nvSpPr>
          <p:cNvPr id="45" name="Rectangle 44"/>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6"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21</a:t>
            </a:fld>
            <a:endParaRPr lang="id-ID" sz="2400" dirty="0">
              <a:solidFill>
                <a:schemeClr val="tx1"/>
              </a:solidFill>
            </a:endParaRPr>
          </a:p>
        </p:txBody>
      </p:sp>
    </p:spTree>
    <p:extLst>
      <p:ext uri="{BB962C8B-B14F-4D97-AF65-F5344CB8AC3E}">
        <p14:creationId xmlns:p14="http://schemas.microsoft.com/office/powerpoint/2010/main" val="25591711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1000"/>
                                        <p:tgtEl>
                                          <p:spTgt spid="36"/>
                                        </p:tgtEl>
                                      </p:cBhvr>
                                    </p:animEffect>
                                    <p:anim calcmode="lin" valueType="num">
                                      <p:cBhvr>
                                        <p:cTn id="18" dur="1000" fill="hold"/>
                                        <p:tgtEl>
                                          <p:spTgt spid="36"/>
                                        </p:tgtEl>
                                        <p:attrNameLst>
                                          <p:attrName>ppt_x</p:attrName>
                                        </p:attrNameLst>
                                      </p:cBhvr>
                                      <p:tavLst>
                                        <p:tav tm="0">
                                          <p:val>
                                            <p:strVal val="#ppt_x"/>
                                          </p:val>
                                        </p:tav>
                                        <p:tav tm="100000">
                                          <p:val>
                                            <p:strVal val="#ppt_x"/>
                                          </p:val>
                                        </p:tav>
                                      </p:tavLst>
                                    </p:anim>
                                    <p:anim calcmode="lin" valueType="num">
                                      <p:cBhvr>
                                        <p:cTn id="19" dur="1000" fill="hold"/>
                                        <p:tgtEl>
                                          <p:spTgt spid="3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anim calcmode="lin" valueType="num">
                                      <p:cBhvr>
                                        <p:cTn id="23" dur="1000" fill="hold"/>
                                        <p:tgtEl>
                                          <p:spTgt spid="39"/>
                                        </p:tgtEl>
                                        <p:attrNameLst>
                                          <p:attrName>ppt_x</p:attrName>
                                        </p:attrNameLst>
                                      </p:cBhvr>
                                      <p:tavLst>
                                        <p:tav tm="0">
                                          <p:val>
                                            <p:strVal val="#ppt_x"/>
                                          </p:val>
                                        </p:tav>
                                        <p:tav tm="100000">
                                          <p:val>
                                            <p:strVal val="#ppt_x"/>
                                          </p:val>
                                        </p:tav>
                                      </p:tavLst>
                                    </p:anim>
                                    <p:anim calcmode="lin" valueType="num">
                                      <p:cBhvr>
                                        <p:cTn id="24" dur="1000" fill="hold"/>
                                        <p:tgtEl>
                                          <p:spTgt spid="39"/>
                                        </p:tgtEl>
                                        <p:attrNameLst>
                                          <p:attrName>ppt_y</p:attrName>
                                        </p:attrNameLst>
                                      </p:cBhvr>
                                      <p:tavLst>
                                        <p:tav tm="0">
                                          <p:val>
                                            <p:strVal val="#ppt_y+.1"/>
                                          </p:val>
                                        </p:tav>
                                        <p:tav tm="100000">
                                          <p:val>
                                            <p:strVal val="#ppt_y"/>
                                          </p:val>
                                        </p:tav>
                                      </p:tavLst>
                                    </p:anim>
                                  </p:childTnLst>
                                </p:cTn>
                              </p:par>
                              <p:par>
                                <p:cTn id="25" presetID="16" presetClass="entr" presetSubtype="37"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arn(outVertical)">
                                      <p:cBhvr>
                                        <p:cTn id="2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Prototype (2)</a:t>
            </a:r>
            <a:endParaRPr lang="id-ID" dirty="0"/>
          </a:p>
        </p:txBody>
      </p:sp>
      <p:grpSp>
        <p:nvGrpSpPr>
          <p:cNvPr id="4" name="Group 3"/>
          <p:cNvGrpSpPr/>
          <p:nvPr/>
        </p:nvGrpSpPr>
        <p:grpSpPr>
          <a:xfrm>
            <a:off x="1302998" y="2664048"/>
            <a:ext cx="15702900" cy="256780"/>
            <a:chOff x="979469" y="3252726"/>
            <a:chExt cx="6454100" cy="256780"/>
          </a:xfrm>
        </p:grpSpPr>
        <p:sp>
          <p:nvSpPr>
            <p:cNvPr id="5" name="Rectangle 4"/>
            <p:cNvSpPr/>
            <p:nvPr/>
          </p:nvSpPr>
          <p:spPr>
            <a:xfrm>
              <a:off x="979469" y="3252726"/>
              <a:ext cx="6454100" cy="25678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 name="Rectangle 5"/>
            <p:cNvSpPr/>
            <p:nvPr/>
          </p:nvSpPr>
          <p:spPr>
            <a:xfrm>
              <a:off x="979469" y="3252726"/>
              <a:ext cx="6454100" cy="25678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3340" tIns="53340" rIns="53340" bIns="53340" numCol="1" spcCol="1270" anchor="b" anchorCtr="0">
              <a:noAutofit/>
            </a:bodyPr>
            <a:lstStyle/>
            <a:p>
              <a:pPr lvl="0" algn="just" defTabSz="622300">
                <a:lnSpc>
                  <a:spcPct val="90000"/>
                </a:lnSpc>
                <a:spcBef>
                  <a:spcPct val="0"/>
                </a:spcBef>
                <a:spcAft>
                  <a:spcPct val="35000"/>
                </a:spcAft>
              </a:pPr>
              <a:r>
                <a:rPr lang="id-ID" sz="2800" b="1" kern="1200" dirty="0" smtClean="0"/>
                <a:t>Menguji sistem</a:t>
              </a:r>
              <a:endParaRPr lang="id-ID" sz="2800" b="1" kern="1200" dirty="0"/>
            </a:p>
          </p:txBody>
        </p:sp>
      </p:grpSp>
      <p:grpSp>
        <p:nvGrpSpPr>
          <p:cNvPr id="7" name="Group 6"/>
          <p:cNvGrpSpPr/>
          <p:nvPr/>
        </p:nvGrpSpPr>
        <p:grpSpPr>
          <a:xfrm>
            <a:off x="1302997" y="2952080"/>
            <a:ext cx="15907039" cy="1172068"/>
            <a:chOff x="979469" y="3561813"/>
            <a:chExt cx="6538004" cy="418457"/>
          </a:xfrm>
        </p:grpSpPr>
        <p:sp>
          <p:nvSpPr>
            <p:cNvPr id="8" name="Rectangle 7"/>
            <p:cNvSpPr/>
            <p:nvPr/>
          </p:nvSpPr>
          <p:spPr>
            <a:xfrm>
              <a:off x="979469" y="3561813"/>
              <a:ext cx="6538004" cy="418457"/>
            </a:xfrm>
            <a:prstGeom prst="rect">
              <a:avLst/>
            </a:prstGeom>
          </p:spPr>
          <p:style>
            <a:lnRef idx="2">
              <a:schemeClr val="accent4">
                <a:hueOff val="1962743"/>
                <a:satOff val="18103"/>
                <a:lumOff val="5491"/>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Rectangle 8"/>
            <p:cNvSpPr/>
            <p:nvPr/>
          </p:nvSpPr>
          <p:spPr>
            <a:xfrm>
              <a:off x="979469" y="3561813"/>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Setelah sistem sudah menjadi suatu perangkat lunak yang siap pakai, harus dites dahulu sebelum digunakan. Pengujian ini dilakukan dengan White Box, Black Box, pengujian arsitektur dan lain-lain </a:t>
              </a:r>
              <a:endParaRPr lang="id-ID" sz="2800" kern="1200" dirty="0"/>
            </a:p>
          </p:txBody>
        </p:sp>
      </p:grpSp>
      <p:grpSp>
        <p:nvGrpSpPr>
          <p:cNvPr id="10" name="Group 9"/>
          <p:cNvGrpSpPr/>
          <p:nvPr/>
        </p:nvGrpSpPr>
        <p:grpSpPr>
          <a:xfrm>
            <a:off x="1302998" y="4392240"/>
            <a:ext cx="15702900" cy="256780"/>
            <a:chOff x="979469" y="4064754"/>
            <a:chExt cx="6454100" cy="256780"/>
          </a:xfrm>
        </p:grpSpPr>
        <p:sp>
          <p:nvSpPr>
            <p:cNvPr id="11" name="Rectangle 10"/>
            <p:cNvSpPr/>
            <p:nvPr/>
          </p:nvSpPr>
          <p:spPr>
            <a:xfrm>
              <a:off x="979469" y="4064754"/>
              <a:ext cx="6454100" cy="25678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p:cNvSpPr/>
            <p:nvPr/>
          </p:nvSpPr>
          <p:spPr>
            <a:xfrm>
              <a:off x="979469" y="4064754"/>
              <a:ext cx="6454100" cy="25678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3340" tIns="53340" rIns="53340" bIns="53340" numCol="1" spcCol="1270" anchor="b" anchorCtr="0">
              <a:noAutofit/>
            </a:bodyPr>
            <a:lstStyle/>
            <a:p>
              <a:pPr lvl="0" algn="just" defTabSz="622300">
                <a:lnSpc>
                  <a:spcPct val="90000"/>
                </a:lnSpc>
                <a:spcBef>
                  <a:spcPct val="0"/>
                </a:spcBef>
                <a:spcAft>
                  <a:spcPct val="35000"/>
                </a:spcAft>
              </a:pPr>
              <a:r>
                <a:rPr lang="id-ID" sz="2800" b="1" kern="1200" dirty="0" smtClean="0"/>
                <a:t>Evaluasi Sistem </a:t>
              </a:r>
              <a:endParaRPr lang="id-ID" sz="2800" b="1" kern="1200" dirty="0"/>
            </a:p>
          </p:txBody>
        </p:sp>
      </p:grpSp>
      <p:grpSp>
        <p:nvGrpSpPr>
          <p:cNvPr id="13" name="Group 12"/>
          <p:cNvGrpSpPr/>
          <p:nvPr/>
        </p:nvGrpSpPr>
        <p:grpSpPr>
          <a:xfrm>
            <a:off x="1302997" y="4701328"/>
            <a:ext cx="15907039" cy="699024"/>
            <a:chOff x="979469" y="4373842"/>
            <a:chExt cx="6538004" cy="418457"/>
          </a:xfrm>
        </p:grpSpPr>
        <p:sp>
          <p:nvSpPr>
            <p:cNvPr id="14" name="Rectangle 13"/>
            <p:cNvSpPr/>
            <p:nvPr/>
          </p:nvSpPr>
          <p:spPr>
            <a:xfrm>
              <a:off x="979469" y="4373842"/>
              <a:ext cx="6538004" cy="418457"/>
            </a:xfrm>
            <a:prstGeom prst="rect">
              <a:avLst/>
            </a:prstGeom>
          </p:spPr>
          <p:style>
            <a:lnRef idx="2">
              <a:schemeClr val="accent4">
                <a:hueOff val="2453429"/>
                <a:satOff val="22628"/>
                <a:lumOff val="686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Rectangle 14"/>
            <p:cNvSpPr/>
            <p:nvPr/>
          </p:nvSpPr>
          <p:spPr>
            <a:xfrm>
              <a:off x="979469" y="4373842"/>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Pelanggan mengevaluasi apakah sistem yang sudah jadi sudah sesuai dengan yang diharapkan </a:t>
              </a:r>
              <a:endParaRPr lang="id-ID" sz="2800" kern="1200" dirty="0"/>
            </a:p>
          </p:txBody>
        </p:sp>
      </p:grpSp>
      <p:grpSp>
        <p:nvGrpSpPr>
          <p:cNvPr id="16" name="Group 15"/>
          <p:cNvGrpSpPr/>
          <p:nvPr/>
        </p:nvGrpSpPr>
        <p:grpSpPr>
          <a:xfrm>
            <a:off x="1302998" y="5752927"/>
            <a:ext cx="15702900" cy="256780"/>
            <a:chOff x="979469" y="4876782"/>
            <a:chExt cx="6454100" cy="256780"/>
          </a:xfrm>
        </p:grpSpPr>
        <p:sp>
          <p:nvSpPr>
            <p:cNvPr id="17" name="Rectangle 16"/>
            <p:cNvSpPr/>
            <p:nvPr/>
          </p:nvSpPr>
          <p:spPr>
            <a:xfrm>
              <a:off x="979469" y="4876782"/>
              <a:ext cx="6454100" cy="25678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Rectangle 17"/>
            <p:cNvSpPr/>
            <p:nvPr/>
          </p:nvSpPr>
          <p:spPr>
            <a:xfrm>
              <a:off x="979469" y="4876782"/>
              <a:ext cx="6454100" cy="25678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3340" tIns="53340" rIns="53340" bIns="53340" numCol="1" spcCol="1270" anchor="b" anchorCtr="0">
              <a:noAutofit/>
            </a:bodyPr>
            <a:lstStyle/>
            <a:p>
              <a:pPr lvl="0" algn="just" defTabSz="622300">
                <a:lnSpc>
                  <a:spcPct val="90000"/>
                </a:lnSpc>
                <a:spcBef>
                  <a:spcPct val="0"/>
                </a:spcBef>
                <a:spcAft>
                  <a:spcPct val="35000"/>
                </a:spcAft>
              </a:pPr>
              <a:r>
                <a:rPr lang="id-ID" sz="2800" b="1" kern="1200" dirty="0" smtClean="0"/>
                <a:t>Menggunakan sistem </a:t>
              </a:r>
              <a:endParaRPr lang="id-ID" sz="2800" b="1" kern="1200" dirty="0"/>
            </a:p>
          </p:txBody>
        </p:sp>
      </p:grpSp>
      <p:grpSp>
        <p:nvGrpSpPr>
          <p:cNvPr id="19" name="Group 18"/>
          <p:cNvGrpSpPr/>
          <p:nvPr/>
        </p:nvGrpSpPr>
        <p:grpSpPr>
          <a:xfrm>
            <a:off x="1302997" y="6062015"/>
            <a:ext cx="15907039" cy="778497"/>
            <a:chOff x="979469" y="5185870"/>
            <a:chExt cx="6538004" cy="418457"/>
          </a:xfrm>
        </p:grpSpPr>
        <p:sp>
          <p:nvSpPr>
            <p:cNvPr id="20" name="Rectangle 19"/>
            <p:cNvSpPr/>
            <p:nvPr/>
          </p:nvSpPr>
          <p:spPr>
            <a:xfrm>
              <a:off x="979469" y="5185870"/>
              <a:ext cx="6538004" cy="418457"/>
            </a:xfrm>
            <a:prstGeom prst="rect">
              <a:avLst/>
            </a:prstGeom>
          </p:spPr>
          <p:style>
            <a:lnRef idx="2">
              <a:schemeClr val="accent4">
                <a:hueOff val="2944114"/>
                <a:satOff val="27154"/>
                <a:lumOff val="8236"/>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Rectangle 20"/>
            <p:cNvSpPr/>
            <p:nvPr/>
          </p:nvSpPr>
          <p:spPr>
            <a:xfrm>
              <a:off x="979469" y="5185870"/>
              <a:ext cx="6538004" cy="4184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just" defTabSz="622300">
                <a:lnSpc>
                  <a:spcPct val="90000"/>
                </a:lnSpc>
                <a:spcBef>
                  <a:spcPct val="0"/>
                </a:spcBef>
                <a:spcAft>
                  <a:spcPct val="35000"/>
                </a:spcAft>
              </a:pPr>
              <a:r>
                <a:rPr lang="id-ID" sz="2800" kern="1200" dirty="0" smtClean="0"/>
                <a:t>Perangkat lunak yang telah diuji dan diterima pelanggan siap untuk digunakan </a:t>
              </a:r>
              <a:endParaRPr lang="id-ID" sz="2800" kern="1200" dirty="0"/>
            </a:p>
          </p:txBody>
        </p:sp>
      </p:grpSp>
      <p:sp>
        <p:nvSpPr>
          <p:cNvPr id="22" name="Slide Number Placeholder 21"/>
          <p:cNvSpPr>
            <a:spLocks noGrp="1"/>
          </p:cNvSpPr>
          <p:nvPr>
            <p:ph type="sldNum" sz="quarter" idx="12"/>
          </p:nvPr>
        </p:nvSpPr>
        <p:spPr/>
        <p:txBody>
          <a:bodyPr/>
          <a:lstStyle/>
          <a:p>
            <a:fld id="{B9785462-F6A3-49B5-A2E6-FCA36AC92A37}" type="slidenum">
              <a:rPr lang="id-ID" smtClean="0"/>
              <a:t>22</a:t>
            </a:fld>
            <a:endParaRPr lang="id-ID"/>
          </a:p>
        </p:txBody>
      </p:sp>
      <p:sp>
        <p:nvSpPr>
          <p:cNvPr id="25" name="Rectangle 24"/>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22</a:t>
            </a:fld>
            <a:endParaRPr lang="id-ID" sz="2400" dirty="0">
              <a:solidFill>
                <a:schemeClr val="tx1"/>
              </a:solidFill>
            </a:endParaRPr>
          </a:p>
        </p:txBody>
      </p:sp>
    </p:spTree>
    <p:extLst>
      <p:ext uri="{BB962C8B-B14F-4D97-AF65-F5344CB8AC3E}">
        <p14:creationId xmlns:p14="http://schemas.microsoft.com/office/powerpoint/2010/main" val="354567717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16" presetClass="entr" presetSubtype="37"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arn(outVertical)">
                                      <p:cBhvr>
                                        <p:cTn id="41"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Kelebihan dan Kekurangan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1550317"/>
              </p:ext>
            </p:extLst>
          </p:nvPr>
        </p:nvGraphicFramePr>
        <p:xfrm>
          <a:off x="900113" y="2352675"/>
          <a:ext cx="16202026" cy="5730240"/>
        </p:xfrm>
        <a:graphic>
          <a:graphicData uri="http://schemas.openxmlformats.org/drawingml/2006/table">
            <a:tbl>
              <a:tblPr firstRow="1" bandRow="1">
                <a:tableStyleId>{93296810-A885-4BE3-A3E7-6D5BEEA58F35}</a:tableStyleId>
              </a:tblPr>
              <a:tblGrid>
                <a:gridCol w="8101013"/>
                <a:gridCol w="8101013"/>
              </a:tblGrid>
              <a:tr h="370840">
                <a:tc>
                  <a:txBody>
                    <a:bodyPr/>
                    <a:lstStyle/>
                    <a:p>
                      <a:pPr marL="0" indent="0" algn="ctr">
                        <a:buFont typeface="Arial" pitchFamily="34" charset="0"/>
                        <a:buNone/>
                      </a:pPr>
                      <a:r>
                        <a:rPr lang="id-ID" dirty="0" smtClean="0"/>
                        <a:t>Kelebihan</a:t>
                      </a:r>
                      <a:endParaRPr lang="id-ID" dirty="0"/>
                    </a:p>
                  </a:txBody>
                  <a:tcPr/>
                </a:tc>
                <a:tc>
                  <a:txBody>
                    <a:bodyPr/>
                    <a:lstStyle/>
                    <a:p>
                      <a:pPr marL="0" indent="0" algn="ctr">
                        <a:buFont typeface="Arial" pitchFamily="34" charset="0"/>
                        <a:buNone/>
                      </a:pPr>
                      <a:r>
                        <a:rPr lang="id-ID" dirty="0" smtClean="0"/>
                        <a:t>Kekurangan</a:t>
                      </a:r>
                      <a:endParaRPr lang="id-ID" dirty="0"/>
                    </a:p>
                  </a:txBody>
                  <a:tcPr/>
                </a:tc>
              </a:tr>
              <a:tr h="370840">
                <a:tc>
                  <a:txBody>
                    <a:bodyPr/>
                    <a:lstStyle/>
                    <a:p>
                      <a:pPr marL="457200" indent="-457200">
                        <a:lnSpc>
                          <a:spcPct val="100000"/>
                        </a:lnSpc>
                        <a:spcBef>
                          <a:spcPts val="0"/>
                        </a:spcBef>
                        <a:buFont typeface="Arial" pitchFamily="34" charset="0"/>
                        <a:buChar char="•"/>
                      </a:pPr>
                      <a:r>
                        <a:rPr lang="id-ID" sz="2800" dirty="0" smtClean="0"/>
                        <a:t>Adanya komunikasi yang baik antara pengembang dan pelanggan </a:t>
                      </a:r>
                    </a:p>
                    <a:p>
                      <a:pPr marL="457200" indent="-457200">
                        <a:lnSpc>
                          <a:spcPct val="100000"/>
                        </a:lnSpc>
                        <a:spcBef>
                          <a:spcPts val="0"/>
                        </a:spcBef>
                        <a:buFont typeface="Arial" pitchFamily="34" charset="0"/>
                        <a:buChar char="•"/>
                      </a:pPr>
                      <a:r>
                        <a:rPr lang="id-ID" sz="2800" dirty="0" smtClean="0"/>
                        <a:t>Pengembang dapat bekerja lebih baik dalam menentukan kebutuhan pelanggan </a:t>
                      </a:r>
                    </a:p>
                    <a:p>
                      <a:pPr marL="457200" indent="-457200">
                        <a:lnSpc>
                          <a:spcPct val="100000"/>
                        </a:lnSpc>
                        <a:spcBef>
                          <a:spcPts val="0"/>
                        </a:spcBef>
                        <a:buFont typeface="Arial" pitchFamily="34" charset="0"/>
                        <a:buChar char="•"/>
                      </a:pPr>
                      <a:r>
                        <a:rPr lang="id-ID" sz="2800" dirty="0" smtClean="0"/>
                        <a:t>Pelanggan berperan aktif dalam pengembangan sistem </a:t>
                      </a:r>
                    </a:p>
                    <a:p>
                      <a:pPr marL="457200" indent="-457200">
                        <a:lnSpc>
                          <a:spcPct val="100000"/>
                        </a:lnSpc>
                        <a:spcBef>
                          <a:spcPts val="0"/>
                        </a:spcBef>
                        <a:buFont typeface="Arial" pitchFamily="34" charset="0"/>
                        <a:buChar char="•"/>
                      </a:pPr>
                      <a:r>
                        <a:rPr lang="id-ID" sz="2800" dirty="0" smtClean="0"/>
                        <a:t>Lebih menghemat waktu dalam pengembangan sistem </a:t>
                      </a:r>
                    </a:p>
                    <a:p>
                      <a:pPr marL="457200" indent="-457200">
                        <a:lnSpc>
                          <a:spcPct val="100000"/>
                        </a:lnSpc>
                        <a:spcBef>
                          <a:spcPts val="0"/>
                        </a:spcBef>
                        <a:buFont typeface="Arial" pitchFamily="34" charset="0"/>
                        <a:buChar char="•"/>
                      </a:pPr>
                      <a:r>
                        <a:rPr lang="id-ID" sz="2800" dirty="0" smtClean="0"/>
                        <a:t>Penerapan menjadi lebih mudah karena pemakai mengetahui apa yang diharapkannya. </a:t>
                      </a:r>
                    </a:p>
                    <a:p>
                      <a:pPr marL="457200" indent="-457200">
                        <a:buFont typeface="Arial" pitchFamily="34" charset="0"/>
                        <a:buChar char="•"/>
                      </a:pPr>
                      <a:endParaRPr lang="id-ID" dirty="0"/>
                    </a:p>
                  </a:txBody>
                  <a:tcPr/>
                </a:tc>
                <a:tc>
                  <a:txBody>
                    <a:bodyPr/>
                    <a:lstStyle/>
                    <a:p>
                      <a:pPr marL="457200" indent="-457200" algn="just">
                        <a:buFont typeface="Arial" pitchFamily="34" charset="0"/>
                        <a:buChar char="•"/>
                      </a:pPr>
                      <a:r>
                        <a:rPr lang="id-ID" dirty="0" smtClean="0"/>
                        <a:t>pelanggan tidak paham bahwa perangkat lunak yang ada belum mencantumkan kualitas dan pemeliharaan untuk jangka waktu lama.</a:t>
                      </a:r>
                    </a:p>
                    <a:p>
                      <a:pPr marL="457200" indent="-457200" algn="just">
                        <a:buFont typeface="Arial" pitchFamily="34" charset="0"/>
                        <a:buChar char="•"/>
                      </a:pPr>
                      <a:r>
                        <a:rPr lang="id-ID" dirty="0" smtClean="0"/>
                        <a:t>pengembang biasanya ingin cepat, menyelesaikan proyek sehingga menggunakan alogaritma dan bahasa yang sedderhana agar lebih cepat, tanpa memikirkan program tersebut merupakan blue print system.</a:t>
                      </a:r>
                    </a:p>
                    <a:p>
                      <a:pPr marL="457200" indent="-457200" algn="just">
                        <a:buFont typeface="Arial" pitchFamily="34" charset="0"/>
                        <a:buChar char="•"/>
                      </a:pPr>
                      <a:r>
                        <a:rPr lang="id-ID" dirty="0" smtClean="0"/>
                        <a:t>hubungan pelanggan dengan komputer yang disediakan tidak mencerminkan teknik perancangan yang baik.</a:t>
                      </a:r>
                    </a:p>
                    <a:p>
                      <a:pPr marL="457200" indent="-457200">
                        <a:buFont typeface="Arial" pitchFamily="34" charset="0"/>
                        <a:buChar char="•"/>
                      </a:pPr>
                      <a:endParaRPr lang="id-ID" dirty="0"/>
                    </a:p>
                  </a:txBody>
                  <a:tcPr/>
                </a:tc>
              </a:tr>
            </a:tbl>
          </a:graphicData>
        </a:graphic>
      </p:graphicFrame>
      <p:pic>
        <p:nvPicPr>
          <p:cNvPr id="5"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7829" y="8568704"/>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B9785462-F6A3-49B5-A2E6-FCA36AC92A37}" type="slidenum">
              <a:rPr lang="id-ID" smtClean="0"/>
              <a:t>23</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23</a:t>
            </a:fld>
            <a:endParaRPr lang="id-ID" sz="2400" dirty="0">
              <a:solidFill>
                <a:schemeClr val="tx1"/>
              </a:solidFill>
            </a:endParaRPr>
          </a:p>
        </p:txBody>
      </p:sp>
    </p:spTree>
    <p:extLst>
      <p:ext uri="{BB962C8B-B14F-4D97-AF65-F5344CB8AC3E}">
        <p14:creationId xmlns:p14="http://schemas.microsoft.com/office/powerpoint/2010/main" val="38630096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SPIRAL</a:t>
            </a:r>
            <a:endParaRPr lang="id-ID"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72733" y="2159992"/>
            <a:ext cx="8168072"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952453" y="7200552"/>
            <a:ext cx="13249472" cy="158417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id-ID" dirty="0">
                <a:solidFill>
                  <a:schemeClr val="tx1"/>
                </a:solidFill>
              </a:rPr>
              <a:t>model proses yang pendekatannya bersifat realistis pada software besar karena proses dari awal sampai proses pengiriman dan perbaikan dapat dipahami dnegan baik oleh clieent dan developer</a:t>
            </a:r>
          </a:p>
        </p:txBody>
      </p:sp>
      <p:sp>
        <p:nvSpPr>
          <p:cNvPr id="5" name="Slide Number Placeholder 4"/>
          <p:cNvSpPr>
            <a:spLocks noGrp="1"/>
          </p:cNvSpPr>
          <p:nvPr>
            <p:ph type="sldNum" sz="quarter" idx="12"/>
          </p:nvPr>
        </p:nvSpPr>
        <p:spPr/>
        <p:txBody>
          <a:bodyPr/>
          <a:lstStyle/>
          <a:p>
            <a:fld id="{B9785462-F6A3-49B5-A2E6-FCA36AC92A37}" type="slidenum">
              <a:rPr lang="id-ID" smtClean="0"/>
              <a:t>24</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24</a:t>
            </a:fld>
            <a:endParaRPr lang="id-ID" sz="2400" dirty="0">
              <a:solidFill>
                <a:schemeClr val="tx1"/>
              </a:solidFill>
            </a:endParaRPr>
          </a:p>
        </p:txBody>
      </p:sp>
    </p:spTree>
    <p:extLst>
      <p:ext uri="{BB962C8B-B14F-4D97-AF65-F5344CB8AC3E}">
        <p14:creationId xmlns:p14="http://schemas.microsoft.com/office/powerpoint/2010/main" val="24081262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SPIRAL</a:t>
            </a:r>
            <a:endParaRPr lang="id-ID" dirty="0"/>
          </a:p>
        </p:txBody>
      </p:sp>
      <p:graphicFrame>
        <p:nvGraphicFramePr>
          <p:cNvPr id="37" name="Content Placeholder 36"/>
          <p:cNvGraphicFramePr>
            <a:graphicFrameLocks noGrp="1"/>
          </p:cNvGraphicFramePr>
          <p:nvPr>
            <p:ph idx="1"/>
            <p:extLst>
              <p:ext uri="{D42A27DB-BD31-4B8C-83A1-F6EECF244321}">
                <p14:modId xmlns:p14="http://schemas.microsoft.com/office/powerpoint/2010/main" val="3698345596"/>
              </p:ext>
            </p:extLst>
          </p:nvPr>
        </p:nvGraphicFramePr>
        <p:xfrm>
          <a:off x="900113" y="2352675"/>
          <a:ext cx="16885988" cy="665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 name="Slide Number Placeholder 37"/>
          <p:cNvSpPr>
            <a:spLocks noGrp="1"/>
          </p:cNvSpPr>
          <p:nvPr>
            <p:ph type="sldNum" sz="quarter" idx="12"/>
          </p:nvPr>
        </p:nvSpPr>
        <p:spPr/>
        <p:txBody>
          <a:bodyPr/>
          <a:lstStyle/>
          <a:p>
            <a:fld id="{B9785462-F6A3-49B5-A2E6-FCA36AC92A37}" type="slidenum">
              <a:rPr lang="id-ID" smtClean="0"/>
              <a:t>25</a:t>
            </a:fld>
            <a:endParaRPr lang="id-ID"/>
          </a:p>
        </p:txBody>
      </p:sp>
      <p:sp>
        <p:nvSpPr>
          <p:cNvPr id="41" name="Rectangle 40"/>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25</a:t>
            </a:fld>
            <a:endParaRPr lang="id-ID" sz="2400" dirty="0">
              <a:solidFill>
                <a:schemeClr val="tx1"/>
              </a:solidFill>
            </a:endParaRPr>
          </a:p>
        </p:txBody>
      </p:sp>
    </p:spTree>
    <p:extLst>
      <p:ext uri="{BB962C8B-B14F-4D97-AF65-F5344CB8AC3E}">
        <p14:creationId xmlns:p14="http://schemas.microsoft.com/office/powerpoint/2010/main" val="17467839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outVertical)">
                                      <p:cBhvr>
                                        <p:cTn id="7"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Kelebihan dan Kekurangan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493367"/>
              </p:ext>
            </p:extLst>
          </p:nvPr>
        </p:nvGraphicFramePr>
        <p:xfrm>
          <a:off x="900113" y="2352675"/>
          <a:ext cx="16202026" cy="4876800"/>
        </p:xfrm>
        <a:graphic>
          <a:graphicData uri="http://schemas.openxmlformats.org/drawingml/2006/table">
            <a:tbl>
              <a:tblPr firstRow="1" bandRow="1">
                <a:tableStyleId>{93296810-A885-4BE3-A3E7-6D5BEEA58F35}</a:tableStyleId>
              </a:tblPr>
              <a:tblGrid>
                <a:gridCol w="8101013"/>
                <a:gridCol w="8101013"/>
              </a:tblGrid>
              <a:tr h="370840">
                <a:tc>
                  <a:txBody>
                    <a:bodyPr/>
                    <a:lstStyle/>
                    <a:p>
                      <a:pPr algn="ctr"/>
                      <a:r>
                        <a:rPr lang="id-ID" dirty="0" smtClean="0"/>
                        <a:t>Kelebihan </a:t>
                      </a:r>
                      <a:endParaRPr lang="id-ID" dirty="0"/>
                    </a:p>
                  </a:txBody>
                  <a:tcPr/>
                </a:tc>
                <a:tc>
                  <a:txBody>
                    <a:bodyPr/>
                    <a:lstStyle/>
                    <a:p>
                      <a:pPr algn="ctr"/>
                      <a:r>
                        <a:rPr lang="id-ID" dirty="0" smtClean="0"/>
                        <a:t>Kekurangan</a:t>
                      </a:r>
                      <a:endParaRPr lang="id-ID" dirty="0"/>
                    </a:p>
                  </a:txBody>
                  <a:tcPr/>
                </a:tc>
              </a:tr>
              <a:tr h="370840">
                <a:tc>
                  <a:txBody>
                    <a:bodyPr/>
                    <a:lstStyle/>
                    <a:p>
                      <a:pPr marL="457200" indent="-457200" algn="just">
                        <a:lnSpc>
                          <a:spcPct val="100000"/>
                        </a:lnSpc>
                        <a:spcBef>
                          <a:spcPts val="0"/>
                        </a:spcBef>
                        <a:buFont typeface="Arial" pitchFamily="34" charset="0"/>
                        <a:buChar char="•"/>
                      </a:pPr>
                      <a:r>
                        <a:rPr lang="id-ID" sz="2800" dirty="0" smtClean="0"/>
                        <a:t>Lebih cocok untuk pengembangan sistem dan perangkat lunak skala besar </a:t>
                      </a:r>
                    </a:p>
                    <a:p>
                      <a:pPr marL="457200" indent="-457200" algn="just">
                        <a:lnSpc>
                          <a:spcPct val="100000"/>
                        </a:lnSpc>
                        <a:spcBef>
                          <a:spcPts val="0"/>
                        </a:spcBef>
                        <a:buFont typeface="Arial" pitchFamily="34" charset="0"/>
                        <a:buChar char="•"/>
                      </a:pPr>
                      <a:r>
                        <a:rPr lang="id-ID" sz="2800" dirty="0" smtClean="0"/>
                        <a:t>Pengembang dan pemakai dapat lebih mudah memahami dan bereaksi terhadap resiko setiap tingkat evolusi karena perangkat lunak terus bekerja selama proses </a:t>
                      </a:r>
                    </a:p>
                    <a:p>
                      <a:pPr marL="457200" indent="-457200" algn="just">
                        <a:lnSpc>
                          <a:spcPct val="100000"/>
                        </a:lnSpc>
                        <a:spcBef>
                          <a:spcPts val="0"/>
                        </a:spcBef>
                        <a:buFont typeface="Arial" pitchFamily="34" charset="0"/>
                        <a:buChar char="•"/>
                      </a:pPr>
                      <a:r>
                        <a:rPr lang="id-ID" sz="2800" dirty="0" smtClean="0"/>
                        <a:t>Menggunakan prototipe sebagai mekanisme pengurangan resiko dan pada setiap keadaan di dalam evolusi produk. </a:t>
                      </a:r>
                    </a:p>
                    <a:p>
                      <a:pPr marL="457200" indent="-457200">
                        <a:buFont typeface="Arial" pitchFamily="34" charset="0"/>
                        <a:buChar char="•"/>
                      </a:pPr>
                      <a:endParaRPr lang="id-ID" dirty="0"/>
                    </a:p>
                  </a:txBody>
                  <a:tcPr/>
                </a:tc>
                <a:tc>
                  <a:txBody>
                    <a:bodyPr/>
                    <a:lstStyle/>
                    <a:p>
                      <a:pPr marL="457200" indent="-457200" algn="just">
                        <a:lnSpc>
                          <a:spcPct val="100000"/>
                        </a:lnSpc>
                        <a:spcBef>
                          <a:spcPts val="0"/>
                        </a:spcBef>
                        <a:buFont typeface="Arial" pitchFamily="34" charset="0"/>
                        <a:buChar char="•"/>
                      </a:pPr>
                      <a:r>
                        <a:rPr lang="id-ID" sz="2800" dirty="0" smtClean="0"/>
                        <a:t>Sulit untuk menyakinkan pelanggan bahwa pendekatan evolusioner ini bisa dikontrol. </a:t>
                      </a:r>
                    </a:p>
                    <a:p>
                      <a:pPr marL="457200" indent="-457200" algn="just">
                        <a:lnSpc>
                          <a:spcPct val="100000"/>
                        </a:lnSpc>
                        <a:spcBef>
                          <a:spcPts val="0"/>
                        </a:spcBef>
                        <a:buFont typeface="Arial" pitchFamily="34" charset="0"/>
                        <a:buChar char="•"/>
                      </a:pPr>
                      <a:r>
                        <a:rPr lang="id-ID" sz="2800" dirty="0" smtClean="0"/>
                        <a:t>Memerlukan penaksiran resiko yang masuk akal dan akan menjadi masalah yang serius jika resiko mayor tidak ditemukan dan diatur. </a:t>
                      </a:r>
                    </a:p>
                    <a:p>
                      <a:pPr marL="457200" indent="-457200" algn="just">
                        <a:lnSpc>
                          <a:spcPct val="100000"/>
                        </a:lnSpc>
                        <a:spcBef>
                          <a:spcPts val="0"/>
                        </a:spcBef>
                        <a:buFont typeface="Arial" pitchFamily="34" charset="0"/>
                        <a:buChar char="•"/>
                      </a:pPr>
                      <a:r>
                        <a:rPr lang="id-ID" sz="2800" dirty="0" smtClean="0"/>
                        <a:t>Butuh waktu lama untuk menerapkan paradigma ini menuju kepastian yang absolut </a:t>
                      </a:r>
                    </a:p>
                    <a:p>
                      <a:pPr marL="457200" indent="-457200">
                        <a:buFont typeface="Arial" pitchFamily="34" charset="0"/>
                        <a:buChar char="•"/>
                      </a:pPr>
                      <a:endParaRPr lang="id-ID" dirty="0"/>
                    </a:p>
                  </a:txBody>
                  <a:tcPr/>
                </a:tc>
              </a:tr>
            </a:tbl>
          </a:graphicData>
        </a:graphic>
      </p:graphicFrame>
      <p:pic>
        <p:nvPicPr>
          <p:cNvPr id="5"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7829" y="8568704"/>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B9785462-F6A3-49B5-A2E6-FCA36AC92A37}" type="slidenum">
              <a:rPr lang="id-ID" smtClean="0"/>
              <a:t>26</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26</a:t>
            </a:fld>
            <a:endParaRPr lang="id-ID" sz="2400" dirty="0">
              <a:solidFill>
                <a:schemeClr val="tx1"/>
              </a:solidFill>
            </a:endParaRPr>
          </a:p>
        </p:txBody>
      </p:sp>
    </p:spTree>
    <p:extLst>
      <p:ext uri="{BB962C8B-B14F-4D97-AF65-F5344CB8AC3E}">
        <p14:creationId xmlns:p14="http://schemas.microsoft.com/office/powerpoint/2010/main" val="337409913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RAD (Rapid Application Development)</a:t>
            </a:r>
            <a:endParaRPr lang="id-ID"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824661" y="1871960"/>
            <a:ext cx="8505825" cy="539115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2736429" y="7632600"/>
            <a:ext cx="13321480" cy="151216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a:solidFill>
                  <a:schemeClr val="tx1"/>
                </a:solidFill>
              </a:rPr>
              <a:t>model </a:t>
            </a:r>
            <a:r>
              <a:rPr lang="en-US" sz="3200" dirty="0" err="1">
                <a:solidFill>
                  <a:schemeClr val="tx1"/>
                </a:solidFill>
              </a:rPr>
              <a:t>pengembangan</a:t>
            </a:r>
            <a:r>
              <a:rPr lang="en-US" sz="3200" dirty="0">
                <a:solidFill>
                  <a:schemeClr val="tx1"/>
                </a:solidFill>
              </a:rPr>
              <a:t> </a:t>
            </a:r>
            <a:r>
              <a:rPr lang="en-US" sz="3200" dirty="0" err="1">
                <a:solidFill>
                  <a:schemeClr val="tx1"/>
                </a:solidFill>
              </a:rPr>
              <a:t>sistem</a:t>
            </a:r>
            <a:r>
              <a:rPr lang="en-US" sz="3200" dirty="0">
                <a:solidFill>
                  <a:schemeClr val="tx1"/>
                </a:solidFill>
              </a:rPr>
              <a:t> </a:t>
            </a:r>
            <a:r>
              <a:rPr lang="en-US" sz="3200" dirty="0" err="1">
                <a:solidFill>
                  <a:schemeClr val="tx1"/>
                </a:solidFill>
              </a:rPr>
              <a:t>informasi</a:t>
            </a:r>
            <a:r>
              <a:rPr lang="en-US" sz="3200" dirty="0">
                <a:solidFill>
                  <a:schemeClr val="tx1"/>
                </a:solidFill>
              </a:rPr>
              <a:t> </a:t>
            </a:r>
            <a:r>
              <a:rPr lang="en-US" sz="3200" dirty="0" err="1">
                <a:solidFill>
                  <a:schemeClr val="tx1"/>
                </a:solidFill>
              </a:rPr>
              <a:t>secara</a:t>
            </a:r>
            <a:r>
              <a:rPr lang="en-US" sz="3200" dirty="0">
                <a:solidFill>
                  <a:schemeClr val="tx1"/>
                </a:solidFill>
              </a:rPr>
              <a:t> </a:t>
            </a:r>
            <a:r>
              <a:rPr lang="en-US" sz="3200" dirty="0" err="1">
                <a:solidFill>
                  <a:schemeClr val="tx1"/>
                </a:solidFill>
              </a:rPr>
              <a:t>sekuesial</a:t>
            </a:r>
            <a:r>
              <a:rPr lang="en-US" sz="3200" dirty="0">
                <a:solidFill>
                  <a:schemeClr val="tx1"/>
                </a:solidFill>
              </a:rPr>
              <a:t> linier yang </a:t>
            </a:r>
            <a:r>
              <a:rPr lang="en-US" sz="3200" dirty="0" err="1">
                <a:solidFill>
                  <a:schemeClr val="tx1"/>
                </a:solidFill>
              </a:rPr>
              <a:t>menekankan</a:t>
            </a:r>
            <a:r>
              <a:rPr lang="en-US" sz="3200" dirty="0">
                <a:solidFill>
                  <a:schemeClr val="tx1"/>
                </a:solidFill>
              </a:rPr>
              <a:t> </a:t>
            </a:r>
            <a:r>
              <a:rPr lang="en-US" sz="3200" dirty="0" err="1">
                <a:solidFill>
                  <a:schemeClr val="tx1"/>
                </a:solidFill>
              </a:rPr>
              <a:t>pada</a:t>
            </a:r>
            <a:r>
              <a:rPr lang="en-US" sz="3200" dirty="0">
                <a:solidFill>
                  <a:schemeClr val="tx1"/>
                </a:solidFill>
              </a:rPr>
              <a:t> </a:t>
            </a:r>
            <a:r>
              <a:rPr lang="en-US" sz="3200" dirty="0" err="1">
                <a:solidFill>
                  <a:schemeClr val="tx1"/>
                </a:solidFill>
              </a:rPr>
              <a:t>siklus</a:t>
            </a:r>
            <a:r>
              <a:rPr lang="en-US" sz="3200" dirty="0">
                <a:solidFill>
                  <a:schemeClr val="tx1"/>
                </a:solidFill>
              </a:rPr>
              <a:t> </a:t>
            </a:r>
            <a:r>
              <a:rPr lang="en-US" sz="3200" dirty="0" err="1">
                <a:solidFill>
                  <a:schemeClr val="tx1"/>
                </a:solidFill>
              </a:rPr>
              <a:t>pengembangan</a:t>
            </a:r>
            <a:r>
              <a:rPr lang="en-US" sz="3200" dirty="0">
                <a:solidFill>
                  <a:schemeClr val="tx1"/>
                </a:solidFill>
              </a:rPr>
              <a:t> yang </a:t>
            </a:r>
            <a:r>
              <a:rPr lang="en-US" sz="3200" dirty="0" err="1">
                <a:solidFill>
                  <a:schemeClr val="tx1"/>
                </a:solidFill>
              </a:rPr>
              <a:t>sangat</a:t>
            </a:r>
            <a:r>
              <a:rPr lang="en-US" sz="3200" dirty="0">
                <a:solidFill>
                  <a:schemeClr val="tx1"/>
                </a:solidFill>
              </a:rPr>
              <a:t> </a:t>
            </a:r>
            <a:r>
              <a:rPr lang="en-US" sz="3200" dirty="0" err="1">
                <a:solidFill>
                  <a:schemeClr val="tx1"/>
                </a:solidFill>
              </a:rPr>
              <a:t>pendek</a:t>
            </a:r>
            <a:endParaRPr lang="id-ID" dirty="0">
              <a:solidFill>
                <a:schemeClr val="tx1"/>
              </a:solidFill>
            </a:endParaRPr>
          </a:p>
        </p:txBody>
      </p:sp>
      <p:sp>
        <p:nvSpPr>
          <p:cNvPr id="6" name="Slide Number Placeholder 5"/>
          <p:cNvSpPr>
            <a:spLocks noGrp="1"/>
          </p:cNvSpPr>
          <p:nvPr>
            <p:ph type="sldNum" sz="quarter" idx="12"/>
          </p:nvPr>
        </p:nvSpPr>
        <p:spPr/>
        <p:txBody>
          <a:bodyPr/>
          <a:lstStyle/>
          <a:p>
            <a:fld id="{B9785462-F6A3-49B5-A2E6-FCA36AC92A37}" type="slidenum">
              <a:rPr lang="id-ID" smtClean="0"/>
              <a:t>27</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27</a:t>
            </a:fld>
            <a:endParaRPr lang="id-ID" sz="2400" dirty="0">
              <a:solidFill>
                <a:schemeClr val="tx1"/>
              </a:solidFill>
            </a:endParaRPr>
          </a:p>
        </p:txBody>
      </p:sp>
    </p:spTree>
    <p:extLst>
      <p:ext uri="{BB962C8B-B14F-4D97-AF65-F5344CB8AC3E}">
        <p14:creationId xmlns:p14="http://schemas.microsoft.com/office/powerpoint/2010/main" val="26804921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3)">
                                      <p:cBhvr>
                                        <p:cTn id="7" dur="200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RAD</a:t>
            </a:r>
            <a:endParaRPr lang="id-ID" dirty="0"/>
          </a:p>
        </p:txBody>
      </p:sp>
      <p:grpSp>
        <p:nvGrpSpPr>
          <p:cNvPr id="5" name="Group 4"/>
          <p:cNvGrpSpPr/>
          <p:nvPr/>
        </p:nvGrpSpPr>
        <p:grpSpPr>
          <a:xfrm>
            <a:off x="6157783" y="2327335"/>
            <a:ext cx="9526657" cy="1158702"/>
            <a:chOff x="2336181" y="100790"/>
            <a:chExt cx="4838937" cy="788282"/>
          </a:xfrm>
        </p:grpSpPr>
        <p:sp>
          <p:nvSpPr>
            <p:cNvPr id="33" name="Round Same Side Corner Rectangle 32"/>
            <p:cNvSpPr/>
            <p:nvPr/>
          </p:nvSpPr>
          <p:spPr>
            <a:xfrm rot="5400000">
              <a:off x="4361509" y="-1924538"/>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34" name="Round Same Side Corner Rectangle 4"/>
            <p:cNvSpPr/>
            <p:nvPr/>
          </p:nvSpPr>
          <p:spPr>
            <a:xfrm>
              <a:off x="2336182" y="139270"/>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Informasi apa yang mengendalikan proses bisnis? Informasi apa yang dimunculkan? Di mana informasi digunakan ? Siapa yang memprosenya ? </a:t>
              </a:r>
            </a:p>
          </p:txBody>
        </p:sp>
      </p:grpSp>
      <p:grpSp>
        <p:nvGrpSpPr>
          <p:cNvPr id="6" name="Group 5"/>
          <p:cNvGrpSpPr/>
          <p:nvPr/>
        </p:nvGrpSpPr>
        <p:grpSpPr>
          <a:xfrm>
            <a:off x="2317811" y="2182496"/>
            <a:ext cx="3839968" cy="1448378"/>
            <a:chOff x="385720" y="2253"/>
            <a:chExt cx="1950460" cy="985353"/>
          </a:xfrm>
        </p:grpSpPr>
        <p:sp>
          <p:nvSpPr>
            <p:cNvPr id="31" name="Rounded Rectangle 30"/>
            <p:cNvSpPr/>
            <p:nvPr/>
          </p:nvSpPr>
          <p:spPr>
            <a:xfrm>
              <a:off x="385720" y="2253"/>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32" name="Rounded Rectangle 6"/>
            <p:cNvSpPr/>
            <p:nvPr/>
          </p:nvSpPr>
          <p:spPr>
            <a:xfrm>
              <a:off x="433821" y="50354"/>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Bussiness Modelling </a:t>
              </a:r>
            </a:p>
          </p:txBody>
        </p:sp>
      </p:grpSp>
      <p:grpSp>
        <p:nvGrpSpPr>
          <p:cNvPr id="7" name="Group 6"/>
          <p:cNvGrpSpPr/>
          <p:nvPr/>
        </p:nvGrpSpPr>
        <p:grpSpPr>
          <a:xfrm>
            <a:off x="6157783" y="3848132"/>
            <a:ext cx="9526657" cy="1158702"/>
            <a:chOff x="2336181" y="1135411"/>
            <a:chExt cx="4838937" cy="788282"/>
          </a:xfrm>
        </p:grpSpPr>
        <p:sp>
          <p:nvSpPr>
            <p:cNvPr id="29" name="Round Same Side Corner Rectangle 28"/>
            <p:cNvSpPr/>
            <p:nvPr/>
          </p:nvSpPr>
          <p:spPr>
            <a:xfrm rot="5400000">
              <a:off x="4361509" y="-889917"/>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30" name="Round Same Side Corner Rectangle 8"/>
            <p:cNvSpPr/>
            <p:nvPr/>
          </p:nvSpPr>
          <p:spPr>
            <a:xfrm>
              <a:off x="2336182" y="1173891"/>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Fase ini menjelaskan objek data yang dibutuhkan dalam proyek.</a:t>
              </a:r>
            </a:p>
          </p:txBody>
        </p:sp>
      </p:grpSp>
      <p:grpSp>
        <p:nvGrpSpPr>
          <p:cNvPr id="8" name="Group 7"/>
          <p:cNvGrpSpPr/>
          <p:nvPr/>
        </p:nvGrpSpPr>
        <p:grpSpPr>
          <a:xfrm>
            <a:off x="2317811" y="3703293"/>
            <a:ext cx="3839968" cy="1448378"/>
            <a:chOff x="385720" y="1036874"/>
            <a:chExt cx="1950460" cy="985353"/>
          </a:xfrm>
        </p:grpSpPr>
        <p:sp>
          <p:nvSpPr>
            <p:cNvPr id="27" name="Rounded Rectangle 26"/>
            <p:cNvSpPr/>
            <p:nvPr/>
          </p:nvSpPr>
          <p:spPr>
            <a:xfrm>
              <a:off x="385720" y="1036874"/>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28" name="Rounded Rectangle 10"/>
            <p:cNvSpPr/>
            <p:nvPr/>
          </p:nvSpPr>
          <p:spPr>
            <a:xfrm>
              <a:off x="433821" y="1084975"/>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Data Modelling </a:t>
              </a:r>
            </a:p>
          </p:txBody>
        </p:sp>
      </p:grpSp>
      <p:grpSp>
        <p:nvGrpSpPr>
          <p:cNvPr id="9" name="Group 8"/>
          <p:cNvGrpSpPr/>
          <p:nvPr/>
        </p:nvGrpSpPr>
        <p:grpSpPr>
          <a:xfrm>
            <a:off x="6157783" y="5368928"/>
            <a:ext cx="9526657" cy="1158702"/>
            <a:chOff x="2336181" y="2170031"/>
            <a:chExt cx="4838937" cy="788282"/>
          </a:xfrm>
        </p:grpSpPr>
        <p:sp>
          <p:nvSpPr>
            <p:cNvPr id="25" name="Round Same Side Corner Rectangle 24"/>
            <p:cNvSpPr/>
            <p:nvPr/>
          </p:nvSpPr>
          <p:spPr>
            <a:xfrm rot="5400000">
              <a:off x="4361509" y="144703"/>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26" name="Round Same Side Corner Rectangle 12"/>
            <p:cNvSpPr/>
            <p:nvPr/>
          </p:nvSpPr>
          <p:spPr>
            <a:xfrm>
              <a:off x="2336182" y="2208512"/>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Aliran informasi pada fase data modelling ditransformasikan untuk mendapatkan aliran informasi yang diperlukan pada implementasi fungsi bisnis. </a:t>
              </a:r>
            </a:p>
          </p:txBody>
        </p:sp>
      </p:grpSp>
      <p:grpSp>
        <p:nvGrpSpPr>
          <p:cNvPr id="10" name="Group 9"/>
          <p:cNvGrpSpPr/>
          <p:nvPr/>
        </p:nvGrpSpPr>
        <p:grpSpPr>
          <a:xfrm>
            <a:off x="2317811" y="5224090"/>
            <a:ext cx="3839968" cy="1448378"/>
            <a:chOff x="385720" y="2071495"/>
            <a:chExt cx="1950460" cy="985353"/>
          </a:xfrm>
        </p:grpSpPr>
        <p:sp>
          <p:nvSpPr>
            <p:cNvPr id="23" name="Rounded Rectangle 22"/>
            <p:cNvSpPr/>
            <p:nvPr/>
          </p:nvSpPr>
          <p:spPr>
            <a:xfrm>
              <a:off x="385720" y="2071495"/>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24" name="Rounded Rectangle 14"/>
            <p:cNvSpPr/>
            <p:nvPr/>
          </p:nvSpPr>
          <p:spPr>
            <a:xfrm>
              <a:off x="433821" y="2119596"/>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Process Modelling </a:t>
              </a:r>
            </a:p>
          </p:txBody>
        </p:sp>
      </p:grpSp>
      <p:grpSp>
        <p:nvGrpSpPr>
          <p:cNvPr id="11" name="Group 10"/>
          <p:cNvGrpSpPr/>
          <p:nvPr/>
        </p:nvGrpSpPr>
        <p:grpSpPr>
          <a:xfrm>
            <a:off x="6157783" y="6889725"/>
            <a:ext cx="9526657" cy="1158702"/>
            <a:chOff x="2336181" y="3204652"/>
            <a:chExt cx="4838937" cy="788282"/>
          </a:xfrm>
        </p:grpSpPr>
        <p:sp>
          <p:nvSpPr>
            <p:cNvPr id="21" name="Round Same Side Corner Rectangle 20"/>
            <p:cNvSpPr/>
            <p:nvPr/>
          </p:nvSpPr>
          <p:spPr>
            <a:xfrm rot="5400000">
              <a:off x="4361509" y="1179324"/>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22" name="Round Same Side Corner Rectangle 16"/>
            <p:cNvSpPr/>
            <p:nvPr/>
          </p:nvSpPr>
          <p:spPr>
            <a:xfrm>
              <a:off x="2336182" y="3243133"/>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memakai komponen program yang telah ada atau menciptakan komponen yang bisa dipakai lagi. Alat-alat bantu bisa dipakai untuk memfasilitasi konstruksi perangkat lunak. </a:t>
              </a:r>
            </a:p>
          </p:txBody>
        </p:sp>
      </p:grpSp>
      <p:grpSp>
        <p:nvGrpSpPr>
          <p:cNvPr id="12" name="Group 11"/>
          <p:cNvGrpSpPr/>
          <p:nvPr/>
        </p:nvGrpSpPr>
        <p:grpSpPr>
          <a:xfrm>
            <a:off x="2317811" y="6744887"/>
            <a:ext cx="3839968" cy="1448378"/>
            <a:chOff x="385720" y="3106116"/>
            <a:chExt cx="1950460" cy="985353"/>
          </a:xfrm>
        </p:grpSpPr>
        <p:sp>
          <p:nvSpPr>
            <p:cNvPr id="19" name="Rounded Rectangle 18"/>
            <p:cNvSpPr/>
            <p:nvPr/>
          </p:nvSpPr>
          <p:spPr>
            <a:xfrm>
              <a:off x="385720" y="3106116"/>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20" name="Rounded Rectangle 18"/>
            <p:cNvSpPr/>
            <p:nvPr/>
          </p:nvSpPr>
          <p:spPr>
            <a:xfrm>
              <a:off x="433821" y="3154217"/>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Aplication Generation </a:t>
              </a:r>
            </a:p>
          </p:txBody>
        </p:sp>
      </p:grpSp>
      <p:grpSp>
        <p:nvGrpSpPr>
          <p:cNvPr id="13" name="Group 12"/>
          <p:cNvGrpSpPr/>
          <p:nvPr/>
        </p:nvGrpSpPr>
        <p:grpSpPr>
          <a:xfrm>
            <a:off x="6157783" y="8410520"/>
            <a:ext cx="9526657" cy="1158702"/>
            <a:chOff x="2336181" y="4239272"/>
            <a:chExt cx="4838937" cy="788282"/>
          </a:xfrm>
        </p:grpSpPr>
        <p:sp>
          <p:nvSpPr>
            <p:cNvPr id="17" name="Round Same Side Corner Rectangle 16"/>
            <p:cNvSpPr/>
            <p:nvPr/>
          </p:nvSpPr>
          <p:spPr>
            <a:xfrm rot="5400000">
              <a:off x="4361509" y="2213944"/>
              <a:ext cx="788282" cy="4838937"/>
            </a:xfrm>
            <a:prstGeom prst="round2SameRect">
              <a:avLst/>
            </a:prstGeom>
          </p:spPr>
          <p:style>
            <a:lnRef idx="1">
              <a:schemeClr val="accent6"/>
            </a:lnRef>
            <a:fillRef idx="2">
              <a:schemeClr val="accent6"/>
            </a:fillRef>
            <a:effectRef idx="1">
              <a:schemeClr val="accent6"/>
            </a:effectRef>
            <a:fontRef idx="minor">
              <a:schemeClr val="dk1"/>
            </a:fontRef>
          </p:style>
        </p:sp>
        <p:sp>
          <p:nvSpPr>
            <p:cNvPr id="18" name="Round Same Side Corner Rectangle 20"/>
            <p:cNvSpPr/>
            <p:nvPr/>
          </p:nvSpPr>
          <p:spPr>
            <a:xfrm>
              <a:off x="2336182" y="4277753"/>
              <a:ext cx="4800456" cy="71132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3340" tIns="26670" rIns="53340" bIns="26670" numCol="1" spcCol="1270" anchor="ctr" anchorCtr="0">
              <a:noAutofit/>
            </a:bodyPr>
            <a:lstStyle/>
            <a:p>
              <a:pPr marL="200585" lvl="1" indent="-200585" defTabSz="1092074">
                <a:lnSpc>
                  <a:spcPct val="90000"/>
                </a:lnSpc>
                <a:spcBef>
                  <a:spcPct val="0"/>
                </a:spcBef>
                <a:spcAft>
                  <a:spcPct val="15000"/>
                </a:spcAft>
                <a:buChar char="••"/>
              </a:pPr>
              <a:r>
                <a:rPr lang="id-ID" sz="2500" dirty="0"/>
                <a:t>mengurangi waktu pengujian. Tetapi komponen baru harus diuji dan semua interface harus diperiksa secara penuh. </a:t>
              </a:r>
            </a:p>
          </p:txBody>
        </p:sp>
      </p:grpSp>
      <p:grpSp>
        <p:nvGrpSpPr>
          <p:cNvPr id="14" name="Group 13"/>
          <p:cNvGrpSpPr/>
          <p:nvPr/>
        </p:nvGrpSpPr>
        <p:grpSpPr>
          <a:xfrm>
            <a:off x="2317811" y="8265684"/>
            <a:ext cx="3839968" cy="1448378"/>
            <a:chOff x="385720" y="4140737"/>
            <a:chExt cx="1950460" cy="985353"/>
          </a:xfrm>
        </p:grpSpPr>
        <p:sp>
          <p:nvSpPr>
            <p:cNvPr id="15" name="Rounded Rectangle 14"/>
            <p:cNvSpPr/>
            <p:nvPr/>
          </p:nvSpPr>
          <p:spPr>
            <a:xfrm>
              <a:off x="385720" y="4140737"/>
              <a:ext cx="1950460" cy="985353"/>
            </a:xfrm>
            <a:prstGeom prst="roundRect">
              <a:avLst/>
            </a:prstGeom>
          </p:spPr>
          <p:style>
            <a:lnRef idx="0">
              <a:schemeClr val="accent6"/>
            </a:lnRef>
            <a:fillRef idx="3">
              <a:schemeClr val="accent6"/>
            </a:fillRef>
            <a:effectRef idx="3">
              <a:schemeClr val="accent6"/>
            </a:effectRef>
            <a:fontRef idx="minor">
              <a:schemeClr val="lt1"/>
            </a:fontRef>
          </p:style>
        </p:sp>
        <p:sp>
          <p:nvSpPr>
            <p:cNvPr id="16" name="Rounded Rectangle 22"/>
            <p:cNvSpPr/>
            <p:nvPr/>
          </p:nvSpPr>
          <p:spPr>
            <a:xfrm>
              <a:off x="433821" y="4188838"/>
              <a:ext cx="1854258" cy="889151"/>
            </a:xfrm>
            <a:prstGeom prst="rect">
              <a:avLst/>
            </a:prstGeom>
          </p:spPr>
          <p:style>
            <a:lnRef idx="0">
              <a:schemeClr val="accent6"/>
            </a:lnRef>
            <a:fillRef idx="3">
              <a:schemeClr val="accent6"/>
            </a:fillRef>
            <a:effectRef idx="3">
              <a:schemeClr val="accent6"/>
            </a:effectRef>
            <a:fontRef idx="minor">
              <a:schemeClr val="lt1"/>
            </a:fontRef>
          </p:style>
          <p:txBody>
            <a:bodyPr spcFirstLastPara="0" vert="horz" wrap="square" lIns="99060" tIns="49530" rIns="99060" bIns="49530" numCol="1" spcCol="1270" anchor="ctr" anchorCtr="0">
              <a:noAutofit/>
            </a:bodyPr>
            <a:lstStyle/>
            <a:p>
              <a:pPr algn="ctr" defTabSz="2028138">
                <a:lnSpc>
                  <a:spcPct val="90000"/>
                </a:lnSpc>
                <a:spcBef>
                  <a:spcPct val="0"/>
                </a:spcBef>
                <a:spcAft>
                  <a:spcPct val="35000"/>
                </a:spcAft>
              </a:pPr>
              <a:r>
                <a:rPr lang="id-ID" sz="4600" dirty="0"/>
                <a:t>Testing and Turnover </a:t>
              </a:r>
            </a:p>
          </p:txBody>
        </p:sp>
      </p:grpSp>
      <p:sp>
        <p:nvSpPr>
          <p:cNvPr id="3" name="Slide Number Placeholder 2"/>
          <p:cNvSpPr>
            <a:spLocks noGrp="1"/>
          </p:cNvSpPr>
          <p:nvPr>
            <p:ph type="sldNum" sz="quarter" idx="12"/>
          </p:nvPr>
        </p:nvSpPr>
        <p:spPr/>
        <p:txBody>
          <a:bodyPr/>
          <a:lstStyle/>
          <a:p>
            <a:fld id="{B9785462-F6A3-49B5-A2E6-FCA36AC92A37}" type="slidenum">
              <a:rPr lang="id-ID" smtClean="0"/>
              <a:t>28</a:t>
            </a:fld>
            <a:endParaRPr lang="id-ID"/>
          </a:p>
        </p:txBody>
      </p:sp>
      <p:sp>
        <p:nvSpPr>
          <p:cNvPr id="37" name="Rectangle 3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28</a:t>
            </a:fld>
            <a:endParaRPr lang="id-ID" sz="2400" dirty="0">
              <a:solidFill>
                <a:schemeClr val="tx1"/>
              </a:solidFill>
            </a:endParaRPr>
          </a:p>
        </p:txBody>
      </p:sp>
    </p:spTree>
    <p:extLst>
      <p:ext uri="{BB962C8B-B14F-4D97-AF65-F5344CB8AC3E}">
        <p14:creationId xmlns:p14="http://schemas.microsoft.com/office/powerpoint/2010/main" val="69250635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1000"/>
                                        <p:tgtEl>
                                          <p:spTgt spid="8"/>
                                        </p:tgtEl>
                                      </p:cBhvr>
                                    </p:animEffect>
                                  </p:childTnLst>
                                </p:cTn>
                              </p:par>
                              <p:par>
                                <p:cTn id="16" presetID="22" presetClass="entr" presetSubtype="8"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1000"/>
                                        <p:tgtEl>
                                          <p:spTgt spid="10"/>
                                        </p:tgtEl>
                                      </p:cBhvr>
                                    </p:animEffect>
                                  </p:childTnLst>
                                </p:cTn>
                              </p:par>
                              <p:par>
                                <p:cTn id="24" presetID="22" presetClass="entr" presetSubtype="8"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par>
                                <p:cTn id="32" presetID="22" presetClass="entr" presetSubtype="8"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1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1000"/>
                                        <p:tgtEl>
                                          <p:spTgt spid="14"/>
                                        </p:tgtEl>
                                      </p:cBhvr>
                                    </p:animEffect>
                                  </p:childTnLst>
                                </p:cTn>
                              </p:par>
                              <p:par>
                                <p:cTn id="40" presetID="22" presetClass="entr" presetSubtype="8"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1000"/>
                                        <p:tgtEl>
                                          <p:spTgt spid="13"/>
                                        </p:tgtEl>
                                      </p:cBhvr>
                                    </p:animEffect>
                                  </p:childTnLst>
                                </p:cTn>
                              </p:par>
                              <p:par>
                                <p:cTn id="43" presetID="16" presetClass="entr" presetSubtype="37"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barn(outVertical)">
                                      <p:cBhvr>
                                        <p:cTn id="45"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Kelebihan dan Kekurangan</a:t>
            </a:r>
            <a:endParaRPr lang="id-ID" dirty="0"/>
          </a:p>
        </p:txBody>
      </p:sp>
      <p:graphicFrame>
        <p:nvGraphicFramePr>
          <p:cNvPr id="3" name="Table 2"/>
          <p:cNvGraphicFramePr>
            <a:graphicFrameLocks noGrp="1"/>
          </p:cNvGraphicFramePr>
          <p:nvPr>
            <p:extLst>
              <p:ext uri="{D42A27DB-BD31-4B8C-83A1-F6EECF244321}">
                <p14:modId xmlns:p14="http://schemas.microsoft.com/office/powerpoint/2010/main" val="4026310616"/>
              </p:ext>
            </p:extLst>
          </p:nvPr>
        </p:nvGraphicFramePr>
        <p:xfrm>
          <a:off x="3048297" y="2376016"/>
          <a:ext cx="12001500" cy="4876800"/>
        </p:xfrm>
        <a:graphic>
          <a:graphicData uri="http://schemas.openxmlformats.org/drawingml/2006/table">
            <a:tbl>
              <a:tblPr firstRow="1" bandRow="1">
                <a:tableStyleId>{93296810-A885-4BE3-A3E7-6D5BEEA58F35}</a:tableStyleId>
              </a:tblPr>
              <a:tblGrid>
                <a:gridCol w="6000750"/>
                <a:gridCol w="6000750"/>
              </a:tblGrid>
              <a:tr h="370840">
                <a:tc>
                  <a:txBody>
                    <a:bodyPr/>
                    <a:lstStyle/>
                    <a:p>
                      <a:pPr algn="ctr"/>
                      <a:r>
                        <a:rPr lang="id-ID" dirty="0" smtClean="0"/>
                        <a:t>Kelebihan</a:t>
                      </a:r>
                      <a:endParaRPr lang="id-ID" dirty="0"/>
                    </a:p>
                  </a:txBody>
                  <a:tcPr/>
                </a:tc>
                <a:tc>
                  <a:txBody>
                    <a:bodyPr/>
                    <a:lstStyle/>
                    <a:p>
                      <a:pPr algn="ctr"/>
                      <a:r>
                        <a:rPr lang="id-ID" dirty="0" smtClean="0"/>
                        <a:t>Kekurangan</a:t>
                      </a:r>
                      <a:endParaRPr lang="id-ID" dirty="0"/>
                    </a:p>
                  </a:txBody>
                  <a:tcPr/>
                </a:tc>
              </a:tr>
              <a:tr h="370840">
                <a:tc>
                  <a:txBody>
                    <a:bodyPr/>
                    <a:lstStyle/>
                    <a:p>
                      <a:pPr marL="457200" indent="-457200" algn="just">
                        <a:lnSpc>
                          <a:spcPct val="100000"/>
                        </a:lnSpc>
                        <a:spcBef>
                          <a:spcPts val="0"/>
                        </a:spcBef>
                        <a:buFont typeface="Arial" pitchFamily="34" charset="0"/>
                        <a:buChar char="•"/>
                      </a:pPr>
                      <a:r>
                        <a:rPr lang="id-ID" sz="2800" dirty="0" smtClean="0"/>
                        <a:t>Setiap fungsi dapat dimodulkan dalam waktu tertentu kurang dari 3 bulan</a:t>
                      </a:r>
                    </a:p>
                    <a:p>
                      <a:pPr marL="457200" indent="-457200" algn="just">
                        <a:lnSpc>
                          <a:spcPct val="100000"/>
                        </a:lnSpc>
                        <a:spcBef>
                          <a:spcPts val="0"/>
                        </a:spcBef>
                        <a:buFont typeface="Arial" pitchFamily="34" charset="0"/>
                        <a:buChar char="•"/>
                      </a:pPr>
                      <a:r>
                        <a:rPr lang="id-ID" sz="2800" dirty="0" smtClean="0"/>
                        <a:t>RAD mempunyai kemampuan untuk menggunakan kembali komponen yang ada (reusable object)sehingga pengembang tidak perlu membuat dari awal lagi dan waktu lebih singkat . </a:t>
                      </a:r>
                    </a:p>
                    <a:p>
                      <a:pPr marL="457200" indent="-457200">
                        <a:buFont typeface="Arial" pitchFamily="34" charset="0"/>
                        <a:buChar char="•"/>
                      </a:pPr>
                      <a:endParaRPr lang="id-ID" dirty="0"/>
                    </a:p>
                  </a:txBody>
                  <a:tcPr/>
                </a:tc>
                <a:tc>
                  <a:txBody>
                    <a:bodyPr/>
                    <a:lstStyle/>
                    <a:p>
                      <a:pPr marL="457200" indent="-457200" algn="just">
                        <a:lnSpc>
                          <a:spcPct val="100000"/>
                        </a:lnSpc>
                        <a:spcBef>
                          <a:spcPts val="0"/>
                        </a:spcBef>
                        <a:buFont typeface="Arial" pitchFamily="34" charset="0"/>
                        <a:buChar char="•"/>
                      </a:pPr>
                      <a:r>
                        <a:rPr lang="id-ID" sz="2800" dirty="0" smtClean="0"/>
                        <a:t>RAD memerlukan sumber daya manusia yang memadai untuk menciptakan jumlah tim yang baik. </a:t>
                      </a:r>
                    </a:p>
                    <a:p>
                      <a:pPr marL="457200" indent="-457200" algn="just">
                        <a:lnSpc>
                          <a:spcPct val="100000"/>
                        </a:lnSpc>
                        <a:spcBef>
                          <a:spcPts val="0"/>
                        </a:spcBef>
                        <a:buFont typeface="Arial" pitchFamily="34" charset="0"/>
                        <a:buChar char="•"/>
                      </a:pPr>
                      <a:r>
                        <a:rPr lang="id-ID" sz="2800" dirty="0" smtClean="0"/>
                        <a:t>RAD menuntut pengembang dan pelanggan memiliki komitmen dalam aktivitas yang diperlukan untuk melengkapi sebuah sistem dalam waktu yang singkat</a:t>
                      </a:r>
                    </a:p>
                    <a:p>
                      <a:pPr marL="457200" indent="-457200">
                        <a:buFont typeface="Arial" pitchFamily="34" charset="0"/>
                        <a:buChar char="•"/>
                      </a:pPr>
                      <a:endParaRPr lang="id-ID" dirty="0"/>
                    </a:p>
                  </a:txBody>
                  <a:tcPr/>
                </a:tc>
              </a:tr>
            </a:tbl>
          </a:graphicData>
        </a:graphic>
      </p:graphicFrame>
      <p:sp>
        <p:nvSpPr>
          <p:cNvPr id="4" name="Slide Number Placeholder 3"/>
          <p:cNvSpPr>
            <a:spLocks noGrp="1"/>
          </p:cNvSpPr>
          <p:nvPr>
            <p:ph type="sldNum" sz="quarter" idx="12"/>
          </p:nvPr>
        </p:nvSpPr>
        <p:spPr/>
        <p:txBody>
          <a:bodyPr/>
          <a:lstStyle/>
          <a:p>
            <a:fld id="{B9785462-F6A3-49B5-A2E6-FCA36AC92A37}" type="slidenum">
              <a:rPr lang="id-ID" smtClean="0"/>
              <a:t>29</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29</a:t>
            </a:fld>
            <a:endParaRPr lang="id-ID" sz="2400" dirty="0">
              <a:solidFill>
                <a:schemeClr val="tx1"/>
              </a:solidFill>
            </a:endParaRPr>
          </a:p>
        </p:txBody>
      </p:sp>
    </p:spTree>
    <p:extLst>
      <p:ext uri="{BB962C8B-B14F-4D97-AF65-F5344CB8AC3E}">
        <p14:creationId xmlns:p14="http://schemas.microsoft.com/office/powerpoint/2010/main" val="37820837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0495" y="71760"/>
            <a:ext cx="13771643" cy="1396259"/>
          </a:xfrm>
        </p:spPr>
        <p:txBody>
          <a:bodyPr/>
          <a:lstStyle/>
          <a:p>
            <a:pPr algn="just"/>
            <a:r>
              <a:rPr lang="id-ID" dirty="0" smtClean="0"/>
              <a:t>Why (need)</a:t>
            </a:r>
            <a:endParaRPr lang="id-ID" dirty="0"/>
          </a:p>
        </p:txBody>
      </p:sp>
      <p:sp>
        <p:nvSpPr>
          <p:cNvPr id="3" name="Content Placeholder 2"/>
          <p:cNvSpPr>
            <a:spLocks noGrp="1"/>
          </p:cNvSpPr>
          <p:nvPr>
            <p:ph idx="1"/>
          </p:nvPr>
        </p:nvSpPr>
        <p:spPr>
          <a:xfrm>
            <a:off x="3330495" y="1295896"/>
            <a:ext cx="14311590" cy="8424936"/>
          </a:xfrm>
        </p:spPr>
        <p:txBody>
          <a:bodyPr>
            <a:normAutofit fontScale="40000" lnSpcReduction="20000"/>
          </a:bodyPr>
          <a:lstStyle/>
          <a:p>
            <a:pPr marL="0" indent="0" algn="just">
              <a:lnSpc>
                <a:spcPct val="170000"/>
              </a:lnSpc>
              <a:buNone/>
            </a:pPr>
            <a:r>
              <a:rPr lang="en-US" sz="8000" dirty="0" err="1" smtClean="0"/>
              <a:t>Adanya</a:t>
            </a:r>
            <a:r>
              <a:rPr lang="en-US" sz="8000" dirty="0" smtClean="0"/>
              <a:t> </a:t>
            </a:r>
            <a:r>
              <a:rPr lang="en-US" sz="8000" dirty="0" err="1" smtClean="0"/>
              <a:t>permasalahan</a:t>
            </a:r>
            <a:r>
              <a:rPr lang="id-ID" sz="8000" dirty="0" smtClean="0"/>
              <a:t>-</a:t>
            </a:r>
            <a:r>
              <a:rPr lang="en-US" sz="8000" dirty="0" err="1" smtClean="0"/>
              <a:t>permasalahan</a:t>
            </a:r>
            <a:r>
              <a:rPr lang="en-US" sz="8000" dirty="0" smtClean="0"/>
              <a:t> yang </a:t>
            </a:r>
            <a:r>
              <a:rPr lang="en-US" sz="8000" dirty="0" err="1" smtClean="0"/>
              <a:t>timbul</a:t>
            </a:r>
            <a:r>
              <a:rPr lang="en-US" sz="8000" dirty="0" smtClean="0"/>
              <a:t> di </a:t>
            </a:r>
            <a:r>
              <a:rPr lang="en-US" sz="8000" dirty="0" err="1" smtClean="0"/>
              <a:t>sistem</a:t>
            </a:r>
            <a:r>
              <a:rPr lang="en-US" sz="8000" dirty="0" smtClean="0"/>
              <a:t> yang lama, </a:t>
            </a:r>
            <a:r>
              <a:rPr lang="en-US" sz="8000" dirty="0" err="1" smtClean="0"/>
              <a:t>permasalahan</a:t>
            </a:r>
            <a:r>
              <a:rPr lang="en-US" sz="8000" dirty="0" smtClean="0"/>
              <a:t> yang </a:t>
            </a:r>
            <a:r>
              <a:rPr lang="en-US" sz="8000" dirty="0" err="1" smtClean="0"/>
              <a:t>timbul</a:t>
            </a:r>
            <a:r>
              <a:rPr lang="en-US" sz="8000" dirty="0" smtClean="0"/>
              <a:t> </a:t>
            </a:r>
            <a:r>
              <a:rPr lang="en-US" sz="8000" dirty="0" err="1" smtClean="0"/>
              <a:t>dapat</a:t>
            </a:r>
            <a:r>
              <a:rPr lang="en-US" sz="8000" dirty="0" smtClean="0"/>
              <a:t> </a:t>
            </a:r>
            <a:r>
              <a:rPr lang="en-US" sz="8000" dirty="0" err="1" smtClean="0"/>
              <a:t>berupa</a:t>
            </a:r>
            <a:r>
              <a:rPr lang="en-US" sz="8000" dirty="0" smtClean="0"/>
              <a:t> : </a:t>
            </a:r>
          </a:p>
          <a:p>
            <a:pPr marL="621792" lvl="1" algn="just" fontAlgn="auto">
              <a:lnSpc>
                <a:spcPct val="170000"/>
              </a:lnSpc>
              <a:spcBef>
                <a:spcPts val="324"/>
              </a:spcBef>
              <a:spcAft>
                <a:spcPts val="0"/>
              </a:spcAft>
              <a:buFont typeface="Verdana"/>
              <a:buChar char="◦"/>
              <a:defRPr/>
            </a:pPr>
            <a:r>
              <a:rPr lang="en-US" sz="7000" dirty="0" err="1"/>
              <a:t>Ketidakberesan</a:t>
            </a:r>
            <a:r>
              <a:rPr lang="en-US" sz="7000" dirty="0"/>
              <a:t> </a:t>
            </a:r>
          </a:p>
          <a:p>
            <a:pPr marL="859536" lvl="2" algn="just" fontAlgn="auto">
              <a:lnSpc>
                <a:spcPct val="170000"/>
              </a:lnSpc>
              <a:spcAft>
                <a:spcPts val="0"/>
              </a:spcAft>
              <a:buFont typeface="Wingdings 2"/>
              <a:buChar char=""/>
              <a:defRPr/>
            </a:pPr>
            <a:r>
              <a:rPr lang="en-US" sz="7000" dirty="0" err="1" smtClean="0"/>
              <a:t>Kecurangan</a:t>
            </a:r>
            <a:r>
              <a:rPr lang="id-ID" sz="7000" dirty="0" smtClean="0"/>
              <a:t>-</a:t>
            </a:r>
            <a:r>
              <a:rPr lang="en-US" sz="7000" dirty="0" err="1" smtClean="0"/>
              <a:t>kecurangan</a:t>
            </a:r>
            <a:r>
              <a:rPr lang="en-US" sz="7000" dirty="0" smtClean="0"/>
              <a:t> </a:t>
            </a:r>
            <a:r>
              <a:rPr lang="en-US" sz="7000" dirty="0" err="1"/>
              <a:t>disengaja</a:t>
            </a:r>
            <a:r>
              <a:rPr lang="en-US" sz="7000" dirty="0"/>
              <a:t> yang </a:t>
            </a:r>
            <a:r>
              <a:rPr lang="en-US" sz="7000" dirty="0" err="1"/>
              <a:t>menyebabkan</a:t>
            </a:r>
            <a:r>
              <a:rPr lang="en-US" sz="7000" dirty="0"/>
              <a:t> </a:t>
            </a:r>
            <a:r>
              <a:rPr lang="en-US" sz="7000" dirty="0" err="1"/>
              <a:t>tidak</a:t>
            </a:r>
            <a:r>
              <a:rPr lang="en-US" sz="7000" dirty="0"/>
              <a:t> </a:t>
            </a:r>
            <a:r>
              <a:rPr lang="en-US" sz="7000" dirty="0" err="1"/>
              <a:t>amannya</a:t>
            </a:r>
            <a:r>
              <a:rPr lang="en-US" sz="7000" dirty="0"/>
              <a:t> </a:t>
            </a:r>
            <a:r>
              <a:rPr lang="en-US" sz="7000" dirty="0" err="1"/>
              <a:t>harta</a:t>
            </a:r>
            <a:r>
              <a:rPr lang="en-US" sz="7000" dirty="0"/>
              <a:t> </a:t>
            </a:r>
            <a:r>
              <a:rPr lang="en-US" sz="7000" dirty="0" err="1"/>
              <a:t>kekayaan</a:t>
            </a:r>
            <a:r>
              <a:rPr lang="en-US" sz="7000" dirty="0"/>
              <a:t> </a:t>
            </a:r>
            <a:r>
              <a:rPr lang="en-US" sz="7000" dirty="0" err="1"/>
              <a:t>perusahaan</a:t>
            </a:r>
            <a:r>
              <a:rPr lang="en-US" sz="7000" dirty="0"/>
              <a:t> </a:t>
            </a:r>
            <a:r>
              <a:rPr lang="en-US" sz="7000" dirty="0" err="1"/>
              <a:t>dan</a:t>
            </a:r>
            <a:r>
              <a:rPr lang="en-US" sz="7000" dirty="0"/>
              <a:t> </a:t>
            </a:r>
            <a:r>
              <a:rPr lang="en-US" sz="7000" dirty="0" err="1"/>
              <a:t>kebenaran</a:t>
            </a:r>
            <a:r>
              <a:rPr lang="en-US" sz="7000" dirty="0"/>
              <a:t> </a:t>
            </a:r>
            <a:r>
              <a:rPr lang="en-US" sz="7000" dirty="0" err="1"/>
              <a:t>dari</a:t>
            </a:r>
            <a:r>
              <a:rPr lang="en-US" sz="7000" dirty="0"/>
              <a:t> data </a:t>
            </a:r>
            <a:r>
              <a:rPr lang="en-US" sz="7000" dirty="0" err="1"/>
              <a:t>menjadi</a:t>
            </a:r>
            <a:r>
              <a:rPr lang="en-US" sz="7000" dirty="0"/>
              <a:t> </a:t>
            </a:r>
            <a:r>
              <a:rPr lang="en-US" sz="7000" dirty="0" err="1"/>
              <a:t>kurang</a:t>
            </a:r>
            <a:r>
              <a:rPr lang="en-US" sz="7000" dirty="0"/>
              <a:t> </a:t>
            </a:r>
            <a:r>
              <a:rPr lang="en-US" sz="7000" dirty="0" err="1"/>
              <a:t>terjamin</a:t>
            </a:r>
            <a:r>
              <a:rPr lang="en-US" sz="7000" dirty="0"/>
              <a:t>. </a:t>
            </a:r>
          </a:p>
          <a:p>
            <a:pPr marL="859536" lvl="2" algn="just" fontAlgn="auto">
              <a:lnSpc>
                <a:spcPct val="170000"/>
              </a:lnSpc>
              <a:spcAft>
                <a:spcPts val="0"/>
              </a:spcAft>
              <a:buFont typeface="Wingdings 2"/>
              <a:buChar char=""/>
              <a:defRPr/>
            </a:pPr>
            <a:r>
              <a:rPr lang="en-US" sz="7000" dirty="0" err="1" smtClean="0"/>
              <a:t>Kesalahan</a:t>
            </a:r>
            <a:r>
              <a:rPr lang="id-ID" sz="7000" dirty="0" smtClean="0"/>
              <a:t>-</a:t>
            </a:r>
            <a:r>
              <a:rPr lang="en-US" sz="7000" dirty="0" err="1" smtClean="0"/>
              <a:t>kesalahan</a:t>
            </a:r>
            <a:r>
              <a:rPr lang="en-US" sz="7000" dirty="0" smtClean="0"/>
              <a:t> </a:t>
            </a:r>
            <a:r>
              <a:rPr lang="en-US" sz="7000" dirty="0"/>
              <a:t>yang </a:t>
            </a:r>
            <a:r>
              <a:rPr lang="en-US" sz="7000" dirty="0" err="1"/>
              <a:t>tidak</a:t>
            </a:r>
            <a:r>
              <a:rPr lang="en-US" sz="7000" dirty="0"/>
              <a:t> </a:t>
            </a:r>
            <a:r>
              <a:rPr lang="en-US" sz="7000" dirty="0" err="1" smtClean="0"/>
              <a:t>disengaja</a:t>
            </a:r>
            <a:r>
              <a:rPr lang="id-ID" sz="7000" dirty="0" smtClean="0"/>
              <a:t> </a:t>
            </a:r>
            <a:r>
              <a:rPr lang="en-US" sz="7000" dirty="0" smtClean="0"/>
              <a:t>yang </a:t>
            </a:r>
            <a:r>
              <a:rPr lang="en-US" sz="7000" dirty="0" err="1"/>
              <a:t>juga</a:t>
            </a:r>
            <a:r>
              <a:rPr lang="en-US" sz="7000" dirty="0"/>
              <a:t> </a:t>
            </a:r>
            <a:r>
              <a:rPr lang="en-US" sz="7000" dirty="0" err="1"/>
              <a:t>dapat</a:t>
            </a:r>
            <a:r>
              <a:rPr lang="en-US" sz="7000" dirty="0"/>
              <a:t> </a:t>
            </a:r>
            <a:r>
              <a:rPr lang="en-US" sz="7000" dirty="0" err="1"/>
              <a:t>menyebabkan</a:t>
            </a:r>
            <a:r>
              <a:rPr lang="en-US" sz="7000" dirty="0"/>
              <a:t> </a:t>
            </a:r>
            <a:r>
              <a:rPr lang="en-US" sz="7000" dirty="0" err="1"/>
              <a:t>kebenaran</a:t>
            </a:r>
            <a:r>
              <a:rPr lang="en-US" sz="7000" dirty="0"/>
              <a:t> data </a:t>
            </a:r>
            <a:r>
              <a:rPr lang="en-US" sz="7000" dirty="0" err="1"/>
              <a:t>kurang</a:t>
            </a:r>
            <a:r>
              <a:rPr lang="en-US" sz="7000" dirty="0"/>
              <a:t> </a:t>
            </a:r>
            <a:r>
              <a:rPr lang="en-US" sz="7000" dirty="0" err="1"/>
              <a:t>terjamin</a:t>
            </a:r>
            <a:r>
              <a:rPr lang="en-US" sz="7000" dirty="0"/>
              <a:t>. </a:t>
            </a:r>
          </a:p>
          <a:p>
            <a:pPr marL="859536" lvl="2" algn="just" fontAlgn="auto">
              <a:lnSpc>
                <a:spcPct val="170000"/>
              </a:lnSpc>
              <a:spcAft>
                <a:spcPts val="0"/>
              </a:spcAft>
              <a:buFont typeface="Wingdings 2"/>
              <a:buChar char=""/>
              <a:defRPr/>
            </a:pPr>
            <a:r>
              <a:rPr lang="en-US" sz="7000" dirty="0" err="1"/>
              <a:t>Tidak</a:t>
            </a:r>
            <a:r>
              <a:rPr lang="en-US" sz="7000" dirty="0"/>
              <a:t> </a:t>
            </a:r>
            <a:r>
              <a:rPr lang="en-US" sz="7000" dirty="0" err="1"/>
              <a:t>efisiennya</a:t>
            </a:r>
            <a:r>
              <a:rPr lang="en-US" sz="7000" dirty="0"/>
              <a:t> </a:t>
            </a:r>
            <a:r>
              <a:rPr lang="en-US" sz="7000" dirty="0" err="1"/>
              <a:t>operasi</a:t>
            </a:r>
            <a:r>
              <a:rPr lang="en-US" sz="7000" dirty="0"/>
              <a:t>. </a:t>
            </a:r>
          </a:p>
          <a:p>
            <a:pPr marL="859536" lvl="2" algn="just" fontAlgn="auto">
              <a:lnSpc>
                <a:spcPct val="170000"/>
              </a:lnSpc>
              <a:spcAft>
                <a:spcPts val="0"/>
              </a:spcAft>
              <a:buFont typeface="Wingdings 2"/>
              <a:buChar char=""/>
              <a:defRPr/>
            </a:pPr>
            <a:r>
              <a:rPr lang="en-US" sz="7000" dirty="0" err="1"/>
              <a:t>Tidak</a:t>
            </a:r>
            <a:r>
              <a:rPr lang="en-US" sz="7000" dirty="0"/>
              <a:t> </a:t>
            </a:r>
            <a:r>
              <a:rPr lang="en-US" sz="7000" dirty="0" err="1"/>
              <a:t>ditaatinya</a:t>
            </a:r>
            <a:r>
              <a:rPr lang="en-US" sz="7000" dirty="0"/>
              <a:t> </a:t>
            </a:r>
            <a:r>
              <a:rPr lang="en-US" sz="7000" dirty="0" err="1"/>
              <a:t>kebijaksanaan</a:t>
            </a:r>
            <a:r>
              <a:rPr lang="en-US" sz="7000" dirty="0"/>
              <a:t> </a:t>
            </a:r>
            <a:r>
              <a:rPr lang="en-US" sz="7000" dirty="0" err="1"/>
              <a:t>manajemen</a:t>
            </a:r>
            <a:r>
              <a:rPr lang="en-US" sz="7000" dirty="0"/>
              <a:t> yang </a:t>
            </a:r>
            <a:r>
              <a:rPr lang="en-US" sz="7000" dirty="0" err="1"/>
              <a:t>telah</a:t>
            </a:r>
            <a:r>
              <a:rPr lang="en-US" sz="7000" dirty="0"/>
              <a:t> </a:t>
            </a:r>
            <a:r>
              <a:rPr lang="en-US" sz="7000" dirty="0" err="1"/>
              <a:t>ditetapkan</a:t>
            </a:r>
            <a:r>
              <a:rPr lang="en-US" sz="7000" dirty="0"/>
              <a:t>. </a:t>
            </a:r>
          </a:p>
          <a:p>
            <a:pPr marL="621792" lvl="1" algn="just" fontAlgn="auto">
              <a:lnSpc>
                <a:spcPct val="170000"/>
              </a:lnSpc>
              <a:spcBef>
                <a:spcPts val="324"/>
              </a:spcBef>
              <a:spcAft>
                <a:spcPts val="0"/>
              </a:spcAft>
              <a:buFont typeface="Verdana"/>
              <a:buChar char="◦"/>
              <a:defRPr/>
            </a:pPr>
            <a:r>
              <a:rPr lang="en-US" sz="7000" dirty="0" err="1"/>
              <a:t>Pertumbuhan</a:t>
            </a:r>
            <a:r>
              <a:rPr lang="en-US" sz="7000" dirty="0"/>
              <a:t> </a:t>
            </a:r>
            <a:r>
              <a:rPr lang="en-US" sz="7000" dirty="0" err="1"/>
              <a:t>organisasi</a:t>
            </a:r>
            <a:r>
              <a:rPr lang="en-US" sz="7000" dirty="0"/>
              <a:t> </a:t>
            </a:r>
            <a:r>
              <a:rPr lang="en-US" sz="7000" dirty="0" err="1"/>
              <a:t>diantaranya</a:t>
            </a:r>
            <a:r>
              <a:rPr lang="en-US" sz="7000" dirty="0"/>
              <a:t> </a:t>
            </a:r>
            <a:r>
              <a:rPr lang="en-US" sz="7000" dirty="0" err="1"/>
              <a:t>adalah</a:t>
            </a:r>
            <a:r>
              <a:rPr lang="en-US" sz="7000" dirty="0"/>
              <a:t> </a:t>
            </a:r>
            <a:r>
              <a:rPr lang="en-US" sz="7000" dirty="0" err="1"/>
              <a:t>kebutuhan</a:t>
            </a:r>
            <a:r>
              <a:rPr lang="en-US" sz="7000" dirty="0"/>
              <a:t> </a:t>
            </a:r>
            <a:r>
              <a:rPr lang="en-US" sz="7000" dirty="0" err="1"/>
              <a:t>informasi</a:t>
            </a:r>
            <a:r>
              <a:rPr lang="en-US" sz="7000" dirty="0"/>
              <a:t> yang </a:t>
            </a:r>
            <a:r>
              <a:rPr lang="en-US" sz="7000" dirty="0" err="1"/>
              <a:t>semakin</a:t>
            </a:r>
            <a:r>
              <a:rPr lang="en-US" sz="7000" dirty="0"/>
              <a:t> </a:t>
            </a:r>
            <a:r>
              <a:rPr lang="en-US" sz="7000" dirty="0" err="1"/>
              <a:t>luas</a:t>
            </a:r>
            <a:r>
              <a:rPr lang="en-US" sz="7000" dirty="0"/>
              <a:t>, volume </a:t>
            </a:r>
            <a:r>
              <a:rPr lang="en-US" sz="7000" dirty="0" err="1"/>
              <a:t>pengolahan</a:t>
            </a:r>
            <a:r>
              <a:rPr lang="en-US" sz="7000" dirty="0"/>
              <a:t> data </a:t>
            </a:r>
            <a:r>
              <a:rPr lang="en-US" sz="7000" dirty="0" err="1"/>
              <a:t>semakin</a:t>
            </a:r>
            <a:r>
              <a:rPr lang="en-US" sz="7000" dirty="0"/>
              <a:t> </a:t>
            </a:r>
            <a:r>
              <a:rPr lang="en-US" sz="7000" dirty="0" err="1"/>
              <a:t>meningkat</a:t>
            </a:r>
            <a:r>
              <a:rPr lang="en-US" sz="7000" dirty="0"/>
              <a:t>, </a:t>
            </a:r>
            <a:r>
              <a:rPr lang="en-US" sz="7000" dirty="0" err="1"/>
              <a:t>perubahan</a:t>
            </a:r>
            <a:r>
              <a:rPr lang="en-US" sz="7000" dirty="0"/>
              <a:t> </a:t>
            </a:r>
            <a:r>
              <a:rPr lang="en-US" sz="7000" dirty="0" err="1"/>
              <a:t>prinsip</a:t>
            </a:r>
            <a:r>
              <a:rPr lang="en-US" sz="7000" dirty="0"/>
              <a:t> </a:t>
            </a:r>
            <a:r>
              <a:rPr lang="en-US" sz="7000" dirty="0" err="1"/>
              <a:t>akuntansi</a:t>
            </a:r>
            <a:r>
              <a:rPr lang="en-US" sz="7000" dirty="0"/>
              <a:t> yang </a:t>
            </a:r>
            <a:r>
              <a:rPr lang="en-US" sz="7000" dirty="0" err="1"/>
              <a:t>baru</a:t>
            </a:r>
            <a:r>
              <a:rPr lang="en-US" sz="7000" dirty="0"/>
              <a:t>. </a:t>
            </a:r>
          </a:p>
          <a:p>
            <a:pPr marL="0" indent="0" algn="just">
              <a:lnSpc>
                <a:spcPct val="170000"/>
              </a:lnSpc>
              <a:buNone/>
            </a:pPr>
            <a:endParaRPr lang="id-ID" dirty="0"/>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3</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a:t>
            </a:fld>
            <a:endParaRPr lang="id-ID" sz="2400" dirty="0">
              <a:solidFill>
                <a:schemeClr val="tx1"/>
              </a:solidFill>
            </a:endParaRPr>
          </a:p>
        </p:txBody>
      </p:sp>
    </p:spTree>
    <p:extLst>
      <p:ext uri="{BB962C8B-B14F-4D97-AF65-F5344CB8AC3E}">
        <p14:creationId xmlns:p14="http://schemas.microsoft.com/office/powerpoint/2010/main" val="421981706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par>
                          <p:cTn id="11" fill="hold">
                            <p:stCondLst>
                              <p:cond delay="750"/>
                            </p:stCondLst>
                            <p:childTnLst>
                              <p:par>
                                <p:cTn id="12" presetID="42"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arn(inVertical)">
                                      <p:cBhvr>
                                        <p:cTn id="21" dur="75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arn(inVertical)">
                                      <p:cBhvr>
                                        <p:cTn id="26" dur="75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inVertical)">
                                      <p:cBhvr>
                                        <p:cTn id="31" dur="75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barn(inVertical)">
                                      <p:cBhvr>
                                        <p:cTn id="36" dur="75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barn(inVertical)">
                                      <p:cBhvr>
                                        <p:cTn id="41" dur="75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9" presetID="16" presetClass="entr" presetSubtype="37"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barn(outVertical)">
                                      <p:cBhvr>
                                        <p:cTn id="51"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580" y="-248"/>
            <a:ext cx="14131558" cy="1680104"/>
          </a:xfrm>
        </p:spPr>
        <p:txBody>
          <a:bodyPr/>
          <a:lstStyle/>
          <a:p>
            <a:r>
              <a:rPr lang="id-ID" dirty="0" smtClean="0"/>
              <a:t>Persamaan Setiap Model</a:t>
            </a:r>
            <a:endParaRPr lang="id-ID" dirty="0"/>
          </a:p>
        </p:txBody>
      </p:sp>
      <p:sp>
        <p:nvSpPr>
          <p:cNvPr id="3" name="Rectangle 2"/>
          <p:cNvSpPr/>
          <p:nvPr/>
        </p:nvSpPr>
        <p:spPr>
          <a:xfrm>
            <a:off x="3528517" y="1511920"/>
            <a:ext cx="13465496" cy="7848302"/>
          </a:xfrm>
          <a:prstGeom prst="rect">
            <a:avLst/>
          </a:prstGeom>
        </p:spPr>
        <p:txBody>
          <a:bodyPr wrap="square">
            <a:spAutoFit/>
          </a:bodyPr>
          <a:lstStyle/>
          <a:p>
            <a:pPr marL="571500" indent="-571500" algn="just">
              <a:buFont typeface="Arial" pitchFamily="34" charset="0"/>
              <a:buChar char="•"/>
            </a:pPr>
            <a:r>
              <a:rPr lang="en-US" sz="4000" dirty="0" err="1"/>
              <a:t>Persamaan</a:t>
            </a:r>
            <a:r>
              <a:rPr lang="en-US" sz="4000" dirty="0"/>
              <a:t> yang </a:t>
            </a:r>
            <a:r>
              <a:rPr lang="en-US" sz="4000" dirty="0" err="1"/>
              <a:t>penting</a:t>
            </a:r>
            <a:r>
              <a:rPr lang="en-US" sz="4000" dirty="0"/>
              <a:t> </a:t>
            </a:r>
            <a:r>
              <a:rPr lang="en-US" sz="4000" dirty="0" err="1"/>
              <a:t>berbagai</a:t>
            </a:r>
            <a:r>
              <a:rPr lang="en-US" sz="4000" dirty="0"/>
              <a:t>  model </a:t>
            </a:r>
            <a:r>
              <a:rPr lang="en-US" sz="4000" dirty="0" err="1"/>
              <a:t>pengembangan</a:t>
            </a:r>
            <a:r>
              <a:rPr lang="en-US" sz="4000" dirty="0"/>
              <a:t> </a:t>
            </a:r>
            <a:r>
              <a:rPr lang="en-US" sz="4000" dirty="0" err="1"/>
              <a:t>sistem</a:t>
            </a:r>
            <a:r>
              <a:rPr lang="en-US" sz="4000" dirty="0"/>
              <a:t> yang </a:t>
            </a:r>
            <a:r>
              <a:rPr lang="en-US" sz="4000" dirty="0" err="1"/>
              <a:t>utama</a:t>
            </a:r>
            <a:r>
              <a:rPr lang="en-US" sz="4000" dirty="0"/>
              <a:t> </a:t>
            </a:r>
            <a:r>
              <a:rPr lang="en-US" sz="4000" dirty="0" err="1"/>
              <a:t>adalah</a:t>
            </a:r>
            <a:r>
              <a:rPr lang="en-US" sz="4000" dirty="0"/>
              <a:t> </a:t>
            </a:r>
            <a:r>
              <a:rPr lang="en-US" sz="4000" dirty="0" err="1"/>
              <a:t>analisis</a:t>
            </a:r>
            <a:r>
              <a:rPr lang="en-US" sz="4000" dirty="0"/>
              <a:t> </a:t>
            </a:r>
            <a:r>
              <a:rPr lang="en-US" sz="4000" dirty="0" err="1"/>
              <a:t>sistem</a:t>
            </a:r>
            <a:r>
              <a:rPr lang="en-US" sz="4000" dirty="0"/>
              <a:t>, </a:t>
            </a:r>
            <a:r>
              <a:rPr lang="en-US" sz="4000" dirty="0" err="1"/>
              <a:t>desain</a:t>
            </a:r>
            <a:r>
              <a:rPr lang="en-US" sz="4000" dirty="0"/>
              <a:t> </a:t>
            </a:r>
            <a:r>
              <a:rPr lang="en-US" sz="4000" dirty="0" err="1"/>
              <a:t>sistem</a:t>
            </a:r>
            <a:r>
              <a:rPr lang="en-US" sz="4000" dirty="0"/>
              <a:t> </a:t>
            </a:r>
            <a:r>
              <a:rPr lang="en-US" sz="4000" dirty="0" err="1"/>
              <a:t>dan</a:t>
            </a:r>
            <a:r>
              <a:rPr lang="en-US" sz="4000" dirty="0"/>
              <a:t> </a:t>
            </a:r>
            <a:r>
              <a:rPr lang="en-US" sz="4000" dirty="0" err="1"/>
              <a:t>implementasi</a:t>
            </a:r>
            <a:r>
              <a:rPr lang="en-US" sz="4000" dirty="0"/>
              <a:t> </a:t>
            </a:r>
            <a:r>
              <a:rPr lang="en-US" sz="4000" dirty="0" err="1"/>
              <a:t>sistem</a:t>
            </a:r>
            <a:r>
              <a:rPr lang="en-US" sz="4000" dirty="0"/>
              <a:t>. </a:t>
            </a:r>
          </a:p>
          <a:p>
            <a:pPr marL="571500" indent="-571500" algn="just">
              <a:buFont typeface="Arial" pitchFamily="34" charset="0"/>
              <a:buChar char="•"/>
            </a:pPr>
            <a:r>
              <a:rPr lang="en-US" sz="4000" dirty="0" err="1"/>
              <a:t>Tahap</a:t>
            </a:r>
            <a:r>
              <a:rPr lang="en-US" sz="4000" dirty="0"/>
              <a:t> </a:t>
            </a:r>
            <a:r>
              <a:rPr lang="en-US" sz="4000" dirty="0" err="1"/>
              <a:t>pemeliharaan</a:t>
            </a:r>
            <a:r>
              <a:rPr lang="en-US" sz="4000" dirty="0"/>
              <a:t> </a:t>
            </a:r>
            <a:r>
              <a:rPr lang="en-US" sz="4000" dirty="0" err="1"/>
              <a:t>membutuhkan</a:t>
            </a:r>
            <a:r>
              <a:rPr lang="en-US" sz="4000" dirty="0"/>
              <a:t> </a:t>
            </a:r>
            <a:r>
              <a:rPr lang="en-US" sz="4000" dirty="0" err="1"/>
              <a:t>waktu</a:t>
            </a:r>
            <a:r>
              <a:rPr lang="en-US" sz="4000" dirty="0"/>
              <a:t> </a:t>
            </a:r>
            <a:r>
              <a:rPr lang="en-US" sz="4000" dirty="0" err="1"/>
              <a:t>dan</a:t>
            </a:r>
            <a:r>
              <a:rPr lang="en-US" sz="4000" dirty="0"/>
              <a:t> </a:t>
            </a:r>
            <a:r>
              <a:rPr lang="en-US" sz="4000" dirty="0" err="1"/>
              <a:t>biaya</a:t>
            </a:r>
            <a:r>
              <a:rPr lang="en-US" sz="4000" dirty="0"/>
              <a:t> 48 – 60 % </a:t>
            </a:r>
            <a:r>
              <a:rPr lang="en-US" sz="4000" dirty="0" err="1"/>
              <a:t>dari</a:t>
            </a:r>
            <a:r>
              <a:rPr lang="en-US" sz="4000" dirty="0"/>
              <a:t> </a:t>
            </a:r>
            <a:r>
              <a:rPr lang="en-US" sz="4000" dirty="0" err="1"/>
              <a:t>pengembang</a:t>
            </a:r>
            <a:r>
              <a:rPr lang="en-US" sz="4000" dirty="0"/>
              <a:t> </a:t>
            </a:r>
            <a:r>
              <a:rPr lang="en-US" sz="4000" dirty="0" err="1"/>
              <a:t>sistem</a:t>
            </a:r>
            <a:r>
              <a:rPr lang="en-US" sz="4000" dirty="0"/>
              <a:t>. Ada </a:t>
            </a:r>
            <a:r>
              <a:rPr lang="en-US" sz="4000" dirty="0" err="1"/>
              <a:t>dua</a:t>
            </a:r>
            <a:r>
              <a:rPr lang="en-US" sz="4000" dirty="0"/>
              <a:t> </a:t>
            </a:r>
            <a:r>
              <a:rPr lang="en-US" sz="4000" dirty="0" err="1"/>
              <a:t>alasan</a:t>
            </a:r>
            <a:r>
              <a:rPr lang="en-US" sz="4000" dirty="0"/>
              <a:t> </a:t>
            </a:r>
            <a:r>
              <a:rPr lang="en-US" sz="4000" dirty="0" err="1"/>
              <a:t>dilakukannya</a:t>
            </a:r>
            <a:r>
              <a:rPr lang="en-US" sz="4000" dirty="0"/>
              <a:t> </a:t>
            </a:r>
            <a:r>
              <a:rPr lang="en-US" sz="4000" dirty="0" err="1"/>
              <a:t>pemeliharaan</a:t>
            </a:r>
            <a:r>
              <a:rPr lang="en-US" sz="4000" dirty="0"/>
              <a:t> : </a:t>
            </a:r>
          </a:p>
          <a:p>
            <a:pPr marL="982663" lvl="1" indent="-438150" algn="just">
              <a:buFont typeface="+mj-lt"/>
              <a:buAutoNum type="arabicPeriod"/>
            </a:pPr>
            <a:r>
              <a:rPr lang="en-US" sz="3600" dirty="0" err="1"/>
              <a:t>memperbaiki</a:t>
            </a:r>
            <a:r>
              <a:rPr lang="en-US" sz="3600" dirty="0"/>
              <a:t> </a:t>
            </a:r>
            <a:r>
              <a:rPr lang="en-US" sz="3600" dirty="0" err="1"/>
              <a:t>kesalahan</a:t>
            </a:r>
            <a:r>
              <a:rPr lang="en-US" sz="3600" dirty="0"/>
              <a:t> </a:t>
            </a:r>
            <a:r>
              <a:rPr lang="en-US" sz="3600" dirty="0" err="1"/>
              <a:t>dalam</a:t>
            </a:r>
            <a:r>
              <a:rPr lang="en-US" sz="3600" dirty="0"/>
              <a:t> </a:t>
            </a:r>
            <a:r>
              <a:rPr lang="en-US" sz="3600" dirty="0" err="1"/>
              <a:t>perangkat</a:t>
            </a:r>
            <a:r>
              <a:rPr lang="en-US" sz="3600" dirty="0"/>
              <a:t> </a:t>
            </a:r>
            <a:r>
              <a:rPr lang="en-US" sz="3600" dirty="0" err="1"/>
              <a:t>lunak</a:t>
            </a:r>
            <a:r>
              <a:rPr lang="en-US" sz="3600" dirty="0"/>
              <a:t> </a:t>
            </a:r>
            <a:r>
              <a:rPr lang="en-US" sz="3600" dirty="0" err="1"/>
              <a:t>setelah</a:t>
            </a:r>
            <a:r>
              <a:rPr lang="en-US" sz="3600" dirty="0"/>
              <a:t> </a:t>
            </a:r>
            <a:r>
              <a:rPr lang="en-US" sz="3600" dirty="0" err="1"/>
              <a:t>sistem</a:t>
            </a:r>
            <a:r>
              <a:rPr lang="en-US" sz="3600" dirty="0"/>
              <a:t> </a:t>
            </a:r>
            <a:r>
              <a:rPr lang="en-US" sz="3600" dirty="0" err="1"/>
              <a:t>diberikan</a:t>
            </a:r>
            <a:r>
              <a:rPr lang="en-US" sz="3600" dirty="0"/>
              <a:t> </a:t>
            </a:r>
            <a:r>
              <a:rPr lang="en-US" sz="3600" dirty="0" err="1"/>
              <a:t>ke</a:t>
            </a:r>
            <a:r>
              <a:rPr lang="en-US" sz="3600" dirty="0"/>
              <a:t> </a:t>
            </a:r>
            <a:r>
              <a:rPr lang="en-US" sz="3600" dirty="0" err="1"/>
              <a:t>pelanggan</a:t>
            </a:r>
            <a:r>
              <a:rPr lang="en-US" sz="3600" dirty="0"/>
              <a:t> </a:t>
            </a:r>
          </a:p>
          <a:p>
            <a:pPr marL="982663" lvl="1" indent="-438150" algn="just">
              <a:buFont typeface="+mj-lt"/>
              <a:buAutoNum type="arabicPeriod"/>
            </a:pPr>
            <a:r>
              <a:rPr lang="en-US" sz="3600" dirty="0" err="1"/>
              <a:t>meningkatkan</a:t>
            </a:r>
            <a:r>
              <a:rPr lang="en-US" sz="3600" dirty="0"/>
              <a:t> </a:t>
            </a:r>
            <a:r>
              <a:rPr lang="en-US" sz="3600" dirty="0" err="1"/>
              <a:t>kemampuan</a:t>
            </a:r>
            <a:r>
              <a:rPr lang="en-US" sz="3600" dirty="0"/>
              <a:t> </a:t>
            </a:r>
            <a:r>
              <a:rPr lang="en-US" sz="3600" dirty="0" err="1"/>
              <a:t>perangkat</a:t>
            </a:r>
            <a:r>
              <a:rPr lang="en-US" sz="3600" dirty="0"/>
              <a:t> </a:t>
            </a:r>
            <a:r>
              <a:rPr lang="en-US" sz="3600" dirty="0" err="1"/>
              <a:t>lunak</a:t>
            </a:r>
            <a:r>
              <a:rPr lang="en-US" sz="3600" dirty="0"/>
              <a:t> </a:t>
            </a:r>
            <a:r>
              <a:rPr lang="en-US" sz="3600" dirty="0" err="1"/>
              <a:t>untuk</a:t>
            </a:r>
            <a:r>
              <a:rPr lang="en-US" sz="3600" dirty="0"/>
              <a:t> </a:t>
            </a:r>
            <a:r>
              <a:rPr lang="en-US" sz="3600" dirty="0" err="1"/>
              <a:t>merespon</a:t>
            </a:r>
            <a:r>
              <a:rPr lang="en-US" sz="3600" dirty="0"/>
              <a:t> </a:t>
            </a:r>
            <a:r>
              <a:rPr lang="en-US" sz="3600" dirty="0" err="1"/>
              <a:t>perubahan</a:t>
            </a:r>
            <a:r>
              <a:rPr lang="en-US" sz="3600" dirty="0"/>
              <a:t> </a:t>
            </a:r>
            <a:r>
              <a:rPr lang="en-US" sz="3600" dirty="0" err="1"/>
              <a:t>kebutuhan-kebutuhan</a:t>
            </a:r>
            <a:r>
              <a:rPr lang="en-US" sz="3600" dirty="0"/>
              <a:t> </a:t>
            </a:r>
            <a:r>
              <a:rPr lang="en-US" sz="3600" dirty="0" err="1"/>
              <a:t>organisasional</a:t>
            </a:r>
            <a:r>
              <a:rPr lang="en-US" sz="3600" dirty="0"/>
              <a:t>, yang </a:t>
            </a:r>
            <a:r>
              <a:rPr lang="en-US" sz="3600" dirty="0" err="1"/>
              <a:t>dapat</a:t>
            </a:r>
            <a:r>
              <a:rPr lang="en-US" sz="3600" dirty="0"/>
              <a:t> </a:t>
            </a:r>
            <a:r>
              <a:rPr lang="en-US" sz="3600" dirty="0" err="1"/>
              <a:t>berupa</a:t>
            </a:r>
            <a:r>
              <a:rPr lang="en-US" sz="3600" dirty="0"/>
              <a:t> : </a:t>
            </a:r>
          </a:p>
          <a:p>
            <a:pPr marL="1428750" lvl="2" indent="-514350" algn="just">
              <a:buFont typeface="+mj-lt"/>
              <a:buAutoNum type="alphaLcParenR"/>
            </a:pPr>
            <a:r>
              <a:rPr lang="en-US" sz="2800" dirty="0" err="1" smtClean="0"/>
              <a:t>adanya</a:t>
            </a:r>
            <a:r>
              <a:rPr lang="en-US" sz="2800" dirty="0" smtClean="0"/>
              <a:t> </a:t>
            </a:r>
            <a:r>
              <a:rPr lang="en-US" sz="2800" dirty="0" err="1"/>
              <a:t>permintaan</a:t>
            </a:r>
            <a:r>
              <a:rPr lang="en-US" sz="2800" dirty="0"/>
              <a:t> </a:t>
            </a:r>
            <a:r>
              <a:rPr lang="en-US" sz="2800" dirty="0" err="1"/>
              <a:t>fitur-fitur</a:t>
            </a:r>
            <a:r>
              <a:rPr lang="en-US" sz="2800" dirty="0"/>
              <a:t> </a:t>
            </a:r>
            <a:r>
              <a:rPr lang="en-US" sz="2800" dirty="0" err="1"/>
              <a:t>tambahan</a:t>
            </a:r>
            <a:r>
              <a:rPr lang="en-US" sz="2800" dirty="0"/>
              <a:t> </a:t>
            </a:r>
            <a:r>
              <a:rPr lang="en-US" sz="2800" dirty="0" err="1"/>
              <a:t>dari</a:t>
            </a:r>
            <a:r>
              <a:rPr lang="en-US" sz="2800" dirty="0"/>
              <a:t> </a:t>
            </a:r>
            <a:r>
              <a:rPr lang="en-US" sz="2800" dirty="0" err="1"/>
              <a:t>pemakai</a:t>
            </a:r>
            <a:r>
              <a:rPr lang="en-US" sz="2800" dirty="0"/>
              <a:t>. </a:t>
            </a:r>
          </a:p>
          <a:p>
            <a:pPr marL="1428750" lvl="2" indent="-514350" algn="just">
              <a:buFont typeface="+mj-lt"/>
              <a:buAutoNum type="alphaLcParenR"/>
            </a:pPr>
            <a:r>
              <a:rPr lang="en-US" sz="2800" dirty="0" err="1" smtClean="0"/>
              <a:t>bisnis</a:t>
            </a:r>
            <a:r>
              <a:rPr lang="en-US" sz="2800" dirty="0" smtClean="0"/>
              <a:t> </a:t>
            </a:r>
            <a:r>
              <a:rPr lang="en-US" sz="2800" dirty="0" err="1"/>
              <a:t>berubah</a:t>
            </a:r>
            <a:r>
              <a:rPr lang="en-US" sz="2800" dirty="0"/>
              <a:t> </a:t>
            </a:r>
            <a:r>
              <a:rPr lang="en-US" sz="2800" dirty="0" err="1"/>
              <a:t>seiring</a:t>
            </a:r>
            <a:r>
              <a:rPr lang="en-US" sz="2800" dirty="0"/>
              <a:t> </a:t>
            </a:r>
            <a:r>
              <a:rPr lang="en-US" sz="2800" dirty="0" err="1"/>
              <a:t>dengan</a:t>
            </a:r>
            <a:r>
              <a:rPr lang="en-US" sz="2800" dirty="0"/>
              <a:t> </a:t>
            </a:r>
            <a:r>
              <a:rPr lang="en-US" sz="2800" dirty="0" err="1"/>
              <a:t>waktu</a:t>
            </a:r>
            <a:r>
              <a:rPr lang="en-US" sz="2800" dirty="0"/>
              <a:t>. </a:t>
            </a:r>
          </a:p>
          <a:p>
            <a:pPr marL="1428750" lvl="2" indent="-514350" algn="just">
              <a:buFont typeface="+mj-lt"/>
              <a:buAutoNum type="alphaLcParenR"/>
            </a:pPr>
            <a:r>
              <a:rPr lang="en-US" sz="2800" dirty="0" err="1" smtClean="0"/>
              <a:t>teknologi</a:t>
            </a:r>
            <a:r>
              <a:rPr lang="en-US" sz="2800" dirty="0" smtClean="0"/>
              <a:t> </a:t>
            </a:r>
            <a:r>
              <a:rPr lang="en-US" sz="2800" dirty="0" err="1"/>
              <a:t>perangkat</a:t>
            </a:r>
            <a:r>
              <a:rPr lang="en-US" sz="2800" dirty="0"/>
              <a:t> </a:t>
            </a:r>
            <a:r>
              <a:rPr lang="en-US" sz="2800" dirty="0" err="1"/>
              <a:t>keras</a:t>
            </a:r>
            <a:r>
              <a:rPr lang="en-US" sz="2800" dirty="0"/>
              <a:t> </a:t>
            </a:r>
            <a:r>
              <a:rPr lang="en-US" sz="2800" dirty="0" err="1"/>
              <a:t>dan</a:t>
            </a:r>
            <a:r>
              <a:rPr lang="en-US" sz="2800" dirty="0"/>
              <a:t> </a:t>
            </a:r>
            <a:r>
              <a:rPr lang="en-US" sz="2800" dirty="0" err="1"/>
              <a:t>perangkat</a:t>
            </a:r>
            <a:r>
              <a:rPr lang="en-US" sz="2800" dirty="0"/>
              <a:t> </a:t>
            </a:r>
            <a:r>
              <a:rPr lang="en-US" sz="2800" dirty="0" err="1"/>
              <a:t>lunak</a:t>
            </a:r>
            <a:r>
              <a:rPr lang="en-US" sz="2800" dirty="0"/>
              <a:t> </a:t>
            </a:r>
            <a:r>
              <a:rPr lang="en-US" sz="2800" dirty="0" err="1"/>
              <a:t>berubah</a:t>
            </a:r>
            <a:r>
              <a:rPr lang="en-US" sz="2800" dirty="0"/>
              <a:t> </a:t>
            </a:r>
            <a:r>
              <a:rPr lang="en-US" sz="2800" dirty="0" err="1"/>
              <a:t>dengan</a:t>
            </a:r>
            <a:r>
              <a:rPr lang="en-US" sz="2800" dirty="0"/>
              <a:t> </a:t>
            </a:r>
            <a:r>
              <a:rPr lang="en-US" sz="2800" dirty="0" err="1"/>
              <a:t>pesat</a:t>
            </a:r>
            <a:r>
              <a:rPr lang="en-US" sz="2800" dirty="0"/>
              <a:t>. </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pic>
        <p:nvPicPr>
          <p:cNvPr id="5"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7829" y="8568704"/>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B9785462-F6A3-49B5-A2E6-FCA36AC92A37}" type="slidenum">
              <a:rPr lang="id-ID" smtClean="0"/>
              <a:t>30</a:t>
            </a:fld>
            <a:endParaRPr lang="id-ID"/>
          </a:p>
        </p:txBody>
      </p:sp>
      <p:sp>
        <p:nvSpPr>
          <p:cNvPr id="9" name="Rectangle 8"/>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30</a:t>
            </a:fld>
            <a:endParaRPr lang="id-ID" sz="2400" dirty="0">
              <a:solidFill>
                <a:schemeClr val="tx1"/>
              </a:solidFill>
            </a:endParaRPr>
          </a:p>
        </p:txBody>
      </p:sp>
    </p:spTree>
    <p:extLst>
      <p:ext uri="{BB962C8B-B14F-4D97-AF65-F5344CB8AC3E}">
        <p14:creationId xmlns:p14="http://schemas.microsoft.com/office/powerpoint/2010/main" val="119873187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Metodologi Pengembangan Sistem</a:t>
            </a:r>
            <a:endParaRPr lang="id-ID" dirty="0"/>
          </a:p>
        </p:txBody>
      </p:sp>
      <p:sp>
        <p:nvSpPr>
          <p:cNvPr id="3" name="Rounded Rectangle 2">
            <a:hlinkClick r:id="rId2" action="ppaction://hlinksldjump"/>
          </p:cNvPr>
          <p:cNvSpPr/>
          <p:nvPr/>
        </p:nvSpPr>
        <p:spPr>
          <a:xfrm>
            <a:off x="2376389" y="3312120"/>
            <a:ext cx="5328592" cy="244827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4000" dirty="0" smtClean="0"/>
              <a:t>Pendekatan Sistem Terstruktur</a:t>
            </a:r>
            <a:endParaRPr lang="id-ID" sz="4000" dirty="0"/>
          </a:p>
        </p:txBody>
      </p:sp>
      <p:sp>
        <p:nvSpPr>
          <p:cNvPr id="4" name="Rounded Rectangle 3">
            <a:hlinkClick r:id="rId3" action="ppaction://hlinksldjump"/>
          </p:cNvPr>
          <p:cNvSpPr/>
          <p:nvPr/>
        </p:nvSpPr>
        <p:spPr>
          <a:xfrm>
            <a:off x="9937229" y="3312120"/>
            <a:ext cx="5328592" cy="244827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4000" dirty="0" smtClean="0"/>
              <a:t>Pendekatan Berorientasi Objek</a:t>
            </a:r>
            <a:endParaRPr lang="id-ID" sz="4000" dirty="0"/>
          </a:p>
        </p:txBody>
      </p:sp>
      <p:sp>
        <p:nvSpPr>
          <p:cNvPr id="5" name="Slide Number Placeholder 4"/>
          <p:cNvSpPr>
            <a:spLocks noGrp="1"/>
          </p:cNvSpPr>
          <p:nvPr>
            <p:ph type="sldNum" sz="quarter" idx="12"/>
          </p:nvPr>
        </p:nvSpPr>
        <p:spPr/>
        <p:txBody>
          <a:bodyPr/>
          <a:lstStyle/>
          <a:p>
            <a:fld id="{B9785462-F6A3-49B5-A2E6-FCA36AC92A37}" type="slidenum">
              <a:rPr lang="id-ID" smtClean="0"/>
              <a:t>31</a:t>
            </a:fld>
            <a:endParaRPr lang="id-ID"/>
          </a:p>
        </p:txBody>
      </p:sp>
      <p:sp>
        <p:nvSpPr>
          <p:cNvPr id="8" name="Rectangle 7"/>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31</a:t>
            </a:fld>
            <a:endParaRPr lang="id-ID" sz="2400" dirty="0">
              <a:solidFill>
                <a:schemeClr val="tx1"/>
              </a:solidFill>
            </a:endParaRPr>
          </a:p>
        </p:txBody>
      </p:sp>
    </p:spTree>
    <p:extLst>
      <p:ext uri="{BB962C8B-B14F-4D97-AF65-F5344CB8AC3E}">
        <p14:creationId xmlns:p14="http://schemas.microsoft.com/office/powerpoint/2010/main" val="24892149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16" presetClass="entr" presetSubtype="37"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outVertical)">
                                      <p:cBhvr>
                                        <p:cTn id="22"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lstStyle/>
          <a:p>
            <a:r>
              <a:rPr lang="id-ID" dirty="0" smtClean="0"/>
              <a:t>Pendekatan Sistem Terstruktur</a:t>
            </a:r>
            <a:endParaRPr lang="id-ID" dirty="0"/>
          </a:p>
        </p:txBody>
      </p:sp>
      <p:sp>
        <p:nvSpPr>
          <p:cNvPr id="3" name="Rectangle 2"/>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4" name="Rectangle 3"/>
          <p:cNvSpPr/>
          <p:nvPr/>
        </p:nvSpPr>
        <p:spPr>
          <a:xfrm>
            <a:off x="3456509" y="2999755"/>
            <a:ext cx="13897544" cy="5509200"/>
          </a:xfrm>
          <a:prstGeom prst="rect">
            <a:avLst/>
          </a:prstGeom>
        </p:spPr>
        <p:txBody>
          <a:bodyPr wrap="square">
            <a:spAutoFit/>
          </a:bodyPr>
          <a:lstStyle/>
          <a:p>
            <a:pPr marL="566928" indent="-457200" algn="just">
              <a:spcBef>
                <a:spcPct val="0"/>
              </a:spcBef>
              <a:buFont typeface="Arial" pitchFamily="34" charset="0"/>
              <a:buChar char="•"/>
              <a:defRPr/>
            </a:pPr>
            <a:r>
              <a:rPr lang="en-US" sz="4400" dirty="0" err="1"/>
              <a:t>Pendekatan</a:t>
            </a:r>
            <a:r>
              <a:rPr lang="en-US" sz="4400" dirty="0"/>
              <a:t> </a:t>
            </a:r>
            <a:r>
              <a:rPr lang="en-US" sz="4400" dirty="0" err="1"/>
              <a:t>terstruktur</a:t>
            </a:r>
            <a:r>
              <a:rPr lang="en-US" sz="4400" dirty="0"/>
              <a:t> </a:t>
            </a:r>
            <a:r>
              <a:rPr lang="en-US" sz="4400" dirty="0" err="1"/>
              <a:t>mengenalkan</a:t>
            </a:r>
            <a:r>
              <a:rPr lang="en-US" sz="4400" dirty="0"/>
              <a:t> </a:t>
            </a:r>
            <a:r>
              <a:rPr lang="en-US" sz="4400" dirty="0" err="1"/>
              <a:t>penggunaan</a:t>
            </a:r>
            <a:r>
              <a:rPr lang="en-US" sz="4400" dirty="0"/>
              <a:t> </a:t>
            </a:r>
            <a:r>
              <a:rPr lang="en-US" sz="4400" dirty="0" err="1"/>
              <a:t>alat-alat</a:t>
            </a:r>
            <a:r>
              <a:rPr lang="en-US" sz="4400" dirty="0"/>
              <a:t> </a:t>
            </a:r>
            <a:r>
              <a:rPr lang="en-US" sz="4400" dirty="0" err="1"/>
              <a:t>dan</a:t>
            </a:r>
            <a:r>
              <a:rPr lang="en-US" sz="4400" dirty="0"/>
              <a:t> </a:t>
            </a:r>
            <a:r>
              <a:rPr lang="en-US" sz="4400" dirty="0" err="1"/>
              <a:t>teknik-teknik</a:t>
            </a:r>
            <a:r>
              <a:rPr lang="en-US" sz="4400" dirty="0"/>
              <a:t> </a:t>
            </a:r>
            <a:r>
              <a:rPr lang="en-US" sz="4400" dirty="0" err="1"/>
              <a:t>untuk</a:t>
            </a:r>
            <a:r>
              <a:rPr lang="en-US" sz="4400" dirty="0"/>
              <a:t> </a:t>
            </a:r>
            <a:r>
              <a:rPr lang="en-US" sz="4400" dirty="0" err="1"/>
              <a:t>mengembangkan</a:t>
            </a:r>
            <a:r>
              <a:rPr lang="en-US" sz="4400" dirty="0"/>
              <a:t> </a:t>
            </a:r>
            <a:r>
              <a:rPr lang="en-US" sz="4400" dirty="0" err="1"/>
              <a:t>sistem</a:t>
            </a:r>
            <a:r>
              <a:rPr lang="en-US" sz="4400" dirty="0"/>
              <a:t> yang </a:t>
            </a:r>
            <a:r>
              <a:rPr lang="en-US" sz="4400" dirty="0" err="1"/>
              <a:t>terstruktur</a:t>
            </a:r>
            <a:r>
              <a:rPr lang="en-US" sz="4400" dirty="0"/>
              <a:t>.</a:t>
            </a:r>
          </a:p>
          <a:p>
            <a:pPr marL="566928" indent="-457200" algn="just">
              <a:spcBef>
                <a:spcPct val="0"/>
              </a:spcBef>
              <a:buFont typeface="Arial" pitchFamily="34" charset="0"/>
              <a:buChar char="•"/>
              <a:defRPr/>
            </a:pPr>
            <a:r>
              <a:rPr lang="en-US" sz="4400" dirty="0" err="1"/>
              <a:t>Tujuan</a:t>
            </a:r>
            <a:r>
              <a:rPr lang="en-US" sz="4400" dirty="0"/>
              <a:t> </a:t>
            </a:r>
            <a:r>
              <a:rPr lang="en-US" sz="4400" dirty="0" err="1"/>
              <a:t>pendekatan</a:t>
            </a:r>
            <a:r>
              <a:rPr lang="en-US" sz="4400" dirty="0"/>
              <a:t> </a:t>
            </a:r>
            <a:r>
              <a:rPr lang="en-US" sz="4400" dirty="0" err="1"/>
              <a:t>terstruktur</a:t>
            </a:r>
            <a:r>
              <a:rPr lang="en-US" sz="4400" dirty="0"/>
              <a:t> </a:t>
            </a:r>
            <a:r>
              <a:rPr lang="en-US" sz="4400" dirty="0" err="1"/>
              <a:t>adalah</a:t>
            </a:r>
            <a:r>
              <a:rPr lang="en-US" sz="4400" dirty="0"/>
              <a:t> agar </a:t>
            </a:r>
            <a:r>
              <a:rPr lang="en-US" sz="4400" dirty="0" err="1"/>
              <a:t>pada</a:t>
            </a:r>
            <a:r>
              <a:rPr lang="en-US" sz="4400" dirty="0"/>
              <a:t> </a:t>
            </a:r>
            <a:r>
              <a:rPr lang="en-US" sz="4400" dirty="0" err="1"/>
              <a:t>akhir</a:t>
            </a:r>
            <a:r>
              <a:rPr lang="en-US" sz="4400" dirty="0"/>
              <a:t> </a:t>
            </a:r>
            <a:r>
              <a:rPr lang="en-US" sz="4400" dirty="0" err="1"/>
              <a:t>pengembangan</a:t>
            </a:r>
            <a:r>
              <a:rPr lang="en-US" sz="4400" dirty="0"/>
              <a:t> </a:t>
            </a:r>
            <a:r>
              <a:rPr lang="en-US" sz="4400" dirty="0" err="1"/>
              <a:t>perangkat</a:t>
            </a:r>
            <a:r>
              <a:rPr lang="en-US" sz="4400" dirty="0"/>
              <a:t> </a:t>
            </a:r>
            <a:r>
              <a:rPr lang="en-US" sz="4400" dirty="0" err="1"/>
              <a:t>lunak</a:t>
            </a:r>
            <a:r>
              <a:rPr lang="en-US" sz="4400" dirty="0"/>
              <a:t> </a:t>
            </a:r>
            <a:r>
              <a:rPr lang="en-US" sz="4400" dirty="0" err="1"/>
              <a:t>dapat</a:t>
            </a:r>
            <a:r>
              <a:rPr lang="en-US" sz="4400" dirty="0"/>
              <a:t> </a:t>
            </a:r>
            <a:r>
              <a:rPr lang="en-US" sz="4400" dirty="0" err="1"/>
              <a:t>memenuhi</a:t>
            </a:r>
            <a:r>
              <a:rPr lang="en-US" sz="4400" dirty="0"/>
              <a:t> </a:t>
            </a:r>
            <a:r>
              <a:rPr lang="en-US" sz="4400" dirty="0" err="1"/>
              <a:t>kebutuhan</a:t>
            </a:r>
            <a:r>
              <a:rPr lang="en-US" sz="4400" dirty="0"/>
              <a:t> user, </a:t>
            </a:r>
            <a:r>
              <a:rPr lang="en-US" sz="4400" dirty="0" err="1"/>
              <a:t>dilakukan</a:t>
            </a:r>
            <a:r>
              <a:rPr lang="en-US" sz="4400" dirty="0"/>
              <a:t> </a:t>
            </a:r>
            <a:r>
              <a:rPr lang="en-US" sz="4400" dirty="0" err="1"/>
              <a:t>tepat</a:t>
            </a:r>
            <a:r>
              <a:rPr lang="en-US" sz="4400" dirty="0"/>
              <a:t> </a:t>
            </a:r>
            <a:r>
              <a:rPr lang="en-US" sz="4400" dirty="0" err="1"/>
              <a:t>waktu</a:t>
            </a:r>
            <a:r>
              <a:rPr lang="en-US" sz="4400" dirty="0"/>
              <a:t>, </a:t>
            </a:r>
            <a:r>
              <a:rPr lang="en-US" sz="4400" dirty="0" err="1"/>
              <a:t>tidak</a:t>
            </a:r>
            <a:r>
              <a:rPr lang="en-US" sz="4400" dirty="0"/>
              <a:t> </a:t>
            </a:r>
            <a:r>
              <a:rPr lang="en-US" sz="4400" dirty="0" err="1"/>
              <a:t>melampaui</a:t>
            </a:r>
            <a:r>
              <a:rPr lang="en-US" sz="4400" dirty="0"/>
              <a:t> </a:t>
            </a:r>
            <a:r>
              <a:rPr lang="en-US" sz="4400" dirty="0" err="1"/>
              <a:t>anggaran</a:t>
            </a:r>
            <a:r>
              <a:rPr lang="en-US" sz="4400" dirty="0"/>
              <a:t> </a:t>
            </a:r>
            <a:r>
              <a:rPr lang="en-US" sz="4400" dirty="0" err="1"/>
              <a:t>biaya</a:t>
            </a:r>
            <a:r>
              <a:rPr lang="en-US" sz="4400" dirty="0"/>
              <a:t>, </a:t>
            </a:r>
            <a:r>
              <a:rPr lang="en-US" sz="4400" dirty="0" err="1"/>
              <a:t>mudah</a:t>
            </a:r>
            <a:r>
              <a:rPr lang="en-US" sz="4400" dirty="0"/>
              <a:t> </a:t>
            </a:r>
            <a:r>
              <a:rPr lang="en-US" sz="4400" dirty="0" err="1"/>
              <a:t>dipergunakan</a:t>
            </a:r>
            <a:r>
              <a:rPr lang="en-US" sz="4400" dirty="0"/>
              <a:t>, </a:t>
            </a:r>
            <a:r>
              <a:rPr lang="en-US" sz="4400" dirty="0" err="1"/>
              <a:t>mudah</a:t>
            </a:r>
            <a:r>
              <a:rPr lang="en-US" sz="4400" dirty="0"/>
              <a:t> </a:t>
            </a:r>
            <a:r>
              <a:rPr lang="en-US" sz="4400" dirty="0" err="1"/>
              <a:t>dipahami</a:t>
            </a:r>
            <a:r>
              <a:rPr lang="en-US" sz="4400" dirty="0"/>
              <a:t> </a:t>
            </a:r>
            <a:r>
              <a:rPr lang="en-US" sz="4400" dirty="0" err="1"/>
              <a:t>dan</a:t>
            </a:r>
            <a:r>
              <a:rPr lang="en-US" sz="4400" dirty="0"/>
              <a:t> </a:t>
            </a:r>
            <a:r>
              <a:rPr lang="en-US" sz="4400" dirty="0" err="1"/>
              <a:t>mudah</a:t>
            </a:r>
            <a:r>
              <a:rPr lang="en-US" sz="4400" dirty="0"/>
              <a:t> </a:t>
            </a:r>
            <a:r>
              <a:rPr lang="en-US" sz="4400" dirty="0" err="1"/>
              <a:t>dirawat</a:t>
            </a:r>
            <a:r>
              <a:rPr lang="en-US" sz="4400" dirty="0"/>
              <a:t>. </a:t>
            </a:r>
          </a:p>
        </p:txBody>
      </p:sp>
      <p:sp>
        <p:nvSpPr>
          <p:cNvPr id="5" name="Slide Number Placeholder 4"/>
          <p:cNvSpPr>
            <a:spLocks noGrp="1"/>
          </p:cNvSpPr>
          <p:nvPr>
            <p:ph type="sldNum" sz="quarter" idx="12"/>
          </p:nvPr>
        </p:nvSpPr>
        <p:spPr/>
        <p:txBody>
          <a:bodyPr/>
          <a:lstStyle/>
          <a:p>
            <a:fld id="{B9785462-F6A3-49B5-A2E6-FCA36AC92A37}" type="slidenum">
              <a:rPr lang="id-ID" smtClean="0"/>
              <a:t>32</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32</a:t>
            </a:fld>
            <a:endParaRPr lang="id-ID" sz="2400" dirty="0">
              <a:solidFill>
                <a:schemeClr val="tx1"/>
              </a:solidFill>
            </a:endParaRPr>
          </a:p>
        </p:txBody>
      </p:sp>
    </p:spTree>
    <p:extLst>
      <p:ext uri="{BB962C8B-B14F-4D97-AF65-F5344CB8AC3E}">
        <p14:creationId xmlns:p14="http://schemas.microsoft.com/office/powerpoint/2010/main" val="20132694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750"/>
                                        <p:tgtEl>
                                          <p:spTgt spid="3"/>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493" y="403693"/>
            <a:ext cx="13789645" cy="1680104"/>
          </a:xfrm>
        </p:spPr>
        <p:txBody>
          <a:bodyPr>
            <a:normAutofit fontScale="90000"/>
          </a:bodyPr>
          <a:lstStyle/>
          <a:p>
            <a:r>
              <a:rPr lang="id-ID" dirty="0" smtClean="0"/>
              <a:t>Ciri Utama Pendekatan Sistem Terstruktur</a:t>
            </a:r>
            <a:endParaRPr lang="id-ID" dirty="0"/>
          </a:p>
        </p:txBody>
      </p:sp>
      <p:sp>
        <p:nvSpPr>
          <p:cNvPr id="3" name="Rectangle 2"/>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4" name="Rectangle 3"/>
          <p:cNvSpPr/>
          <p:nvPr/>
        </p:nvSpPr>
        <p:spPr>
          <a:xfrm>
            <a:off x="3384501" y="1943968"/>
            <a:ext cx="13969552" cy="8279190"/>
          </a:xfrm>
          <a:prstGeom prst="rect">
            <a:avLst/>
          </a:prstGeom>
        </p:spPr>
        <p:txBody>
          <a:bodyPr wrap="square">
            <a:spAutoFit/>
          </a:bodyPr>
          <a:lstStyle/>
          <a:p>
            <a:pPr marL="514350" indent="-514350" algn="just">
              <a:lnSpc>
                <a:spcPct val="150000"/>
              </a:lnSpc>
              <a:buFont typeface="+mj-lt"/>
              <a:buAutoNum type="arabicPeriod"/>
            </a:pPr>
            <a:r>
              <a:rPr lang="en-US" sz="2800" b="1" dirty="0" err="1" smtClean="0"/>
              <a:t>Memanfaatkan</a:t>
            </a:r>
            <a:r>
              <a:rPr lang="en-US" sz="2800" b="1" dirty="0" smtClean="0"/>
              <a:t> </a:t>
            </a:r>
            <a:r>
              <a:rPr lang="en-US" sz="2800" b="1" dirty="0" err="1"/>
              <a:t>alat-alat</a:t>
            </a:r>
            <a:r>
              <a:rPr lang="en-US" sz="2800" b="1" dirty="0"/>
              <a:t> </a:t>
            </a:r>
            <a:r>
              <a:rPr lang="en-US" sz="2800" b="1" dirty="0" err="1"/>
              <a:t>pemodelan</a:t>
            </a:r>
            <a:r>
              <a:rPr lang="en-US" sz="2800" b="1" dirty="0"/>
              <a:t>, </a:t>
            </a:r>
            <a:r>
              <a:rPr lang="en-US" sz="2800" dirty="0" err="1"/>
              <a:t>menggunakan</a:t>
            </a:r>
            <a:r>
              <a:rPr lang="en-US" sz="2800" dirty="0"/>
              <a:t> model </a:t>
            </a:r>
            <a:r>
              <a:rPr lang="en-US" sz="2800" dirty="0" err="1"/>
              <a:t>untuk</a:t>
            </a:r>
            <a:r>
              <a:rPr lang="en-US" sz="2800" dirty="0"/>
              <a:t> </a:t>
            </a:r>
            <a:r>
              <a:rPr lang="en-US" sz="2800" dirty="0" err="1"/>
              <a:t>menjelaskan</a:t>
            </a:r>
            <a:r>
              <a:rPr lang="en-US" sz="2800" dirty="0"/>
              <a:t> </a:t>
            </a:r>
            <a:r>
              <a:rPr lang="en-US" sz="2800" dirty="0" err="1"/>
              <a:t>berbagai</a:t>
            </a:r>
            <a:r>
              <a:rPr lang="en-US" sz="2800" dirty="0"/>
              <a:t> </a:t>
            </a:r>
            <a:r>
              <a:rPr lang="en-US" sz="2800" dirty="0" err="1"/>
              <a:t>sistem</a:t>
            </a:r>
            <a:r>
              <a:rPr lang="en-US" sz="2800" dirty="0"/>
              <a:t>, sub </a:t>
            </a:r>
            <a:r>
              <a:rPr lang="en-US" sz="2800" dirty="0" err="1"/>
              <a:t>sistem</a:t>
            </a:r>
            <a:r>
              <a:rPr lang="en-US" sz="2800" dirty="0"/>
              <a:t> </a:t>
            </a:r>
            <a:r>
              <a:rPr lang="en-US" sz="2800" dirty="0" err="1"/>
              <a:t>untuk</a:t>
            </a:r>
            <a:r>
              <a:rPr lang="en-US" sz="2800" dirty="0"/>
              <a:t> </a:t>
            </a:r>
            <a:r>
              <a:rPr lang="en-US" sz="2800" dirty="0" err="1"/>
              <a:t>ditelaah</a:t>
            </a:r>
            <a:r>
              <a:rPr lang="en-US" sz="2800" dirty="0"/>
              <a:t> </a:t>
            </a:r>
            <a:r>
              <a:rPr lang="en-US" sz="2800" dirty="0" err="1"/>
              <a:t>dan</a:t>
            </a:r>
            <a:r>
              <a:rPr lang="en-US" sz="2800" dirty="0"/>
              <a:t> </a:t>
            </a:r>
            <a:r>
              <a:rPr lang="en-US" sz="2800" dirty="0" err="1"/>
              <a:t>dievaluasi</a:t>
            </a:r>
            <a:r>
              <a:rPr lang="en-US" sz="2800" dirty="0"/>
              <a:t> </a:t>
            </a:r>
            <a:r>
              <a:rPr lang="en-US" sz="2800" dirty="0" err="1"/>
              <a:t>oleh</a:t>
            </a:r>
            <a:r>
              <a:rPr lang="en-US" sz="2800" dirty="0"/>
              <a:t> </a:t>
            </a:r>
            <a:r>
              <a:rPr lang="en-US" sz="2800" dirty="0" err="1"/>
              <a:t>pelanggan</a:t>
            </a:r>
            <a:r>
              <a:rPr lang="en-US" sz="2800" dirty="0"/>
              <a:t> </a:t>
            </a:r>
            <a:r>
              <a:rPr lang="en-US" sz="2800" dirty="0" err="1"/>
              <a:t>dan</a:t>
            </a:r>
            <a:r>
              <a:rPr lang="en-US" sz="2800" dirty="0"/>
              <a:t> </a:t>
            </a:r>
            <a:r>
              <a:rPr lang="en-US" sz="2800" dirty="0" err="1"/>
              <a:t>pengembang</a:t>
            </a:r>
            <a:r>
              <a:rPr lang="en-US" sz="2800" dirty="0"/>
              <a:t> (</a:t>
            </a:r>
            <a:r>
              <a:rPr lang="en-US" sz="2800" dirty="0" err="1"/>
              <a:t>sebagai</a:t>
            </a:r>
            <a:r>
              <a:rPr lang="en-US" sz="2800" dirty="0"/>
              <a:t> </a:t>
            </a:r>
            <a:r>
              <a:rPr lang="en-US" sz="2800" dirty="0" err="1"/>
              <a:t>alat</a:t>
            </a:r>
            <a:r>
              <a:rPr lang="en-US" sz="2800" dirty="0"/>
              <a:t> </a:t>
            </a:r>
            <a:r>
              <a:rPr lang="en-US" sz="2800" dirty="0" err="1"/>
              <a:t>komunikasi</a:t>
            </a:r>
            <a:r>
              <a:rPr lang="en-US" sz="2800" dirty="0"/>
              <a:t>, </a:t>
            </a:r>
            <a:r>
              <a:rPr lang="en-US" sz="2800" dirty="0" err="1"/>
              <a:t>eksperimentasi</a:t>
            </a:r>
            <a:r>
              <a:rPr lang="en-US" sz="2800" dirty="0"/>
              <a:t> </a:t>
            </a:r>
            <a:r>
              <a:rPr lang="en-US" sz="2800" dirty="0" err="1"/>
              <a:t>atau</a:t>
            </a:r>
            <a:r>
              <a:rPr lang="en-US" sz="2800" dirty="0"/>
              <a:t> </a:t>
            </a:r>
            <a:r>
              <a:rPr lang="en-US" sz="2800" dirty="0" err="1"/>
              <a:t>prediksi</a:t>
            </a:r>
            <a:r>
              <a:rPr lang="en-US" sz="2800" dirty="0"/>
              <a:t>) </a:t>
            </a:r>
          </a:p>
          <a:p>
            <a:pPr marL="514350" indent="-514350" algn="just">
              <a:lnSpc>
                <a:spcPct val="150000"/>
              </a:lnSpc>
              <a:buFont typeface="+mj-lt"/>
              <a:buAutoNum type="arabicPeriod"/>
            </a:pPr>
            <a:r>
              <a:rPr lang="en-US" sz="2800" b="1" dirty="0" err="1" smtClean="0"/>
              <a:t>Merancang</a:t>
            </a:r>
            <a:r>
              <a:rPr lang="en-US" sz="2800" b="1" dirty="0" smtClean="0"/>
              <a:t> </a:t>
            </a:r>
            <a:r>
              <a:rPr lang="en-US" sz="2800" b="1" dirty="0" err="1"/>
              <a:t>berdasar</a:t>
            </a:r>
            <a:r>
              <a:rPr lang="en-US" sz="2800" b="1" dirty="0"/>
              <a:t> </a:t>
            </a:r>
            <a:r>
              <a:rPr lang="en-US" sz="2800" b="1" dirty="0" err="1"/>
              <a:t>modul</a:t>
            </a:r>
            <a:r>
              <a:rPr lang="en-US" sz="2800" dirty="0"/>
              <a:t>, </a:t>
            </a:r>
            <a:r>
              <a:rPr lang="en-US" sz="2800" dirty="0" err="1"/>
              <a:t>Modularisasi</a:t>
            </a:r>
            <a:r>
              <a:rPr lang="en-US" sz="2800" dirty="0"/>
              <a:t> </a:t>
            </a:r>
            <a:r>
              <a:rPr lang="en-US" sz="2800" dirty="0" smtClean="0"/>
              <a:t>ad</a:t>
            </a:r>
            <a:r>
              <a:rPr lang="id-ID" sz="2800" dirty="0" smtClean="0"/>
              <a:t>a</a:t>
            </a:r>
            <a:r>
              <a:rPr lang="en-US" sz="2800" dirty="0" err="1" smtClean="0"/>
              <a:t>lah</a:t>
            </a:r>
            <a:r>
              <a:rPr lang="en-US" sz="2800" dirty="0" smtClean="0"/>
              <a:t> </a:t>
            </a:r>
            <a:r>
              <a:rPr lang="en-US" sz="2800" dirty="0"/>
              <a:t>proses yang </a:t>
            </a:r>
            <a:r>
              <a:rPr lang="en-US" sz="2800" dirty="0" err="1"/>
              <a:t>membagi</a:t>
            </a:r>
            <a:r>
              <a:rPr lang="en-US" sz="2800" dirty="0"/>
              <a:t> </a:t>
            </a:r>
            <a:r>
              <a:rPr lang="en-US" sz="2800" dirty="0" err="1"/>
              <a:t>suatu</a:t>
            </a:r>
            <a:r>
              <a:rPr lang="en-US" sz="2800" dirty="0"/>
              <a:t> </a:t>
            </a:r>
            <a:r>
              <a:rPr lang="en-US" sz="2800" dirty="0" err="1"/>
              <a:t>sistem</a:t>
            </a:r>
            <a:r>
              <a:rPr lang="en-US" sz="2800" dirty="0"/>
              <a:t> </a:t>
            </a:r>
            <a:r>
              <a:rPr lang="en-US" sz="2800" dirty="0" err="1"/>
              <a:t>menjadi</a:t>
            </a:r>
            <a:r>
              <a:rPr lang="en-US" sz="2800" dirty="0"/>
              <a:t> </a:t>
            </a:r>
            <a:r>
              <a:rPr lang="en-US" sz="2800" dirty="0" err="1"/>
              <a:t>beberapa</a:t>
            </a:r>
            <a:r>
              <a:rPr lang="en-US" sz="2800" dirty="0"/>
              <a:t> </a:t>
            </a:r>
            <a:r>
              <a:rPr lang="en-US" sz="2800" dirty="0" err="1"/>
              <a:t>modul</a:t>
            </a:r>
            <a:r>
              <a:rPr lang="en-US" sz="2800" dirty="0"/>
              <a:t> yang </a:t>
            </a:r>
            <a:r>
              <a:rPr lang="en-US" sz="2800" dirty="0" err="1"/>
              <a:t>dapat</a:t>
            </a:r>
            <a:r>
              <a:rPr lang="en-US" sz="2800" dirty="0"/>
              <a:t> </a:t>
            </a:r>
            <a:r>
              <a:rPr lang="en-US" sz="2800" dirty="0" err="1"/>
              <a:t>beroperasi</a:t>
            </a:r>
            <a:r>
              <a:rPr lang="en-US" sz="2800" dirty="0"/>
              <a:t> </a:t>
            </a:r>
            <a:r>
              <a:rPr lang="en-US" sz="2800" dirty="0" err="1"/>
              <a:t>secara</a:t>
            </a:r>
            <a:r>
              <a:rPr lang="en-US" sz="2800" dirty="0"/>
              <a:t> independent. </a:t>
            </a:r>
          </a:p>
          <a:p>
            <a:pPr marL="514350" indent="-514350" algn="just">
              <a:lnSpc>
                <a:spcPct val="150000"/>
              </a:lnSpc>
              <a:buFont typeface="+mj-lt"/>
              <a:buAutoNum type="arabicPeriod"/>
            </a:pPr>
            <a:r>
              <a:rPr lang="en-US" sz="2800" b="1" dirty="0" err="1" smtClean="0"/>
              <a:t>Bekerja</a:t>
            </a:r>
            <a:r>
              <a:rPr lang="en-US" sz="2800" b="1" dirty="0" smtClean="0"/>
              <a:t> </a:t>
            </a:r>
            <a:r>
              <a:rPr lang="en-US" sz="2800" b="1" dirty="0" err="1"/>
              <a:t>dengan</a:t>
            </a:r>
            <a:r>
              <a:rPr lang="en-US" sz="2800" b="1" dirty="0"/>
              <a:t> </a:t>
            </a:r>
            <a:r>
              <a:rPr lang="en-US" sz="2800" b="1" dirty="0" err="1"/>
              <a:t>pendekatan</a:t>
            </a:r>
            <a:r>
              <a:rPr lang="en-US" sz="2800" b="1" dirty="0"/>
              <a:t> top-down</a:t>
            </a:r>
            <a:r>
              <a:rPr lang="en-US" sz="2800" dirty="0"/>
              <a:t>, </a:t>
            </a:r>
            <a:r>
              <a:rPr lang="en-US" sz="2800" dirty="0" err="1"/>
              <a:t>Dimulai</a:t>
            </a:r>
            <a:r>
              <a:rPr lang="en-US" sz="2800" dirty="0"/>
              <a:t> </a:t>
            </a:r>
            <a:r>
              <a:rPr lang="en-US" sz="2800" dirty="0" err="1"/>
              <a:t>dari</a:t>
            </a:r>
            <a:r>
              <a:rPr lang="en-US" sz="2800" dirty="0"/>
              <a:t> level </a:t>
            </a:r>
            <a:r>
              <a:rPr lang="en-US" sz="2800" dirty="0" err="1"/>
              <a:t>atas</a:t>
            </a:r>
            <a:r>
              <a:rPr lang="en-US" sz="2800" dirty="0"/>
              <a:t> (</a:t>
            </a:r>
            <a:r>
              <a:rPr lang="en-US" sz="2800" dirty="0" err="1"/>
              <a:t>secara</a:t>
            </a:r>
            <a:r>
              <a:rPr lang="en-US" sz="2800" dirty="0"/>
              <a:t> global) </a:t>
            </a:r>
            <a:r>
              <a:rPr lang="en-US" sz="2800" dirty="0" err="1"/>
              <a:t>kemudian</a:t>
            </a:r>
            <a:r>
              <a:rPr lang="en-US" sz="2800" dirty="0"/>
              <a:t> </a:t>
            </a:r>
            <a:r>
              <a:rPr lang="en-US" sz="2800" dirty="0" err="1"/>
              <a:t>diuraikan</a:t>
            </a:r>
            <a:r>
              <a:rPr lang="en-US" sz="2800" dirty="0"/>
              <a:t> </a:t>
            </a:r>
            <a:r>
              <a:rPr lang="en-US" sz="2800" dirty="0" err="1"/>
              <a:t>sampai</a:t>
            </a:r>
            <a:r>
              <a:rPr lang="en-US" sz="2800" dirty="0"/>
              <a:t> </a:t>
            </a:r>
            <a:r>
              <a:rPr lang="en-US" sz="2800" dirty="0" err="1"/>
              <a:t>ke</a:t>
            </a:r>
            <a:r>
              <a:rPr lang="en-US" sz="2800" dirty="0"/>
              <a:t> </a:t>
            </a:r>
            <a:r>
              <a:rPr lang="en-US" sz="2800" dirty="0" err="1"/>
              <a:t>tingkat</a:t>
            </a:r>
            <a:r>
              <a:rPr lang="en-US" sz="2800" dirty="0"/>
              <a:t> </a:t>
            </a:r>
            <a:r>
              <a:rPr lang="en-US" sz="2800" dirty="0" err="1"/>
              <a:t>modul</a:t>
            </a:r>
            <a:r>
              <a:rPr lang="en-US" sz="2800" dirty="0"/>
              <a:t> (</a:t>
            </a:r>
            <a:r>
              <a:rPr lang="en-US" sz="2800" dirty="0" err="1"/>
              <a:t>rinci</a:t>
            </a:r>
            <a:r>
              <a:rPr lang="en-US" sz="2800" dirty="0"/>
              <a:t>) </a:t>
            </a:r>
          </a:p>
          <a:p>
            <a:pPr marL="514350" indent="-514350" algn="just">
              <a:lnSpc>
                <a:spcPct val="150000"/>
              </a:lnSpc>
              <a:buFont typeface="+mj-lt"/>
              <a:buAutoNum type="arabicPeriod"/>
            </a:pPr>
            <a:r>
              <a:rPr lang="en-US" sz="2800" b="1" dirty="0" err="1" smtClean="0"/>
              <a:t>Dilakukan</a:t>
            </a:r>
            <a:r>
              <a:rPr lang="en-US" sz="2800" b="1" dirty="0" smtClean="0"/>
              <a:t> </a:t>
            </a:r>
            <a:r>
              <a:rPr lang="en-US" sz="2800" b="1" dirty="0" err="1"/>
              <a:t>secara</a:t>
            </a:r>
            <a:r>
              <a:rPr lang="en-US" sz="2800" b="1" dirty="0"/>
              <a:t> </a:t>
            </a:r>
            <a:r>
              <a:rPr lang="en-US" sz="2800" b="1" dirty="0" err="1"/>
              <a:t>iterasi</a:t>
            </a:r>
            <a:r>
              <a:rPr lang="en-US" sz="2800" dirty="0"/>
              <a:t>, </a:t>
            </a:r>
            <a:r>
              <a:rPr lang="en-US" sz="2800" dirty="0" err="1"/>
              <a:t>Dengan</a:t>
            </a:r>
            <a:r>
              <a:rPr lang="en-US" sz="2800" dirty="0"/>
              <a:t> </a:t>
            </a:r>
            <a:r>
              <a:rPr lang="en-US" sz="2800" dirty="0" err="1"/>
              <a:t>iterasi</a:t>
            </a:r>
            <a:r>
              <a:rPr lang="en-US" sz="2800" dirty="0"/>
              <a:t> </a:t>
            </a:r>
            <a:r>
              <a:rPr lang="en-US" sz="2800" dirty="0" err="1"/>
              <a:t>akan</a:t>
            </a:r>
            <a:r>
              <a:rPr lang="en-US" sz="2800" dirty="0"/>
              <a:t> </a:t>
            </a:r>
            <a:r>
              <a:rPr lang="en-US" sz="2800" dirty="0" err="1"/>
              <a:t>didapat</a:t>
            </a:r>
            <a:r>
              <a:rPr lang="en-US" sz="2800" dirty="0"/>
              <a:t> </a:t>
            </a:r>
            <a:r>
              <a:rPr lang="en-US" sz="2800" dirty="0" err="1"/>
              <a:t>hasil</a:t>
            </a:r>
            <a:r>
              <a:rPr lang="en-US" sz="2800" dirty="0"/>
              <a:t> yang </a:t>
            </a:r>
            <a:r>
              <a:rPr lang="en-US" sz="2800" dirty="0" err="1"/>
              <a:t>lebih</a:t>
            </a:r>
            <a:r>
              <a:rPr lang="en-US" sz="2800" dirty="0"/>
              <a:t> </a:t>
            </a:r>
            <a:r>
              <a:rPr lang="en-US" sz="2800" dirty="0" err="1"/>
              <a:t>baik</a:t>
            </a:r>
            <a:r>
              <a:rPr lang="en-US" sz="2800" dirty="0"/>
              <a:t>, </a:t>
            </a:r>
            <a:r>
              <a:rPr lang="en-US" sz="2800" dirty="0" err="1"/>
              <a:t>terlalu</a:t>
            </a:r>
            <a:r>
              <a:rPr lang="en-US" sz="2800" dirty="0"/>
              <a:t> </a:t>
            </a:r>
            <a:r>
              <a:rPr lang="en-US" sz="2800" dirty="0" err="1"/>
              <a:t>banyak</a:t>
            </a:r>
            <a:r>
              <a:rPr lang="en-US" sz="2800" dirty="0"/>
              <a:t> </a:t>
            </a:r>
            <a:r>
              <a:rPr lang="en-US" sz="2800" dirty="0" err="1"/>
              <a:t>iterasi</a:t>
            </a:r>
            <a:r>
              <a:rPr lang="en-US" sz="2800" dirty="0"/>
              <a:t> </a:t>
            </a:r>
            <a:r>
              <a:rPr lang="en-US" sz="2800" dirty="0" err="1"/>
              <a:t>juga</a:t>
            </a:r>
            <a:r>
              <a:rPr lang="en-US" sz="2800" dirty="0"/>
              <a:t> </a:t>
            </a:r>
            <a:r>
              <a:rPr lang="en-US" sz="2800" dirty="0" err="1"/>
              <a:t>akan</a:t>
            </a:r>
            <a:r>
              <a:rPr lang="en-US" sz="2800" dirty="0"/>
              <a:t> </a:t>
            </a:r>
            <a:r>
              <a:rPr lang="en-US" sz="2800" dirty="0" err="1"/>
              <a:t>menurunkan</a:t>
            </a:r>
            <a:r>
              <a:rPr lang="en-US" sz="2800" dirty="0"/>
              <a:t> </a:t>
            </a:r>
            <a:r>
              <a:rPr lang="en-US" sz="2800" dirty="0" err="1"/>
              <a:t>hasilnya</a:t>
            </a:r>
            <a:r>
              <a:rPr lang="en-US" sz="2800" dirty="0"/>
              <a:t> </a:t>
            </a:r>
            <a:r>
              <a:rPr lang="en-US" sz="2800" dirty="0" err="1"/>
              <a:t>dan</a:t>
            </a:r>
            <a:r>
              <a:rPr lang="en-US" sz="2800" dirty="0"/>
              <a:t> </a:t>
            </a:r>
            <a:r>
              <a:rPr lang="en-US" sz="2800" dirty="0" err="1"/>
              <a:t>menunjukkan</a:t>
            </a:r>
            <a:r>
              <a:rPr lang="en-US" sz="2800" dirty="0"/>
              <a:t> </a:t>
            </a:r>
            <a:r>
              <a:rPr lang="en-US" sz="2800" dirty="0" err="1"/>
              <a:t>bahwa</a:t>
            </a:r>
            <a:r>
              <a:rPr lang="en-US" sz="2800" dirty="0"/>
              <a:t> </a:t>
            </a:r>
            <a:r>
              <a:rPr lang="en-US" sz="2800" dirty="0" err="1"/>
              <a:t>tahap</a:t>
            </a:r>
            <a:r>
              <a:rPr lang="en-US" sz="2800" dirty="0"/>
              <a:t> </a:t>
            </a:r>
            <a:r>
              <a:rPr lang="en-US" sz="2800" dirty="0" err="1"/>
              <a:t>sebelumnya</a:t>
            </a:r>
            <a:r>
              <a:rPr lang="en-US" sz="2800" dirty="0"/>
              <a:t> </a:t>
            </a:r>
            <a:r>
              <a:rPr lang="en-US" sz="2800" dirty="0" err="1"/>
              <a:t>tidak</a:t>
            </a:r>
            <a:r>
              <a:rPr lang="en-US" sz="2800" dirty="0"/>
              <a:t> </a:t>
            </a:r>
            <a:r>
              <a:rPr lang="en-US" sz="2800" dirty="0" err="1"/>
              <a:t>dilakukan</a:t>
            </a:r>
            <a:r>
              <a:rPr lang="en-US" sz="2800" dirty="0"/>
              <a:t> </a:t>
            </a:r>
            <a:r>
              <a:rPr lang="en-US" sz="2800" dirty="0" err="1"/>
              <a:t>dengan</a:t>
            </a:r>
            <a:r>
              <a:rPr lang="en-US" sz="2800" dirty="0"/>
              <a:t> </a:t>
            </a:r>
            <a:r>
              <a:rPr lang="en-US" sz="2800" dirty="0" err="1"/>
              <a:t>baik</a:t>
            </a:r>
            <a:r>
              <a:rPr lang="en-US" sz="2800" dirty="0"/>
              <a:t>. </a:t>
            </a:r>
          </a:p>
          <a:p>
            <a:pPr marL="514350" indent="-514350" algn="just">
              <a:lnSpc>
                <a:spcPct val="150000"/>
              </a:lnSpc>
              <a:buFont typeface="+mj-lt"/>
              <a:buAutoNum type="arabicPeriod"/>
            </a:pPr>
            <a:r>
              <a:rPr lang="en-US" sz="2800" b="1" dirty="0" err="1" smtClean="0"/>
              <a:t>Kegiatan</a:t>
            </a:r>
            <a:r>
              <a:rPr lang="en-US" sz="2800" b="1" dirty="0" smtClean="0"/>
              <a:t> </a:t>
            </a:r>
            <a:r>
              <a:rPr lang="en-US" sz="2800" b="1" dirty="0" err="1"/>
              <a:t>dilakukan</a:t>
            </a:r>
            <a:r>
              <a:rPr lang="en-US" sz="2800" b="1" dirty="0"/>
              <a:t> </a:t>
            </a:r>
            <a:r>
              <a:rPr lang="en-US" sz="2800" b="1" dirty="0" err="1"/>
              <a:t>secara</a:t>
            </a:r>
            <a:r>
              <a:rPr lang="en-US" sz="2800" b="1" dirty="0"/>
              <a:t> </a:t>
            </a:r>
            <a:r>
              <a:rPr lang="en-US" sz="2800" b="1" dirty="0" err="1"/>
              <a:t>paralel</a:t>
            </a:r>
            <a:r>
              <a:rPr lang="en-US" sz="2800" b="1" dirty="0"/>
              <a:t>, </a:t>
            </a:r>
            <a:r>
              <a:rPr lang="en-US" sz="2800" dirty="0" err="1"/>
              <a:t>Pengembangan</a:t>
            </a:r>
            <a:r>
              <a:rPr lang="en-US" sz="2800" dirty="0"/>
              <a:t> </a:t>
            </a:r>
            <a:r>
              <a:rPr lang="en-US" sz="2800" dirty="0" err="1"/>
              <a:t>subsistem-subsistem</a:t>
            </a:r>
            <a:r>
              <a:rPr lang="en-US" sz="2800" dirty="0"/>
              <a:t> </a:t>
            </a:r>
            <a:r>
              <a:rPr lang="en-US" sz="2800" dirty="0" err="1"/>
              <a:t>dapat</a:t>
            </a:r>
            <a:r>
              <a:rPr lang="en-US" sz="2800" dirty="0"/>
              <a:t> </a:t>
            </a:r>
            <a:r>
              <a:rPr lang="en-US" sz="2800" dirty="0" err="1"/>
              <a:t>dilakukan</a:t>
            </a:r>
            <a:r>
              <a:rPr lang="en-US" sz="2800" dirty="0"/>
              <a:t> </a:t>
            </a:r>
            <a:r>
              <a:rPr lang="en-US" sz="2800" dirty="0" err="1"/>
              <a:t>secara</a:t>
            </a:r>
            <a:r>
              <a:rPr lang="en-US" sz="2800" dirty="0"/>
              <a:t> </a:t>
            </a:r>
            <a:r>
              <a:rPr lang="en-US" sz="2800" dirty="0" err="1"/>
              <a:t>paralel</a:t>
            </a:r>
            <a:r>
              <a:rPr lang="en-US" sz="2800" dirty="0"/>
              <a:t>, </a:t>
            </a:r>
            <a:r>
              <a:rPr lang="en-US" sz="2800" dirty="0" err="1"/>
              <a:t>sehingga</a:t>
            </a:r>
            <a:r>
              <a:rPr lang="en-US" sz="2800" dirty="0"/>
              <a:t> </a:t>
            </a:r>
            <a:r>
              <a:rPr lang="en-US" sz="2800" dirty="0" err="1"/>
              <a:t>akan</a:t>
            </a:r>
            <a:r>
              <a:rPr lang="en-US" sz="2800" dirty="0"/>
              <a:t> </a:t>
            </a:r>
            <a:r>
              <a:rPr lang="en-US" sz="2800" dirty="0" err="1"/>
              <a:t>memperpendek</a:t>
            </a:r>
            <a:r>
              <a:rPr lang="en-US" sz="2800" dirty="0"/>
              <a:t> </a:t>
            </a:r>
            <a:r>
              <a:rPr lang="en-US" sz="2800" dirty="0" err="1"/>
              <a:t>waktu</a:t>
            </a:r>
            <a:r>
              <a:rPr lang="en-US" sz="2800" dirty="0"/>
              <a:t> </a:t>
            </a:r>
            <a:r>
              <a:rPr lang="en-US" sz="2800" dirty="0" err="1"/>
              <a:t>pengembangan</a:t>
            </a:r>
            <a:r>
              <a:rPr lang="en-US" sz="2800" dirty="0"/>
              <a:t> </a:t>
            </a:r>
            <a:r>
              <a:rPr lang="en-US" sz="2800" dirty="0" err="1"/>
              <a:t>sistem</a:t>
            </a:r>
            <a:r>
              <a:rPr lang="en-US" sz="2800" dirty="0"/>
              <a:t>. </a:t>
            </a:r>
          </a:p>
          <a:p>
            <a:pPr algn="just"/>
            <a:endParaRPr lang="en-US" sz="2800" dirty="0"/>
          </a:p>
        </p:txBody>
      </p:sp>
      <p:sp>
        <p:nvSpPr>
          <p:cNvPr id="5" name="Slide Number Placeholder 4"/>
          <p:cNvSpPr>
            <a:spLocks noGrp="1"/>
          </p:cNvSpPr>
          <p:nvPr>
            <p:ph type="sldNum" sz="quarter" idx="12"/>
          </p:nvPr>
        </p:nvSpPr>
        <p:spPr/>
        <p:txBody>
          <a:bodyPr/>
          <a:lstStyle/>
          <a:p>
            <a:fld id="{B9785462-F6A3-49B5-A2E6-FCA36AC92A37}" type="slidenum">
              <a:rPr lang="id-ID" smtClean="0"/>
              <a:t>33</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33</a:t>
            </a:fld>
            <a:endParaRPr lang="id-ID" sz="2400" dirty="0">
              <a:solidFill>
                <a:schemeClr val="tx1"/>
              </a:solidFill>
            </a:endParaRPr>
          </a:p>
        </p:txBody>
      </p:sp>
    </p:spTree>
    <p:extLst>
      <p:ext uri="{BB962C8B-B14F-4D97-AF65-F5344CB8AC3E}">
        <p14:creationId xmlns:p14="http://schemas.microsoft.com/office/powerpoint/2010/main" val="418720719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750"/>
                                        <p:tgtEl>
                                          <p:spTgt spid="3"/>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4501" y="403693"/>
            <a:ext cx="13717637" cy="1680104"/>
          </a:xfrm>
        </p:spPr>
        <p:txBody>
          <a:bodyPr>
            <a:normAutofit fontScale="90000"/>
          </a:bodyPr>
          <a:lstStyle/>
          <a:p>
            <a:r>
              <a:rPr lang="id-ID" dirty="0" smtClean="0"/>
              <a:t>Alat dan Teknik Pengembangan Sistem Terstruktur</a:t>
            </a:r>
            <a:endParaRPr lang="id-ID" dirty="0"/>
          </a:p>
        </p:txBody>
      </p:sp>
      <p:sp>
        <p:nvSpPr>
          <p:cNvPr id="3" name="Rectangle 2"/>
          <p:cNvSpPr/>
          <p:nvPr/>
        </p:nvSpPr>
        <p:spPr>
          <a:xfrm>
            <a:off x="3384501" y="2985905"/>
            <a:ext cx="13249472" cy="5016758"/>
          </a:xfrm>
          <a:prstGeom prst="rect">
            <a:avLst/>
          </a:prstGeom>
        </p:spPr>
        <p:txBody>
          <a:bodyPr wrap="square">
            <a:spAutoFit/>
          </a:bodyPr>
          <a:lstStyle/>
          <a:p>
            <a:pPr marL="571500" indent="-571500">
              <a:buFont typeface="Arial" pitchFamily="34" charset="0"/>
              <a:buChar char="•"/>
            </a:pPr>
            <a:r>
              <a:rPr lang="id-ID" sz="4000" dirty="0"/>
              <a:t>DFD (Data Flow Diagram </a:t>
            </a:r>
            <a:r>
              <a:rPr lang="id-ID" sz="4000" dirty="0" smtClean="0"/>
              <a:t>)</a:t>
            </a:r>
          </a:p>
          <a:p>
            <a:pPr marL="571500" indent="-571500">
              <a:buFont typeface="Arial" pitchFamily="34" charset="0"/>
              <a:buChar char="•"/>
            </a:pPr>
            <a:r>
              <a:rPr lang="id-ID" sz="4000" dirty="0" smtClean="0"/>
              <a:t>Kamus Data</a:t>
            </a:r>
          </a:p>
          <a:p>
            <a:pPr marL="571500" indent="-571500">
              <a:buFont typeface="Arial" pitchFamily="34" charset="0"/>
              <a:buChar char="•"/>
            </a:pPr>
            <a:r>
              <a:rPr lang="id-ID" sz="4000" dirty="0" smtClean="0"/>
              <a:t>Entity </a:t>
            </a:r>
            <a:r>
              <a:rPr lang="id-ID" sz="4000" dirty="0"/>
              <a:t>Relationship Diagram (</a:t>
            </a:r>
            <a:r>
              <a:rPr lang="id-ID" sz="4000" dirty="0" smtClean="0"/>
              <a:t>ERD)</a:t>
            </a:r>
          </a:p>
          <a:p>
            <a:pPr marL="571500" indent="-571500">
              <a:buFont typeface="Arial" pitchFamily="34" charset="0"/>
              <a:buChar char="•"/>
            </a:pPr>
            <a:r>
              <a:rPr lang="id-ID" sz="4000" dirty="0" smtClean="0"/>
              <a:t>State </a:t>
            </a:r>
            <a:r>
              <a:rPr lang="id-ID" sz="4000" dirty="0"/>
              <a:t>Transition Diagram (</a:t>
            </a:r>
            <a:r>
              <a:rPr lang="id-ID" sz="4000" dirty="0" smtClean="0"/>
              <a:t>STD)</a:t>
            </a:r>
          </a:p>
          <a:p>
            <a:pPr marL="571500" indent="-571500">
              <a:buFont typeface="Arial" pitchFamily="34" charset="0"/>
              <a:buChar char="•"/>
            </a:pPr>
            <a:r>
              <a:rPr lang="id-ID" sz="4000" dirty="0" smtClean="0"/>
              <a:t>Structured Chart</a:t>
            </a:r>
          </a:p>
          <a:p>
            <a:pPr marL="571500" indent="-571500">
              <a:buFont typeface="Arial" pitchFamily="34" charset="0"/>
              <a:buChar char="•"/>
            </a:pPr>
            <a:r>
              <a:rPr lang="id-ID" sz="4000" dirty="0" smtClean="0"/>
              <a:t>Diagram </a:t>
            </a:r>
            <a:r>
              <a:rPr lang="id-ID" sz="4000" dirty="0"/>
              <a:t>SADT (Structured Analysis and Design </a:t>
            </a:r>
            <a:r>
              <a:rPr lang="id-ID" sz="4000" dirty="0" smtClean="0"/>
              <a:t>Techniques)</a:t>
            </a:r>
          </a:p>
          <a:p>
            <a:pPr marL="571500" indent="-571500">
              <a:buFont typeface="Arial" pitchFamily="34" charset="0"/>
              <a:buChar char="•"/>
            </a:pPr>
            <a:r>
              <a:rPr lang="id-ID" sz="4000" dirty="0" smtClean="0"/>
              <a:t>Diagram Warnier/Orr</a:t>
            </a:r>
          </a:p>
          <a:p>
            <a:pPr marL="571500" indent="-571500">
              <a:buFont typeface="Arial" pitchFamily="34" charset="0"/>
              <a:buChar char="•"/>
            </a:pPr>
            <a:r>
              <a:rPr lang="id-ID" sz="4000" dirty="0" smtClean="0"/>
              <a:t>Diagram </a:t>
            </a:r>
            <a:r>
              <a:rPr lang="id-ID" sz="4000" dirty="0"/>
              <a:t>Jakson’s</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pic>
        <p:nvPicPr>
          <p:cNvPr id="5"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7829" y="8568704"/>
            <a:ext cx="1785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fld id="{B9785462-F6A3-49B5-A2E6-FCA36AC92A37}" type="slidenum">
              <a:rPr lang="id-ID" smtClean="0"/>
              <a:t>34</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34</a:t>
            </a:fld>
            <a:endParaRPr lang="id-ID" sz="2400" dirty="0">
              <a:solidFill>
                <a:schemeClr val="tx1"/>
              </a:solidFill>
            </a:endParaRPr>
          </a:p>
        </p:txBody>
      </p:sp>
    </p:spTree>
    <p:extLst>
      <p:ext uri="{BB962C8B-B14F-4D97-AF65-F5344CB8AC3E}">
        <p14:creationId xmlns:p14="http://schemas.microsoft.com/office/powerpoint/2010/main" val="32286721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outVertical)">
                                      <p:cBhvr>
                                        <p:cTn id="10"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509" y="403693"/>
            <a:ext cx="13645629" cy="1680104"/>
          </a:xfrm>
        </p:spPr>
        <p:txBody>
          <a:bodyPr/>
          <a:lstStyle/>
          <a:p>
            <a:r>
              <a:rPr lang="id-ID" dirty="0" smtClean="0"/>
              <a:t>Pendekatan Berorientasi Objek</a:t>
            </a:r>
            <a:endParaRPr lang="id-ID" dirty="0"/>
          </a:p>
        </p:txBody>
      </p:sp>
      <p:sp>
        <p:nvSpPr>
          <p:cNvPr id="3" name="Rectangle 2"/>
          <p:cNvSpPr/>
          <p:nvPr/>
        </p:nvSpPr>
        <p:spPr>
          <a:xfrm>
            <a:off x="3456509" y="1870215"/>
            <a:ext cx="13681520" cy="6740307"/>
          </a:xfrm>
          <a:prstGeom prst="rect">
            <a:avLst/>
          </a:prstGeom>
        </p:spPr>
        <p:txBody>
          <a:bodyPr wrap="square">
            <a:spAutoFit/>
          </a:bodyPr>
          <a:lstStyle/>
          <a:p>
            <a:pPr marL="457200" indent="-457200" algn="just">
              <a:buFont typeface="Arial" pitchFamily="34" charset="0"/>
              <a:buChar char="•"/>
            </a:pPr>
            <a:r>
              <a:rPr lang="id-ID" sz="3600" dirty="0"/>
              <a:t>Pendekatan </a:t>
            </a:r>
            <a:r>
              <a:rPr lang="id-ID" sz="3600" dirty="0" smtClean="0"/>
              <a:t>berorientasi </a:t>
            </a:r>
            <a:r>
              <a:rPr lang="id-ID" sz="3600" dirty="0"/>
              <a:t>objek merupakan paradigma pemrograman yang berorientasikan kepada objek. </a:t>
            </a:r>
            <a:endParaRPr lang="id-ID" sz="3600" dirty="0" smtClean="0"/>
          </a:p>
          <a:p>
            <a:pPr marL="457200" indent="-457200" algn="just">
              <a:buFont typeface="Arial" pitchFamily="34" charset="0"/>
              <a:buChar char="•"/>
            </a:pPr>
            <a:r>
              <a:rPr lang="id-ID" sz="3600" dirty="0" smtClean="0"/>
              <a:t>Semua </a:t>
            </a:r>
            <a:r>
              <a:rPr lang="id-ID" sz="3600" dirty="0"/>
              <a:t>data dan fungsi di dalam paradigma ini dibungkus dalam kelas-kelas atau objek-objek. Bandingkan dengan logika pemrograman terstruktur. </a:t>
            </a:r>
            <a:endParaRPr lang="id-ID" sz="3600" dirty="0" smtClean="0"/>
          </a:p>
          <a:p>
            <a:pPr marL="457200" indent="-457200" algn="just">
              <a:buFont typeface="Arial" pitchFamily="34" charset="0"/>
              <a:buChar char="•"/>
            </a:pPr>
            <a:r>
              <a:rPr lang="id-ID" sz="3600" dirty="0" smtClean="0"/>
              <a:t>Setiap </a:t>
            </a:r>
            <a:r>
              <a:rPr lang="id-ID" sz="3600" dirty="0"/>
              <a:t>objek dapat menerima pesan, memproses data, dan mengirim pesan ke objek lainnya, Model data berorientasi objek dikatakan dapat memberi fleksibilitas yang lebih, kemudahan mengubah program, dan digunakan luas dalam teknik piranti lunak skala besar. </a:t>
            </a:r>
            <a:endParaRPr lang="id-ID" sz="3600" dirty="0" smtClean="0"/>
          </a:p>
          <a:p>
            <a:pPr marL="457200" indent="-457200" algn="just">
              <a:buFont typeface="Arial" pitchFamily="34" charset="0"/>
              <a:buChar char="•"/>
            </a:pPr>
            <a:r>
              <a:rPr lang="id-ID" sz="3600" dirty="0" smtClean="0"/>
              <a:t>Lebih mudah </a:t>
            </a:r>
            <a:r>
              <a:rPr lang="id-ID" sz="3600" dirty="0"/>
              <a:t>dipelajari bagi pemula dibanding dengan pendekatan sebelumnya, dan pendekatan OOP lebih mudah dikembangkan dan dirawat</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35</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345941" y="215776"/>
            <a:ext cx="612181"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35</a:t>
            </a:fld>
            <a:endParaRPr lang="id-ID" sz="2400" dirty="0">
              <a:solidFill>
                <a:schemeClr val="tx1"/>
              </a:solidFill>
            </a:endParaRPr>
          </a:p>
        </p:txBody>
      </p:sp>
    </p:spTree>
    <p:extLst>
      <p:ext uri="{BB962C8B-B14F-4D97-AF65-F5344CB8AC3E}">
        <p14:creationId xmlns:p14="http://schemas.microsoft.com/office/powerpoint/2010/main" val="120857189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509" y="403693"/>
            <a:ext cx="13645629" cy="1680104"/>
          </a:xfrm>
        </p:spPr>
        <p:txBody>
          <a:bodyPr>
            <a:normAutofit fontScale="90000"/>
          </a:bodyPr>
          <a:lstStyle/>
          <a:p>
            <a:r>
              <a:rPr lang="id-ID" dirty="0" smtClean="0"/>
              <a:t>Alat dan Teknik Pengembangan Sistem Berorientasi Objek</a:t>
            </a:r>
            <a:endParaRPr lang="id-ID" dirty="0"/>
          </a:p>
        </p:txBody>
      </p:sp>
      <p:sp>
        <p:nvSpPr>
          <p:cNvPr id="3" name="Slide Number Placeholder 2"/>
          <p:cNvSpPr>
            <a:spLocks noGrp="1"/>
          </p:cNvSpPr>
          <p:nvPr>
            <p:ph type="sldNum" sz="quarter" idx="12"/>
          </p:nvPr>
        </p:nvSpPr>
        <p:spPr/>
        <p:txBody>
          <a:bodyPr/>
          <a:lstStyle/>
          <a:p>
            <a:fld id="{B9785462-F6A3-49B5-A2E6-FCA36AC92A37}" type="slidenum">
              <a:rPr lang="id-ID" smtClean="0"/>
              <a:t>36</a:t>
            </a:fld>
            <a:endParaRPr lang="id-ID"/>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Content Placeholder 1"/>
          <p:cNvSpPr txBox="1">
            <a:spLocks/>
          </p:cNvSpPr>
          <p:nvPr/>
        </p:nvSpPr>
        <p:spPr>
          <a:xfrm>
            <a:off x="3600525" y="2592040"/>
            <a:ext cx="8229600" cy="4525962"/>
          </a:xfrm>
          <a:prstGeom prst="rect">
            <a:avLst/>
          </a:prstGeom>
        </p:spPr>
        <p:txBody>
          <a:bodyPr/>
          <a:lstStyle>
            <a:lvl1pPr marL="524574" indent="-524574" algn="l" defTabSz="1398861" rtl="0" eaLnBrk="1" latinLnBrk="0" hangingPunct="1">
              <a:spcBef>
                <a:spcPct val="20000"/>
              </a:spcBef>
              <a:buFont typeface="Arial" pitchFamily="34" charset="0"/>
              <a:buChar char="•"/>
              <a:defRPr sz="4900" kern="1200">
                <a:solidFill>
                  <a:schemeClr val="tx1"/>
                </a:solidFill>
                <a:latin typeface="+mn-lt"/>
                <a:ea typeface="+mn-ea"/>
                <a:cs typeface="+mn-cs"/>
              </a:defRPr>
            </a:lvl1pPr>
            <a:lvl2pPr marL="1136573" indent="-437144" algn="l" defTabSz="1398861" rtl="0" eaLnBrk="1" latinLnBrk="0" hangingPunct="1">
              <a:spcBef>
                <a:spcPct val="20000"/>
              </a:spcBef>
              <a:buFont typeface="Arial" pitchFamily="34" charset="0"/>
              <a:buChar char="–"/>
              <a:defRPr sz="4300" kern="1200">
                <a:solidFill>
                  <a:schemeClr val="tx1"/>
                </a:solidFill>
                <a:latin typeface="+mn-lt"/>
                <a:ea typeface="+mn-ea"/>
                <a:cs typeface="+mn-cs"/>
              </a:defRPr>
            </a:lvl2pPr>
            <a:lvl3pPr marL="1748576" indent="-349715" algn="l" defTabSz="1398861" rtl="0" eaLnBrk="1" latinLnBrk="0" hangingPunct="1">
              <a:spcBef>
                <a:spcPct val="20000"/>
              </a:spcBef>
              <a:buFont typeface="Arial" pitchFamily="34" charset="0"/>
              <a:buChar char="•"/>
              <a:defRPr sz="3700" kern="1200">
                <a:solidFill>
                  <a:schemeClr val="tx1"/>
                </a:solidFill>
                <a:latin typeface="+mn-lt"/>
                <a:ea typeface="+mn-ea"/>
                <a:cs typeface="+mn-cs"/>
              </a:defRPr>
            </a:lvl3pPr>
            <a:lvl4pPr marL="2448005"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314743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384686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546297"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24572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5945156" indent="-349715" algn="l" defTabSz="1398861" rtl="0" eaLnBrk="1" latinLnBrk="0" hangingPunct="1">
              <a:spcBef>
                <a:spcPct val="20000"/>
              </a:spcBef>
              <a:buFont typeface="Arial" pitchFamily="34" charset="0"/>
              <a:buChar char="•"/>
              <a:defRPr sz="3100" kern="1200">
                <a:solidFill>
                  <a:schemeClr val="tx1"/>
                </a:solidFill>
                <a:latin typeface="+mn-lt"/>
                <a:ea typeface="+mn-ea"/>
                <a:cs typeface="+mn-cs"/>
              </a:defRPr>
            </a:lvl9pPr>
          </a:lstStyle>
          <a:p>
            <a:r>
              <a:rPr lang="en-US" smtClean="0"/>
              <a:t>Diagram UML</a:t>
            </a:r>
          </a:p>
          <a:p>
            <a:pPr>
              <a:buFont typeface="Wingdings 3" pitchFamily="18" charset="2"/>
              <a:buNone/>
            </a:pPr>
            <a:endParaRPr lang="en-US" smtClean="0"/>
          </a:p>
          <a:p>
            <a:endParaRPr lang="en-US" dirty="0" smtClean="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1045" y="2376016"/>
            <a:ext cx="6480720" cy="6809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1102347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a:t>
            </a:r>
            <a:endParaRPr lang="id-ID" dirty="0"/>
          </a:p>
        </p:txBody>
      </p:sp>
      <p:sp>
        <p:nvSpPr>
          <p:cNvPr id="3" name="Slide Number Placeholder 2"/>
          <p:cNvSpPr>
            <a:spLocks noGrp="1"/>
          </p:cNvSpPr>
          <p:nvPr>
            <p:ph type="sldNum" sz="quarter" idx="12"/>
          </p:nvPr>
        </p:nvSpPr>
        <p:spPr/>
        <p:txBody>
          <a:bodyPr/>
          <a:lstStyle/>
          <a:p>
            <a:fld id="{B9785462-F6A3-49B5-A2E6-FCA36AC92A37}" type="slidenum">
              <a:rPr lang="id-ID" smtClean="0"/>
              <a:t>37</a:t>
            </a:fld>
            <a:endParaRPr lang="id-ID"/>
          </a:p>
        </p:txBody>
      </p:sp>
      <p:sp>
        <p:nvSpPr>
          <p:cNvPr id="4" name="TextBox 3"/>
          <p:cNvSpPr txBox="1"/>
          <p:nvPr/>
        </p:nvSpPr>
        <p:spPr>
          <a:xfrm>
            <a:off x="1440285" y="2159992"/>
            <a:ext cx="15697744" cy="6740307"/>
          </a:xfrm>
          <a:prstGeom prst="rect">
            <a:avLst/>
          </a:prstGeom>
          <a:noFill/>
        </p:spPr>
        <p:txBody>
          <a:bodyPr wrap="square" rtlCol="0">
            <a:spAutoFit/>
          </a:bodyPr>
          <a:lstStyle/>
          <a:p>
            <a:pPr marL="685800" indent="-685800" algn="just">
              <a:buFont typeface="Arial" pitchFamily="34" charset="0"/>
              <a:buChar char="•"/>
            </a:pPr>
            <a:r>
              <a:rPr lang="id-ID" sz="4800" dirty="0" smtClean="0"/>
              <a:t>Cari dan Jelaskanlah  Model Pengembangan Sistem Informasi selain yang sudah dijelaskan sebelumnya.</a:t>
            </a:r>
          </a:p>
          <a:p>
            <a:pPr marL="685800" indent="-685800" algn="just">
              <a:buFont typeface="Arial" pitchFamily="34" charset="0"/>
              <a:buChar char="•"/>
            </a:pPr>
            <a:r>
              <a:rPr lang="id-ID" sz="4800" dirty="0" smtClean="0"/>
              <a:t>Jelaskan tentang Alat-alat dan Teknik Pengembangan Sistem untuk pendekatan terstruktur dan berorientasi objek.</a:t>
            </a:r>
          </a:p>
          <a:p>
            <a:pPr marL="685800" indent="-685800" algn="just">
              <a:buFont typeface="Arial" pitchFamily="34" charset="0"/>
              <a:buChar char="•"/>
            </a:pPr>
            <a:r>
              <a:rPr lang="id-ID" sz="4800" dirty="0" smtClean="0"/>
              <a:t>Jelaskan Kekurangan dan Kelebihan model Pengembangan Terstruktur dan model pengembangan berorientasi Objek.</a:t>
            </a:r>
          </a:p>
          <a:p>
            <a:pPr marL="685800" indent="-685800" algn="just">
              <a:buFont typeface="Arial" pitchFamily="34" charset="0"/>
              <a:buChar char="•"/>
            </a:pPr>
            <a:r>
              <a:rPr lang="id-ID" sz="4800" dirty="0" smtClean="0"/>
              <a:t>Ketik dengan Rapi, dikumpulkan Minggu Depan</a:t>
            </a:r>
          </a:p>
          <a:p>
            <a:pPr algn="just"/>
            <a:endParaRPr lang="id-ID" sz="4800" dirty="0"/>
          </a:p>
        </p:txBody>
      </p:sp>
    </p:spTree>
    <p:extLst>
      <p:ext uri="{BB962C8B-B14F-4D97-AF65-F5344CB8AC3E}">
        <p14:creationId xmlns:p14="http://schemas.microsoft.com/office/powerpoint/2010/main" val="2489090822"/>
      </p:ext>
    </p:extLst>
  </p:cSld>
  <p:clrMapOvr>
    <a:masterClrMapping/>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785462-F6A3-49B5-A2E6-FCA36AC92A37}" type="slidenum">
              <a:rPr lang="id-ID" smtClean="0"/>
              <a:t>38</a:t>
            </a:fld>
            <a:endParaRPr lang="id-ID"/>
          </a:p>
        </p:txBody>
      </p:sp>
      <p:sp>
        <p:nvSpPr>
          <p:cNvPr id="4" name="Rectangle 3"/>
          <p:cNvSpPr/>
          <p:nvPr/>
        </p:nvSpPr>
        <p:spPr>
          <a:xfrm>
            <a:off x="1547043" y="1007864"/>
            <a:ext cx="15553728" cy="8712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just">
              <a:buFont typeface="Arial" pitchFamily="34" charset="0"/>
              <a:buChar char="•"/>
            </a:pPr>
            <a:r>
              <a:rPr lang="id-ID" sz="4400" dirty="0">
                <a:solidFill>
                  <a:schemeClr val="tx1"/>
                </a:solidFill>
              </a:rPr>
              <a:t>Sebuah Perpustakaan ingin mengembangkan sistem yang sudah berjalan karena dirasa terdapat permasalahan dari sistem </a:t>
            </a:r>
            <a:r>
              <a:rPr lang="id-ID" sz="4400" dirty="0" smtClean="0">
                <a:solidFill>
                  <a:schemeClr val="tx1"/>
                </a:solidFill>
              </a:rPr>
              <a:t>sekarang.</a:t>
            </a:r>
          </a:p>
          <a:p>
            <a:pPr marL="571500" indent="-571500" algn="just">
              <a:buFont typeface="Arial" pitchFamily="34" charset="0"/>
              <a:buChar char="•"/>
            </a:pPr>
            <a:r>
              <a:rPr lang="id-ID" sz="4400" dirty="0" smtClean="0">
                <a:solidFill>
                  <a:schemeClr val="tx1"/>
                </a:solidFill>
              </a:rPr>
              <a:t>Sistem </a:t>
            </a:r>
            <a:r>
              <a:rPr lang="id-ID" sz="4400" dirty="0">
                <a:solidFill>
                  <a:schemeClr val="tx1"/>
                </a:solidFill>
              </a:rPr>
              <a:t>Informasi di perpustakaan mencakup Proses Pendaftaran, Peminjaman &amp; Pengembalian Buku serta Sirkulasi </a:t>
            </a:r>
            <a:r>
              <a:rPr lang="id-ID" sz="4400" dirty="0" smtClean="0">
                <a:solidFill>
                  <a:schemeClr val="tx1"/>
                </a:solidFill>
              </a:rPr>
              <a:t>Buku.</a:t>
            </a:r>
          </a:p>
          <a:p>
            <a:pPr marL="571500" indent="-571500" algn="just">
              <a:buFont typeface="Arial" pitchFamily="34" charset="0"/>
              <a:buChar char="•"/>
            </a:pPr>
            <a:r>
              <a:rPr lang="id-ID" sz="4400" dirty="0" smtClean="0">
                <a:solidFill>
                  <a:schemeClr val="tx1"/>
                </a:solidFill>
              </a:rPr>
              <a:t>Pengguna </a:t>
            </a:r>
            <a:r>
              <a:rPr lang="id-ID" sz="4400" dirty="0">
                <a:solidFill>
                  <a:schemeClr val="tx1"/>
                </a:solidFill>
              </a:rPr>
              <a:t>yang terlibat pada sistem ini adalah Member, Petugas Perpustakaan yang terdiri dari petugas pendaftaran, bagian sirkulasi dan Kabag </a:t>
            </a:r>
            <a:r>
              <a:rPr lang="id-ID" sz="4400" dirty="0" smtClean="0">
                <a:solidFill>
                  <a:schemeClr val="tx1"/>
                </a:solidFill>
              </a:rPr>
              <a:t>Perpustakaan.</a:t>
            </a:r>
          </a:p>
          <a:p>
            <a:pPr marL="571500" indent="-571500" algn="just">
              <a:buFont typeface="Arial" pitchFamily="34" charset="0"/>
              <a:buChar char="•"/>
            </a:pPr>
            <a:r>
              <a:rPr lang="id-ID" sz="4400" dirty="0" smtClean="0">
                <a:solidFill>
                  <a:schemeClr val="tx1"/>
                </a:solidFill>
              </a:rPr>
              <a:t>Sebagai </a:t>
            </a:r>
            <a:r>
              <a:rPr lang="id-ID" sz="4400" dirty="0">
                <a:solidFill>
                  <a:schemeClr val="tx1"/>
                </a:solidFill>
              </a:rPr>
              <a:t>seorang analis, cobalah untuk mengkaji permasalahan yang terjadi didalam sistem tersebut sehingga sistem tersebut harus </a:t>
            </a:r>
            <a:r>
              <a:rPr lang="id-ID" sz="4400" dirty="0" smtClean="0">
                <a:solidFill>
                  <a:schemeClr val="tx1"/>
                </a:solidFill>
              </a:rPr>
              <a:t>dikembangkan.</a:t>
            </a:r>
          </a:p>
          <a:p>
            <a:pPr marL="571500" indent="-571500" algn="just">
              <a:buFont typeface="Arial" pitchFamily="34" charset="0"/>
              <a:buChar char="•"/>
            </a:pPr>
            <a:r>
              <a:rPr lang="id-ID" sz="4400" dirty="0" smtClean="0">
                <a:solidFill>
                  <a:schemeClr val="tx1"/>
                </a:solidFill>
              </a:rPr>
              <a:t>Tentukan </a:t>
            </a:r>
            <a:r>
              <a:rPr lang="id-ID" sz="4400" dirty="0">
                <a:solidFill>
                  <a:schemeClr val="tx1"/>
                </a:solidFill>
              </a:rPr>
              <a:t>Why, What dan How</a:t>
            </a:r>
            <a:endParaRPr lang="id-ID" sz="4000" dirty="0">
              <a:solidFill>
                <a:schemeClr val="tx1"/>
              </a:solidFill>
            </a:endParaRPr>
          </a:p>
        </p:txBody>
      </p:sp>
      <p:sp>
        <p:nvSpPr>
          <p:cNvPr id="5" name="Rounded Rectangle 4"/>
          <p:cNvSpPr/>
          <p:nvPr/>
        </p:nvSpPr>
        <p:spPr>
          <a:xfrm>
            <a:off x="2016349" y="359792"/>
            <a:ext cx="15084422" cy="10081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6000" b="1" dirty="0" smtClean="0">
                <a:solidFill>
                  <a:schemeClr val="tx1"/>
                </a:solidFill>
              </a:rPr>
              <a:t>KASUS</a:t>
            </a:r>
            <a:endParaRPr lang="id-ID" sz="6000" b="1" dirty="0">
              <a:solidFill>
                <a:schemeClr val="tx1"/>
              </a:solidFill>
            </a:endParaRPr>
          </a:p>
        </p:txBody>
      </p:sp>
    </p:spTree>
    <p:extLst>
      <p:ext uri="{BB962C8B-B14F-4D97-AF65-F5344CB8AC3E}">
        <p14:creationId xmlns:p14="http://schemas.microsoft.com/office/powerpoint/2010/main" val="1206870255"/>
      </p:ext>
    </p:extLst>
  </p:cSld>
  <p:clrMapOvr>
    <a:masterClrMapping/>
  </p:clrMapOvr>
  <p:transition spd="slow">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028711" y="1223888"/>
            <a:ext cx="10657184" cy="3154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9900" b="0" i="0" u="none" strike="noStrike" cap="none" normalizeH="0" baseline="0" dirty="0" smtClean="0">
                <a:ln>
                  <a:noFill/>
                </a:ln>
                <a:solidFill>
                  <a:schemeClr val="tx1"/>
                </a:solidFill>
                <a:effectLst/>
                <a:latin typeface="Arial Unicode MS"/>
                <a:cs typeface="Arial" charset="0"/>
              </a:rPr>
              <a:t>終わった</a:t>
            </a:r>
            <a:endParaRPr kumimoji="0" lang="id-ID" sz="59500" b="0" i="0" u="none" strike="noStrike" cap="none" normalizeH="0" baseline="0" dirty="0" smtClean="0">
              <a:ln>
                <a:noFill/>
              </a:ln>
              <a:solidFill>
                <a:schemeClr val="tx1"/>
              </a:solidFill>
              <a:effectLst/>
              <a:latin typeface="Arial" charset="0"/>
              <a:cs typeface="Arial"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4901" y="4680272"/>
            <a:ext cx="4257730" cy="4476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B9785462-F6A3-49B5-A2E6-FCA36AC92A37}" type="slidenum">
              <a:rPr lang="id-ID" smtClean="0"/>
              <a:t>39</a:t>
            </a:fld>
            <a:endParaRPr lang="id-ID"/>
          </a:p>
        </p:txBody>
      </p:sp>
    </p:spTree>
    <p:extLst>
      <p:ext uri="{BB962C8B-B14F-4D97-AF65-F5344CB8AC3E}">
        <p14:creationId xmlns:p14="http://schemas.microsoft.com/office/powerpoint/2010/main" val="125637076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nodeType="after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p:cTn id="13" dur="500" fill="hold"/>
                                        <p:tgtEl>
                                          <p:spTgt spid="5122"/>
                                        </p:tgtEl>
                                        <p:attrNameLst>
                                          <p:attrName>ppt_w</p:attrName>
                                        </p:attrNameLst>
                                      </p:cBhvr>
                                      <p:tavLst>
                                        <p:tav tm="0">
                                          <p:val>
                                            <p:fltVal val="0"/>
                                          </p:val>
                                        </p:tav>
                                        <p:tav tm="100000">
                                          <p:val>
                                            <p:strVal val="#ppt_w"/>
                                          </p:val>
                                        </p:tav>
                                      </p:tavLst>
                                    </p:anim>
                                    <p:anim calcmode="lin" valueType="num">
                                      <p:cBhvr>
                                        <p:cTn id="14" dur="500" fill="hold"/>
                                        <p:tgtEl>
                                          <p:spTgt spid="5122"/>
                                        </p:tgtEl>
                                        <p:attrNameLst>
                                          <p:attrName>ppt_h</p:attrName>
                                        </p:attrNameLst>
                                      </p:cBhvr>
                                      <p:tavLst>
                                        <p:tav tm="0">
                                          <p:val>
                                            <p:fltVal val="0"/>
                                          </p:val>
                                        </p:tav>
                                        <p:tav tm="100000">
                                          <p:val>
                                            <p:strVal val="#ppt_h"/>
                                          </p:val>
                                        </p:tav>
                                      </p:tavLst>
                                    </p:anim>
                                    <p:animEffect transition="in" filter="fade">
                                      <p:cBhvr>
                                        <p:cTn id="15"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0495" y="403693"/>
            <a:ext cx="13771643" cy="1680104"/>
          </a:xfrm>
        </p:spPr>
        <p:txBody>
          <a:bodyPr/>
          <a:lstStyle/>
          <a:p>
            <a:pPr algn="just">
              <a:lnSpc>
                <a:spcPct val="150000"/>
              </a:lnSpc>
            </a:pPr>
            <a:r>
              <a:rPr lang="id-ID" dirty="0" smtClean="0"/>
              <a:t>Why (need)</a:t>
            </a:r>
            <a:endParaRPr lang="id-ID" dirty="0"/>
          </a:p>
        </p:txBody>
      </p:sp>
      <p:sp>
        <p:nvSpPr>
          <p:cNvPr id="3" name="Content Placeholder 2"/>
          <p:cNvSpPr>
            <a:spLocks noGrp="1"/>
          </p:cNvSpPr>
          <p:nvPr>
            <p:ph idx="1"/>
          </p:nvPr>
        </p:nvSpPr>
        <p:spPr>
          <a:xfrm>
            <a:off x="3330495" y="2015977"/>
            <a:ext cx="13771643" cy="6988920"/>
          </a:xfrm>
        </p:spPr>
        <p:txBody>
          <a:bodyPr>
            <a:normAutofit fontScale="85000" lnSpcReduction="10000"/>
          </a:bodyPr>
          <a:lstStyle/>
          <a:p>
            <a:pPr algn="just">
              <a:lnSpc>
                <a:spcPct val="150000"/>
              </a:lnSpc>
            </a:pPr>
            <a:r>
              <a:rPr lang="en-US" dirty="0" err="1" smtClean="0"/>
              <a:t>Untuk</a:t>
            </a:r>
            <a:r>
              <a:rPr lang="en-US" dirty="0" smtClean="0"/>
              <a:t> </a:t>
            </a:r>
            <a:r>
              <a:rPr lang="en-US" dirty="0" err="1" smtClean="0"/>
              <a:t>meraih</a:t>
            </a:r>
            <a:r>
              <a:rPr lang="en-US" dirty="0" smtClean="0"/>
              <a:t> </a:t>
            </a:r>
            <a:r>
              <a:rPr lang="en-US" dirty="0" err="1" smtClean="0"/>
              <a:t>kesempatan-kesempatan</a:t>
            </a:r>
            <a:r>
              <a:rPr lang="en-US" dirty="0" smtClean="0"/>
              <a:t> </a:t>
            </a:r>
          </a:p>
          <a:p>
            <a:pPr lvl="1" algn="just">
              <a:lnSpc>
                <a:spcPct val="150000"/>
              </a:lnSpc>
            </a:pPr>
            <a:r>
              <a:rPr lang="en-US" dirty="0" err="1" smtClean="0"/>
              <a:t>Dalam</a:t>
            </a:r>
            <a:r>
              <a:rPr lang="en-US" dirty="0" smtClean="0"/>
              <a:t> </a:t>
            </a:r>
            <a:r>
              <a:rPr lang="en-US" dirty="0" err="1" smtClean="0"/>
              <a:t>keadaan</a:t>
            </a:r>
            <a:r>
              <a:rPr lang="en-US" dirty="0" smtClean="0"/>
              <a:t> </a:t>
            </a:r>
            <a:r>
              <a:rPr lang="en-US" dirty="0" err="1" smtClean="0"/>
              <a:t>pasar</a:t>
            </a:r>
            <a:r>
              <a:rPr lang="en-US" dirty="0" smtClean="0"/>
              <a:t> </a:t>
            </a:r>
            <a:r>
              <a:rPr lang="en-US" dirty="0" err="1" smtClean="0"/>
              <a:t>bersaing</a:t>
            </a:r>
            <a:r>
              <a:rPr lang="en-US" dirty="0" smtClean="0"/>
              <a:t>, </a:t>
            </a:r>
            <a:r>
              <a:rPr lang="en-US" dirty="0" err="1" smtClean="0"/>
              <a:t>kecepatan</a:t>
            </a:r>
            <a:r>
              <a:rPr lang="en-US" dirty="0" smtClean="0"/>
              <a:t> </a:t>
            </a:r>
            <a:r>
              <a:rPr lang="en-US" dirty="0" err="1" smtClean="0"/>
              <a:t>informasi</a:t>
            </a:r>
            <a:r>
              <a:rPr lang="en-US" dirty="0" smtClean="0"/>
              <a:t> </a:t>
            </a:r>
            <a:r>
              <a:rPr lang="en-US" dirty="0" err="1" smtClean="0"/>
              <a:t>atau</a:t>
            </a:r>
            <a:r>
              <a:rPr lang="en-US" dirty="0" smtClean="0"/>
              <a:t> </a:t>
            </a:r>
            <a:r>
              <a:rPr lang="en-US" dirty="0" err="1" smtClean="0"/>
              <a:t>efisiensi</a:t>
            </a:r>
            <a:r>
              <a:rPr lang="en-US" dirty="0" smtClean="0"/>
              <a:t> </a:t>
            </a:r>
            <a:r>
              <a:rPr lang="en-US" dirty="0" err="1" smtClean="0"/>
              <a:t>waktu</a:t>
            </a:r>
            <a:r>
              <a:rPr lang="en-US" dirty="0" smtClean="0"/>
              <a:t> </a:t>
            </a:r>
            <a:r>
              <a:rPr lang="en-US" dirty="0" err="1" smtClean="0"/>
              <a:t>sangat</a:t>
            </a:r>
            <a:r>
              <a:rPr lang="en-US" dirty="0" smtClean="0"/>
              <a:t> </a:t>
            </a:r>
            <a:r>
              <a:rPr lang="en-US" dirty="0" err="1" smtClean="0"/>
              <a:t>menentukan</a:t>
            </a:r>
            <a:r>
              <a:rPr lang="en-US" dirty="0" smtClean="0"/>
              <a:t> </a:t>
            </a:r>
            <a:r>
              <a:rPr lang="en-US" dirty="0" err="1" smtClean="0"/>
              <a:t>berhasil</a:t>
            </a:r>
            <a:r>
              <a:rPr lang="en-US" dirty="0" smtClean="0"/>
              <a:t> </a:t>
            </a:r>
            <a:r>
              <a:rPr lang="en-US" dirty="0" err="1" smtClean="0"/>
              <a:t>tidaknya</a:t>
            </a:r>
            <a:r>
              <a:rPr lang="en-US" dirty="0" smtClean="0"/>
              <a:t> </a:t>
            </a:r>
            <a:r>
              <a:rPr lang="en-US" dirty="0" err="1" smtClean="0"/>
              <a:t>strategi</a:t>
            </a:r>
            <a:r>
              <a:rPr lang="en-US" dirty="0" smtClean="0"/>
              <a:t>. </a:t>
            </a:r>
            <a:r>
              <a:rPr lang="en-US" dirty="0" err="1" smtClean="0"/>
              <a:t>Kesempatan-kesempatan</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peluang-peluang</a:t>
            </a:r>
            <a:r>
              <a:rPr lang="en-US" dirty="0" smtClean="0"/>
              <a:t> </a:t>
            </a:r>
            <a:r>
              <a:rPr lang="en-US" dirty="0" err="1" smtClean="0"/>
              <a:t>pasar</a:t>
            </a:r>
            <a:r>
              <a:rPr lang="en-US" dirty="0" smtClean="0"/>
              <a:t>, </a:t>
            </a:r>
            <a:r>
              <a:rPr lang="en-US" dirty="0" err="1" smtClean="0"/>
              <a:t>pelayanan</a:t>
            </a:r>
            <a:r>
              <a:rPr lang="en-US" dirty="0" smtClean="0"/>
              <a:t> yang </a:t>
            </a:r>
            <a:r>
              <a:rPr lang="en-US" dirty="0" err="1" smtClean="0"/>
              <a:t>meningkat</a:t>
            </a:r>
            <a:r>
              <a:rPr lang="en-US" dirty="0" smtClean="0"/>
              <a:t> </a:t>
            </a:r>
            <a:r>
              <a:rPr lang="en-US" dirty="0" err="1" smtClean="0"/>
              <a:t>kepada</a:t>
            </a:r>
            <a:r>
              <a:rPr lang="en-US" dirty="0" smtClean="0"/>
              <a:t> </a:t>
            </a:r>
            <a:r>
              <a:rPr lang="en-US" dirty="0" err="1" smtClean="0"/>
              <a:t>langganan</a:t>
            </a:r>
            <a:r>
              <a:rPr lang="en-US" dirty="0" smtClean="0"/>
              <a:t>. </a:t>
            </a:r>
          </a:p>
          <a:p>
            <a:pPr algn="just">
              <a:lnSpc>
                <a:spcPct val="150000"/>
              </a:lnSpc>
            </a:pPr>
            <a:r>
              <a:rPr lang="en-US" dirty="0" err="1" smtClean="0"/>
              <a:t>Adanya</a:t>
            </a:r>
            <a:r>
              <a:rPr lang="en-US" dirty="0" smtClean="0"/>
              <a:t> </a:t>
            </a:r>
            <a:r>
              <a:rPr lang="en-US" dirty="0" err="1" smtClean="0"/>
              <a:t>instruksi-instruksi</a:t>
            </a:r>
            <a:r>
              <a:rPr lang="en-US" dirty="0" smtClean="0"/>
              <a:t> (</a:t>
            </a:r>
            <a:r>
              <a:rPr lang="en-US" dirty="0" err="1" smtClean="0"/>
              <a:t>dari</a:t>
            </a:r>
            <a:r>
              <a:rPr lang="en-US" dirty="0" smtClean="0"/>
              <a:t> </a:t>
            </a:r>
            <a:r>
              <a:rPr lang="en-US" dirty="0" err="1" smtClean="0"/>
              <a:t>pimpinan</a:t>
            </a:r>
            <a:r>
              <a:rPr lang="en-US" dirty="0" smtClean="0"/>
              <a:t> </a:t>
            </a:r>
            <a:r>
              <a:rPr lang="en-US" dirty="0" err="1" smtClean="0"/>
              <a:t>atau</a:t>
            </a:r>
            <a:r>
              <a:rPr lang="en-US" dirty="0" smtClean="0"/>
              <a:t> </a:t>
            </a:r>
            <a:r>
              <a:rPr lang="en-US" dirty="0" err="1" smtClean="0"/>
              <a:t>dari</a:t>
            </a:r>
            <a:r>
              <a:rPr lang="en-US" dirty="0" smtClean="0"/>
              <a:t> </a:t>
            </a:r>
            <a:r>
              <a:rPr lang="en-US" dirty="0" err="1" smtClean="0"/>
              <a:t>luar</a:t>
            </a:r>
            <a:r>
              <a:rPr lang="en-US" dirty="0" smtClean="0"/>
              <a:t> </a:t>
            </a:r>
            <a:r>
              <a:rPr lang="en-US" dirty="0" err="1" smtClean="0"/>
              <a:t>organisasi</a:t>
            </a:r>
            <a:r>
              <a:rPr lang="en-US" dirty="0" smtClean="0"/>
              <a:t> </a:t>
            </a:r>
            <a:r>
              <a:rPr lang="en-US" dirty="0" err="1" smtClean="0"/>
              <a:t>misalnya</a:t>
            </a:r>
            <a:r>
              <a:rPr lang="en-US" dirty="0" smtClean="0"/>
              <a:t> </a:t>
            </a:r>
            <a:r>
              <a:rPr lang="en-US" dirty="0" err="1" smtClean="0"/>
              <a:t>peraturan</a:t>
            </a:r>
            <a:r>
              <a:rPr lang="en-US" dirty="0" smtClean="0"/>
              <a:t> </a:t>
            </a:r>
            <a:r>
              <a:rPr lang="en-US" dirty="0" err="1" smtClean="0"/>
              <a:t>pemerintah</a:t>
            </a:r>
            <a:r>
              <a:rPr lang="en-US" dirty="0" smtClean="0"/>
              <a:t>). </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5" name="Slide Number Placeholder 4"/>
          <p:cNvSpPr>
            <a:spLocks noGrp="1"/>
          </p:cNvSpPr>
          <p:nvPr>
            <p:ph type="sldNum" sz="quarter" idx="12"/>
          </p:nvPr>
        </p:nvSpPr>
        <p:spPr/>
        <p:txBody>
          <a:bodyPr/>
          <a:lstStyle/>
          <a:p>
            <a:fld id="{B9785462-F6A3-49B5-A2E6-FCA36AC92A37}" type="slidenum">
              <a:rPr lang="id-ID" smtClean="0"/>
              <a:t>4</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4</a:t>
            </a:fld>
            <a:endParaRPr lang="id-ID" sz="2400" dirty="0">
              <a:solidFill>
                <a:schemeClr val="tx1"/>
              </a:solidFill>
            </a:endParaRPr>
          </a:p>
        </p:txBody>
      </p:sp>
    </p:spTree>
    <p:extLst>
      <p:ext uri="{BB962C8B-B14F-4D97-AF65-F5344CB8AC3E}">
        <p14:creationId xmlns:p14="http://schemas.microsoft.com/office/powerpoint/2010/main" val="13257342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0" presetID="16" presetClass="entr" presetSubtype="37"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outVertical)">
                                      <p:cBhvr>
                                        <p:cTn id="3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384501" y="2352149"/>
            <a:ext cx="13717637" cy="6652747"/>
          </a:xfrm>
        </p:spPr>
        <p:txBody>
          <a:bodyPr/>
          <a:lstStyle/>
          <a:p>
            <a:pPr>
              <a:lnSpc>
                <a:spcPct val="80000"/>
              </a:lnSpc>
            </a:pPr>
            <a:r>
              <a:rPr lang="en-US" sz="3600" dirty="0" smtClean="0"/>
              <a:t> </a:t>
            </a:r>
            <a:r>
              <a:rPr lang="en-US" sz="3600" dirty="0" err="1" smtClean="0"/>
              <a:t>Keluhan</a:t>
            </a:r>
            <a:r>
              <a:rPr lang="en-US" sz="3600" dirty="0" smtClean="0"/>
              <a:t> </a:t>
            </a:r>
            <a:r>
              <a:rPr lang="en-US" sz="3600" dirty="0" err="1" smtClean="0"/>
              <a:t>dari</a:t>
            </a:r>
            <a:r>
              <a:rPr lang="en-US" sz="3600" dirty="0" smtClean="0"/>
              <a:t> </a:t>
            </a:r>
            <a:r>
              <a:rPr lang="en-US" sz="3600" dirty="0" err="1"/>
              <a:t>pelanggan</a:t>
            </a:r>
            <a:r>
              <a:rPr lang="en-US" sz="3600" dirty="0"/>
              <a:t> </a:t>
            </a:r>
          </a:p>
          <a:p>
            <a:pPr>
              <a:lnSpc>
                <a:spcPct val="80000"/>
              </a:lnSpc>
            </a:pPr>
            <a:r>
              <a:rPr lang="en-US" sz="3600" dirty="0"/>
              <a:t> </a:t>
            </a:r>
            <a:r>
              <a:rPr lang="en-US" sz="3600" dirty="0" err="1" smtClean="0"/>
              <a:t>Pengiriman</a:t>
            </a:r>
            <a:r>
              <a:rPr lang="en-US" sz="3600" dirty="0" smtClean="0"/>
              <a:t> </a:t>
            </a:r>
            <a:r>
              <a:rPr lang="en-US" sz="3600" dirty="0" err="1" smtClean="0"/>
              <a:t>barang</a:t>
            </a:r>
            <a:r>
              <a:rPr lang="en-US" sz="3600" dirty="0" smtClean="0"/>
              <a:t> </a:t>
            </a:r>
            <a:r>
              <a:rPr lang="en-US" sz="3600" dirty="0"/>
              <a:t>yang </a:t>
            </a:r>
            <a:r>
              <a:rPr lang="en-US" sz="3600" dirty="0" err="1"/>
              <a:t>sering</a:t>
            </a:r>
            <a:r>
              <a:rPr lang="en-US" sz="3600" dirty="0"/>
              <a:t> </a:t>
            </a:r>
            <a:r>
              <a:rPr lang="en-US" sz="3600" dirty="0" err="1"/>
              <a:t>tertunda</a:t>
            </a:r>
            <a:r>
              <a:rPr lang="en-US" sz="3600" dirty="0"/>
              <a:t> </a:t>
            </a:r>
          </a:p>
          <a:p>
            <a:pPr>
              <a:lnSpc>
                <a:spcPct val="80000"/>
              </a:lnSpc>
            </a:pPr>
            <a:r>
              <a:rPr lang="en-US" sz="3600" dirty="0"/>
              <a:t> </a:t>
            </a:r>
            <a:r>
              <a:rPr lang="en-US" sz="3600" dirty="0" err="1" smtClean="0"/>
              <a:t>Pembayaran</a:t>
            </a:r>
            <a:r>
              <a:rPr lang="en-US" sz="3600" dirty="0" smtClean="0"/>
              <a:t> </a:t>
            </a:r>
            <a:r>
              <a:rPr lang="en-US" sz="3600" dirty="0" err="1" smtClean="0"/>
              <a:t>gaji</a:t>
            </a:r>
            <a:r>
              <a:rPr lang="en-US" sz="3600" dirty="0" smtClean="0"/>
              <a:t> </a:t>
            </a:r>
            <a:r>
              <a:rPr lang="en-US" sz="3600" dirty="0"/>
              <a:t>yang </a:t>
            </a:r>
            <a:r>
              <a:rPr lang="en-US" sz="3600" dirty="0" err="1"/>
              <a:t>terlambat</a:t>
            </a:r>
            <a:r>
              <a:rPr lang="en-US" sz="3600" dirty="0"/>
              <a:t> </a:t>
            </a:r>
          </a:p>
          <a:p>
            <a:pPr>
              <a:lnSpc>
                <a:spcPct val="80000"/>
              </a:lnSpc>
            </a:pPr>
            <a:r>
              <a:rPr lang="en-US" sz="3600" dirty="0"/>
              <a:t> </a:t>
            </a:r>
            <a:r>
              <a:rPr lang="en-US" sz="3600" dirty="0" err="1" smtClean="0"/>
              <a:t>Laporan</a:t>
            </a:r>
            <a:r>
              <a:rPr lang="en-US" sz="3600" dirty="0" smtClean="0"/>
              <a:t> yang </a:t>
            </a:r>
            <a:r>
              <a:rPr lang="en-US" sz="3600" dirty="0" err="1"/>
              <a:t>tidak</a:t>
            </a:r>
            <a:r>
              <a:rPr lang="en-US" sz="3600" dirty="0"/>
              <a:t> </a:t>
            </a:r>
            <a:r>
              <a:rPr lang="en-US" sz="3600" dirty="0" err="1"/>
              <a:t>tepat</a:t>
            </a:r>
            <a:r>
              <a:rPr lang="en-US" sz="3600" dirty="0"/>
              <a:t> </a:t>
            </a:r>
            <a:r>
              <a:rPr lang="en-US" sz="3600" dirty="0" err="1"/>
              <a:t>waktu</a:t>
            </a:r>
            <a:r>
              <a:rPr lang="en-US" sz="3600" dirty="0"/>
              <a:t> </a:t>
            </a:r>
          </a:p>
          <a:p>
            <a:pPr>
              <a:lnSpc>
                <a:spcPct val="80000"/>
              </a:lnSpc>
            </a:pPr>
            <a:r>
              <a:rPr lang="en-US" sz="3600" dirty="0" smtClean="0"/>
              <a:t> Isi </a:t>
            </a:r>
            <a:r>
              <a:rPr lang="en-US" sz="3600" dirty="0" err="1" smtClean="0"/>
              <a:t>laporan</a:t>
            </a:r>
            <a:r>
              <a:rPr lang="en-US" sz="3600" dirty="0" smtClean="0"/>
              <a:t> </a:t>
            </a:r>
            <a:r>
              <a:rPr lang="en-US" sz="3600" dirty="0"/>
              <a:t>yang </a:t>
            </a:r>
            <a:r>
              <a:rPr lang="en-US" sz="3600" dirty="0" err="1"/>
              <a:t>sering</a:t>
            </a:r>
            <a:r>
              <a:rPr lang="en-US" sz="3600" dirty="0"/>
              <a:t> </a:t>
            </a:r>
            <a:r>
              <a:rPr lang="en-US" sz="3600" dirty="0" err="1"/>
              <a:t>salah</a:t>
            </a:r>
            <a:r>
              <a:rPr lang="en-US" sz="3600" dirty="0"/>
              <a:t> </a:t>
            </a:r>
          </a:p>
          <a:p>
            <a:pPr>
              <a:lnSpc>
                <a:spcPct val="80000"/>
              </a:lnSpc>
            </a:pPr>
            <a:r>
              <a:rPr lang="en-US" sz="3600" dirty="0"/>
              <a:t> </a:t>
            </a:r>
            <a:r>
              <a:rPr lang="en-US" sz="3600" dirty="0" err="1" smtClean="0"/>
              <a:t>Tanggung</a:t>
            </a:r>
            <a:r>
              <a:rPr lang="en-US" sz="3600" dirty="0" smtClean="0"/>
              <a:t> </a:t>
            </a:r>
            <a:r>
              <a:rPr lang="en-US" sz="3600" dirty="0" err="1" smtClean="0"/>
              <a:t>jawab</a:t>
            </a:r>
            <a:r>
              <a:rPr lang="en-US" sz="3600" dirty="0" smtClean="0"/>
              <a:t> </a:t>
            </a:r>
            <a:r>
              <a:rPr lang="en-US" sz="3600" dirty="0"/>
              <a:t>yang </a:t>
            </a:r>
            <a:r>
              <a:rPr lang="en-US" sz="3600" dirty="0" err="1"/>
              <a:t>tidak</a:t>
            </a:r>
            <a:r>
              <a:rPr lang="en-US" sz="3600" dirty="0"/>
              <a:t> </a:t>
            </a:r>
            <a:r>
              <a:rPr lang="en-US" sz="3600" dirty="0" err="1"/>
              <a:t>jelas</a:t>
            </a:r>
            <a:r>
              <a:rPr lang="en-US" sz="3600" dirty="0"/>
              <a:t> </a:t>
            </a:r>
          </a:p>
          <a:p>
            <a:pPr>
              <a:lnSpc>
                <a:spcPct val="80000"/>
              </a:lnSpc>
            </a:pPr>
            <a:r>
              <a:rPr lang="en-US" sz="3600" dirty="0"/>
              <a:t> </a:t>
            </a:r>
            <a:r>
              <a:rPr lang="en-US" sz="3600" dirty="0" err="1" smtClean="0"/>
              <a:t>Waktu</a:t>
            </a:r>
            <a:r>
              <a:rPr lang="en-US" sz="3600" dirty="0" smtClean="0"/>
              <a:t> </a:t>
            </a:r>
            <a:r>
              <a:rPr lang="en-US" sz="3600" dirty="0" err="1" smtClean="0"/>
              <a:t>kerja</a:t>
            </a:r>
            <a:r>
              <a:rPr lang="en-US" sz="3600" dirty="0" smtClean="0"/>
              <a:t> </a:t>
            </a:r>
            <a:r>
              <a:rPr lang="en-US" sz="3600" dirty="0"/>
              <a:t>yang </a:t>
            </a:r>
            <a:r>
              <a:rPr lang="en-US" sz="3600" dirty="0" err="1"/>
              <a:t>berlebihan</a:t>
            </a:r>
            <a:r>
              <a:rPr lang="en-US" sz="3600" dirty="0"/>
              <a:t> </a:t>
            </a:r>
          </a:p>
          <a:p>
            <a:pPr>
              <a:lnSpc>
                <a:spcPct val="80000"/>
              </a:lnSpc>
            </a:pPr>
            <a:r>
              <a:rPr lang="en-US" sz="3600" dirty="0"/>
              <a:t> </a:t>
            </a:r>
            <a:r>
              <a:rPr lang="en-US" sz="3600" dirty="0" err="1" smtClean="0"/>
              <a:t>Ketidak</a:t>
            </a:r>
            <a:r>
              <a:rPr lang="en-US" sz="3600" dirty="0" smtClean="0"/>
              <a:t> </a:t>
            </a:r>
            <a:r>
              <a:rPr lang="en-US" sz="3600" dirty="0" err="1" smtClean="0"/>
              <a:t>beresan</a:t>
            </a:r>
            <a:r>
              <a:rPr lang="en-US" sz="3600" dirty="0" smtClean="0"/>
              <a:t> </a:t>
            </a:r>
            <a:r>
              <a:rPr lang="en-US" sz="3600" dirty="0" err="1"/>
              <a:t>kas</a:t>
            </a:r>
            <a:r>
              <a:rPr lang="en-US" sz="3600" dirty="0"/>
              <a:t> </a:t>
            </a:r>
          </a:p>
          <a:p>
            <a:pPr>
              <a:lnSpc>
                <a:spcPct val="80000"/>
              </a:lnSpc>
            </a:pPr>
            <a:r>
              <a:rPr lang="en-US" sz="3600" dirty="0"/>
              <a:t> </a:t>
            </a:r>
            <a:r>
              <a:rPr lang="en-US" sz="3600" dirty="0" err="1" smtClean="0"/>
              <a:t>Produktivitas</a:t>
            </a:r>
            <a:r>
              <a:rPr lang="en-US" sz="3600" dirty="0" smtClean="0"/>
              <a:t> </a:t>
            </a:r>
            <a:r>
              <a:rPr lang="en-US" sz="3600" dirty="0" err="1" smtClean="0"/>
              <a:t>tenaga</a:t>
            </a:r>
            <a:r>
              <a:rPr lang="en-US" sz="3600" dirty="0" smtClean="0"/>
              <a:t> </a:t>
            </a:r>
            <a:r>
              <a:rPr lang="en-US" sz="3600" dirty="0" err="1"/>
              <a:t>kerja</a:t>
            </a:r>
            <a:r>
              <a:rPr lang="en-US" sz="3600" dirty="0"/>
              <a:t> yang </a:t>
            </a:r>
            <a:r>
              <a:rPr lang="en-US" sz="3600" dirty="0" err="1"/>
              <a:t>rendah</a:t>
            </a:r>
            <a:r>
              <a:rPr lang="en-US" sz="3600" dirty="0"/>
              <a:t> </a:t>
            </a:r>
          </a:p>
          <a:p>
            <a:pPr>
              <a:lnSpc>
                <a:spcPct val="80000"/>
              </a:lnSpc>
            </a:pPr>
            <a:r>
              <a:rPr lang="en-US" sz="3600" dirty="0"/>
              <a:t> </a:t>
            </a:r>
            <a:r>
              <a:rPr lang="en-US" sz="3600" dirty="0" err="1" smtClean="0"/>
              <a:t>Banyaknya</a:t>
            </a:r>
            <a:r>
              <a:rPr lang="en-US" sz="3600" dirty="0" smtClean="0"/>
              <a:t> </a:t>
            </a:r>
            <a:r>
              <a:rPr lang="en-US" sz="3600" dirty="0" err="1" smtClean="0"/>
              <a:t>pekerja</a:t>
            </a:r>
            <a:r>
              <a:rPr lang="en-US" sz="3600" dirty="0" smtClean="0"/>
              <a:t> </a:t>
            </a:r>
            <a:r>
              <a:rPr lang="en-US" sz="3600" dirty="0"/>
              <a:t>yang </a:t>
            </a:r>
            <a:r>
              <a:rPr lang="en-US" sz="3600" dirty="0" err="1"/>
              <a:t>menganggur</a:t>
            </a:r>
            <a:r>
              <a:rPr lang="en-US" sz="3600" dirty="0"/>
              <a:t> </a:t>
            </a:r>
          </a:p>
          <a:p>
            <a:pPr>
              <a:lnSpc>
                <a:spcPct val="80000"/>
              </a:lnSpc>
            </a:pPr>
            <a:r>
              <a:rPr lang="en-US" sz="3600" dirty="0"/>
              <a:t> </a:t>
            </a:r>
            <a:r>
              <a:rPr lang="en-US" sz="3600" dirty="0" err="1" smtClean="0"/>
              <a:t>Kegiatan</a:t>
            </a:r>
            <a:r>
              <a:rPr lang="en-US" sz="3600" dirty="0" smtClean="0"/>
              <a:t> yang </a:t>
            </a:r>
            <a:r>
              <a:rPr lang="en-US" sz="3600" dirty="0" err="1"/>
              <a:t>tumpang</a:t>
            </a:r>
            <a:r>
              <a:rPr lang="en-US" sz="3600" dirty="0"/>
              <a:t> </a:t>
            </a:r>
            <a:r>
              <a:rPr lang="en-US" sz="3600" dirty="0" err="1"/>
              <a:t>tindih</a:t>
            </a:r>
            <a:r>
              <a:rPr lang="en-US" sz="3600" dirty="0"/>
              <a:t> </a:t>
            </a:r>
          </a:p>
          <a:p>
            <a:pPr>
              <a:lnSpc>
                <a:spcPct val="80000"/>
              </a:lnSpc>
            </a:pPr>
            <a:r>
              <a:rPr lang="en-US" sz="3600" dirty="0"/>
              <a:t> </a:t>
            </a:r>
            <a:r>
              <a:rPr lang="en-US" sz="3600" dirty="0" err="1" smtClean="0"/>
              <a:t>Tanggapan</a:t>
            </a:r>
            <a:r>
              <a:rPr lang="en-US" sz="3600" dirty="0" smtClean="0"/>
              <a:t> yang </a:t>
            </a:r>
            <a:r>
              <a:rPr lang="en-US" sz="3600" dirty="0" err="1"/>
              <a:t>lambat</a:t>
            </a:r>
            <a:r>
              <a:rPr lang="en-US" sz="3600" dirty="0"/>
              <a:t> </a:t>
            </a:r>
            <a:r>
              <a:rPr lang="en-US" sz="3600" dirty="0" err="1"/>
              <a:t>terhadap</a:t>
            </a:r>
            <a:r>
              <a:rPr lang="en-US" sz="3600" dirty="0"/>
              <a:t> </a:t>
            </a:r>
            <a:r>
              <a:rPr lang="en-US" sz="3600" dirty="0" err="1"/>
              <a:t>langganan</a:t>
            </a:r>
            <a:r>
              <a:rPr lang="en-US" sz="3600" dirty="0"/>
              <a:t> </a:t>
            </a:r>
          </a:p>
          <a:p>
            <a:pPr>
              <a:lnSpc>
                <a:spcPct val="80000"/>
              </a:lnSpc>
            </a:pPr>
            <a:endParaRPr lang="en-US" sz="3100" dirty="0"/>
          </a:p>
        </p:txBody>
      </p:sp>
      <p:sp>
        <p:nvSpPr>
          <p:cNvPr id="7170" name="Rectangle 2"/>
          <p:cNvSpPr>
            <a:spLocks noGrp="1" noChangeArrowheads="1"/>
          </p:cNvSpPr>
          <p:nvPr>
            <p:ph type="title"/>
          </p:nvPr>
        </p:nvSpPr>
        <p:spPr/>
        <p:txBody>
          <a:bodyPr/>
          <a:lstStyle/>
          <a:p>
            <a:pPr>
              <a:defRPr/>
            </a:pPr>
            <a:r>
              <a:rPr lang="en-US" dirty="0"/>
              <a:t>What (problem)</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5</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5</a:t>
            </a:fld>
            <a:endParaRPr lang="id-ID" sz="2400" dirty="0">
              <a:solidFill>
                <a:schemeClr val="tx1"/>
              </a:solidFill>
            </a:endParaRPr>
          </a:p>
        </p:txBody>
      </p:sp>
    </p:spTree>
    <p:extLst>
      <p:ext uri="{BB962C8B-B14F-4D97-AF65-F5344CB8AC3E}">
        <p14:creationId xmlns:p14="http://schemas.microsoft.com/office/powerpoint/2010/main" val="377669041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170"/>
                                        </p:tgtEl>
                                        <p:attrNameLst>
                                          <p:attrName>style.visibility</p:attrName>
                                        </p:attrNameLst>
                                      </p:cBhvr>
                                      <p:to>
                                        <p:strVal val="visible"/>
                                      </p:to>
                                    </p:set>
                                    <p:animEffect transition="in" filter="circle(in)">
                                      <p:cBhvr>
                                        <p:cTn id="10" dur="2000"/>
                                        <p:tgtEl>
                                          <p:spTgt spid="717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5362">
                                            <p:txEl>
                                              <p:pRg st="0" end="0"/>
                                            </p:txEl>
                                          </p:spTgt>
                                        </p:tgtEl>
                                        <p:attrNameLst>
                                          <p:attrName>style.visibility</p:attrName>
                                        </p:attrNameLst>
                                      </p:cBhvr>
                                      <p:to>
                                        <p:strVal val="visible"/>
                                      </p:to>
                                    </p:set>
                                    <p:anim calcmode="lin" valueType="num">
                                      <p:cBhvr additive="base">
                                        <p:cTn id="15"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362">
                                            <p:txEl>
                                              <p:pRg st="1" end="1"/>
                                            </p:txEl>
                                          </p:spTgt>
                                        </p:tgtEl>
                                        <p:attrNameLst>
                                          <p:attrName>style.visibility</p:attrName>
                                        </p:attrNameLst>
                                      </p:cBhvr>
                                      <p:to>
                                        <p:strVal val="visible"/>
                                      </p:to>
                                    </p:set>
                                    <p:anim calcmode="lin" valueType="num">
                                      <p:cBhvr additive="base">
                                        <p:cTn id="21"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362">
                                            <p:txEl>
                                              <p:pRg st="2" end="2"/>
                                            </p:txEl>
                                          </p:spTgt>
                                        </p:tgtEl>
                                        <p:attrNameLst>
                                          <p:attrName>style.visibility</p:attrName>
                                        </p:attrNameLst>
                                      </p:cBhvr>
                                      <p:to>
                                        <p:strVal val="visible"/>
                                      </p:to>
                                    </p:set>
                                    <p:anim calcmode="lin" valueType="num">
                                      <p:cBhvr additive="base">
                                        <p:cTn id="27"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362">
                                            <p:txEl>
                                              <p:pRg st="3" end="3"/>
                                            </p:txEl>
                                          </p:spTgt>
                                        </p:tgtEl>
                                        <p:attrNameLst>
                                          <p:attrName>style.visibility</p:attrName>
                                        </p:attrNameLst>
                                      </p:cBhvr>
                                      <p:to>
                                        <p:strVal val="visible"/>
                                      </p:to>
                                    </p:set>
                                    <p:anim calcmode="lin" valueType="num">
                                      <p:cBhvr additive="base">
                                        <p:cTn id="33"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362">
                                            <p:txEl>
                                              <p:pRg st="4" end="4"/>
                                            </p:txEl>
                                          </p:spTgt>
                                        </p:tgtEl>
                                        <p:attrNameLst>
                                          <p:attrName>style.visibility</p:attrName>
                                        </p:attrNameLst>
                                      </p:cBhvr>
                                      <p:to>
                                        <p:strVal val="visible"/>
                                      </p:to>
                                    </p:set>
                                    <p:anim calcmode="lin" valueType="num">
                                      <p:cBhvr additive="base">
                                        <p:cTn id="39"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362">
                                            <p:txEl>
                                              <p:pRg st="5" end="5"/>
                                            </p:txEl>
                                          </p:spTgt>
                                        </p:tgtEl>
                                        <p:attrNameLst>
                                          <p:attrName>style.visibility</p:attrName>
                                        </p:attrNameLst>
                                      </p:cBhvr>
                                      <p:to>
                                        <p:strVal val="visible"/>
                                      </p:to>
                                    </p:set>
                                    <p:anim calcmode="lin" valueType="num">
                                      <p:cBhvr additive="base">
                                        <p:cTn id="45"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5362">
                                            <p:txEl>
                                              <p:pRg st="6" end="6"/>
                                            </p:txEl>
                                          </p:spTgt>
                                        </p:tgtEl>
                                        <p:attrNameLst>
                                          <p:attrName>style.visibility</p:attrName>
                                        </p:attrNameLst>
                                      </p:cBhvr>
                                      <p:to>
                                        <p:strVal val="visible"/>
                                      </p:to>
                                    </p:set>
                                    <p:anim calcmode="lin" valueType="num">
                                      <p:cBhvr additive="base">
                                        <p:cTn id="51"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5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362">
                                            <p:txEl>
                                              <p:pRg st="7" end="7"/>
                                            </p:txEl>
                                          </p:spTgt>
                                        </p:tgtEl>
                                        <p:attrNameLst>
                                          <p:attrName>style.visibility</p:attrName>
                                        </p:attrNameLst>
                                      </p:cBhvr>
                                      <p:to>
                                        <p:strVal val="visible"/>
                                      </p:to>
                                    </p:set>
                                    <p:anim calcmode="lin" valueType="num">
                                      <p:cBhvr additive="base">
                                        <p:cTn id="57"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5362">
                                            <p:txEl>
                                              <p:pRg st="8" end="8"/>
                                            </p:txEl>
                                          </p:spTgt>
                                        </p:tgtEl>
                                        <p:attrNameLst>
                                          <p:attrName>style.visibility</p:attrName>
                                        </p:attrNameLst>
                                      </p:cBhvr>
                                      <p:to>
                                        <p:strVal val="visible"/>
                                      </p:to>
                                    </p:set>
                                    <p:anim calcmode="lin" valueType="num">
                                      <p:cBhvr additive="base">
                                        <p:cTn id="63" dur="500" fill="hold"/>
                                        <p:tgtEl>
                                          <p:spTgt spid="15362">
                                            <p:txEl>
                                              <p:pRg st="8" end="8"/>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53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5362">
                                            <p:txEl>
                                              <p:pRg st="9" end="9"/>
                                            </p:txEl>
                                          </p:spTgt>
                                        </p:tgtEl>
                                        <p:attrNameLst>
                                          <p:attrName>style.visibility</p:attrName>
                                        </p:attrNameLst>
                                      </p:cBhvr>
                                      <p:to>
                                        <p:strVal val="visible"/>
                                      </p:to>
                                    </p:set>
                                    <p:anim calcmode="lin" valueType="num">
                                      <p:cBhvr additive="base">
                                        <p:cTn id="69" dur="500" fill="hold"/>
                                        <p:tgtEl>
                                          <p:spTgt spid="15362">
                                            <p:txEl>
                                              <p:pRg st="9" end="9"/>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53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5362">
                                            <p:txEl>
                                              <p:pRg st="10" end="10"/>
                                            </p:txEl>
                                          </p:spTgt>
                                        </p:tgtEl>
                                        <p:attrNameLst>
                                          <p:attrName>style.visibility</p:attrName>
                                        </p:attrNameLst>
                                      </p:cBhvr>
                                      <p:to>
                                        <p:strVal val="visible"/>
                                      </p:to>
                                    </p:set>
                                    <p:anim calcmode="lin" valueType="num">
                                      <p:cBhvr additive="base">
                                        <p:cTn id="75" dur="500" fill="hold"/>
                                        <p:tgtEl>
                                          <p:spTgt spid="15362">
                                            <p:txEl>
                                              <p:pRg st="10" end="1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53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5362">
                                            <p:txEl>
                                              <p:pRg st="11" end="11"/>
                                            </p:txEl>
                                          </p:spTgt>
                                        </p:tgtEl>
                                        <p:attrNameLst>
                                          <p:attrName>style.visibility</p:attrName>
                                        </p:attrNameLst>
                                      </p:cBhvr>
                                      <p:to>
                                        <p:strVal val="visible"/>
                                      </p:to>
                                    </p:set>
                                    <p:anim calcmode="lin" valueType="num">
                                      <p:cBhvr additive="base">
                                        <p:cTn id="81" dur="500" fill="hold"/>
                                        <p:tgtEl>
                                          <p:spTgt spid="15362">
                                            <p:txEl>
                                              <p:pRg st="11" end="11"/>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5362">
                                            <p:txEl>
                                              <p:pRg st="11" end="11"/>
                                            </p:txEl>
                                          </p:spTgt>
                                        </p:tgtEl>
                                        <p:attrNameLst>
                                          <p:attrName>ppt_y</p:attrName>
                                        </p:attrNameLst>
                                      </p:cBhvr>
                                      <p:tavLst>
                                        <p:tav tm="0">
                                          <p:val>
                                            <p:strVal val="1+#ppt_h/2"/>
                                          </p:val>
                                        </p:tav>
                                        <p:tav tm="100000">
                                          <p:val>
                                            <p:strVal val="#ppt_y"/>
                                          </p:val>
                                        </p:tav>
                                      </p:tavLst>
                                    </p:anim>
                                  </p:childTnLst>
                                </p:cTn>
                              </p:par>
                              <p:par>
                                <p:cTn id="83" presetID="16" presetClass="entr" presetSubtype="37" fill="hold" grpId="0" nodeType="with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barn(outVertical)">
                                      <p:cBhvr>
                                        <p:cTn id="85"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P spid="7170" grpId="0"/>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3312493" y="2128133"/>
            <a:ext cx="13789645" cy="6652747"/>
          </a:xfrm>
        </p:spPr>
        <p:txBody>
          <a:bodyPr>
            <a:noAutofit/>
          </a:bodyPr>
          <a:lstStyle/>
          <a:p>
            <a:pPr>
              <a:lnSpc>
                <a:spcPct val="80000"/>
              </a:lnSpc>
            </a:pPr>
            <a:r>
              <a:rPr lang="en-US" sz="3600" dirty="0" err="1" smtClean="0"/>
              <a:t>Kehilangan</a:t>
            </a:r>
            <a:r>
              <a:rPr lang="en-US" sz="3600" dirty="0" smtClean="0"/>
              <a:t> </a:t>
            </a:r>
            <a:r>
              <a:rPr lang="en-US" sz="3600" dirty="0" err="1" smtClean="0"/>
              <a:t>kesempatan</a:t>
            </a:r>
            <a:r>
              <a:rPr lang="en-US" sz="3600" dirty="0" smtClean="0"/>
              <a:t> </a:t>
            </a:r>
            <a:r>
              <a:rPr lang="en-US" sz="3600" dirty="0" err="1"/>
              <a:t>kompetisi</a:t>
            </a:r>
            <a:r>
              <a:rPr lang="en-US" sz="3600" dirty="0"/>
              <a:t> </a:t>
            </a:r>
            <a:r>
              <a:rPr lang="en-US" sz="3600" dirty="0" err="1"/>
              <a:t>pasar</a:t>
            </a:r>
            <a:r>
              <a:rPr lang="en-US" sz="3600" dirty="0"/>
              <a:t> </a:t>
            </a:r>
          </a:p>
          <a:p>
            <a:pPr>
              <a:lnSpc>
                <a:spcPct val="80000"/>
              </a:lnSpc>
            </a:pPr>
            <a:r>
              <a:rPr lang="en-US" sz="3600" dirty="0" err="1" smtClean="0"/>
              <a:t>Kesalahan-kesalahan</a:t>
            </a:r>
            <a:r>
              <a:rPr lang="en-US" sz="3600" dirty="0" smtClean="0"/>
              <a:t> manual </a:t>
            </a:r>
            <a:r>
              <a:rPr lang="en-US" sz="3600" dirty="0"/>
              <a:t>yang </a:t>
            </a:r>
            <a:r>
              <a:rPr lang="en-US" sz="3600" dirty="0" err="1"/>
              <a:t>tinggi</a:t>
            </a:r>
            <a:r>
              <a:rPr lang="en-US" sz="3600" dirty="0"/>
              <a:t> </a:t>
            </a:r>
          </a:p>
          <a:p>
            <a:pPr>
              <a:lnSpc>
                <a:spcPct val="80000"/>
              </a:lnSpc>
            </a:pPr>
            <a:r>
              <a:rPr lang="en-US" sz="3600" dirty="0" err="1" smtClean="0"/>
              <a:t>Persediaan</a:t>
            </a:r>
            <a:r>
              <a:rPr lang="en-US" sz="3600" dirty="0" smtClean="0"/>
              <a:t> </a:t>
            </a:r>
            <a:r>
              <a:rPr lang="en-US" sz="3600" dirty="0" err="1" smtClean="0"/>
              <a:t>barang</a:t>
            </a:r>
            <a:r>
              <a:rPr lang="en-US" sz="3600" dirty="0" smtClean="0"/>
              <a:t> </a:t>
            </a:r>
            <a:r>
              <a:rPr lang="en-US" sz="3600" dirty="0"/>
              <a:t>yang </a:t>
            </a:r>
            <a:r>
              <a:rPr lang="en-US" sz="3600" dirty="0" err="1"/>
              <a:t>terlalu</a:t>
            </a:r>
            <a:r>
              <a:rPr lang="en-US" sz="3600" dirty="0"/>
              <a:t> </a:t>
            </a:r>
            <a:r>
              <a:rPr lang="en-US" sz="3600" dirty="0" err="1"/>
              <a:t>tinggi</a:t>
            </a:r>
            <a:r>
              <a:rPr lang="en-US" sz="3600" dirty="0"/>
              <a:t> </a:t>
            </a:r>
          </a:p>
          <a:p>
            <a:pPr>
              <a:lnSpc>
                <a:spcPct val="80000"/>
              </a:lnSpc>
            </a:pPr>
            <a:r>
              <a:rPr lang="en-US" sz="3600" dirty="0" err="1" smtClean="0"/>
              <a:t>Pemesanan</a:t>
            </a:r>
            <a:r>
              <a:rPr lang="en-US" sz="3600" dirty="0" smtClean="0"/>
              <a:t> </a:t>
            </a:r>
            <a:r>
              <a:rPr lang="en-US" sz="3600" dirty="0" err="1" smtClean="0"/>
              <a:t>kembali</a:t>
            </a:r>
            <a:r>
              <a:rPr lang="en-US" sz="3600" dirty="0" smtClean="0"/>
              <a:t> </a:t>
            </a:r>
            <a:r>
              <a:rPr lang="en-US" sz="3600" dirty="0" err="1"/>
              <a:t>barang</a:t>
            </a:r>
            <a:r>
              <a:rPr lang="en-US" sz="3600" dirty="0"/>
              <a:t> yang </a:t>
            </a:r>
            <a:r>
              <a:rPr lang="en-US" sz="3600" dirty="0" err="1"/>
              <a:t>tidak</a:t>
            </a:r>
            <a:r>
              <a:rPr lang="en-US" sz="3600" dirty="0"/>
              <a:t> </a:t>
            </a:r>
            <a:r>
              <a:rPr lang="en-US" sz="3600" dirty="0" err="1"/>
              <a:t>efisien</a:t>
            </a:r>
            <a:r>
              <a:rPr lang="en-US" sz="3600" dirty="0"/>
              <a:t> </a:t>
            </a:r>
          </a:p>
          <a:p>
            <a:pPr>
              <a:lnSpc>
                <a:spcPct val="80000"/>
              </a:lnSpc>
            </a:pPr>
            <a:r>
              <a:rPr lang="en-US" sz="3600" dirty="0" err="1" smtClean="0"/>
              <a:t>Biaya</a:t>
            </a:r>
            <a:r>
              <a:rPr lang="en-US" sz="3600" dirty="0" smtClean="0"/>
              <a:t> </a:t>
            </a:r>
            <a:r>
              <a:rPr lang="en-US" sz="3600" dirty="0" err="1" smtClean="0"/>
              <a:t>operasi</a:t>
            </a:r>
            <a:r>
              <a:rPr lang="en-US" sz="3600" dirty="0" smtClean="0"/>
              <a:t> </a:t>
            </a:r>
            <a:r>
              <a:rPr lang="en-US" sz="3600" dirty="0"/>
              <a:t>yang </a:t>
            </a:r>
            <a:r>
              <a:rPr lang="en-US" sz="3600" dirty="0" err="1"/>
              <a:t>tinggi</a:t>
            </a:r>
            <a:r>
              <a:rPr lang="en-US" sz="3600" dirty="0"/>
              <a:t> </a:t>
            </a:r>
          </a:p>
          <a:p>
            <a:pPr>
              <a:lnSpc>
                <a:spcPct val="80000"/>
              </a:lnSpc>
            </a:pPr>
            <a:r>
              <a:rPr lang="en-US" sz="3600" dirty="0" smtClean="0"/>
              <a:t>File</a:t>
            </a:r>
            <a:r>
              <a:rPr lang="id-ID" sz="3600" dirty="0"/>
              <a:t>-</a:t>
            </a:r>
            <a:r>
              <a:rPr lang="en-US" sz="3600" dirty="0" smtClean="0"/>
              <a:t>file yang </a:t>
            </a:r>
            <a:r>
              <a:rPr lang="en-US" sz="3600" dirty="0" err="1"/>
              <a:t>kurang</a:t>
            </a:r>
            <a:r>
              <a:rPr lang="en-US" sz="3600" dirty="0"/>
              <a:t> </a:t>
            </a:r>
            <a:r>
              <a:rPr lang="en-US" sz="3600" dirty="0" err="1"/>
              <a:t>teratur</a:t>
            </a:r>
            <a:r>
              <a:rPr lang="en-US" sz="3600" dirty="0"/>
              <a:t> </a:t>
            </a:r>
          </a:p>
          <a:p>
            <a:pPr>
              <a:lnSpc>
                <a:spcPct val="80000"/>
              </a:lnSpc>
            </a:pPr>
            <a:r>
              <a:rPr lang="en-US" sz="3600" dirty="0" err="1" smtClean="0"/>
              <a:t>Keluhan</a:t>
            </a:r>
            <a:r>
              <a:rPr lang="en-US" sz="3600" dirty="0" smtClean="0"/>
              <a:t> </a:t>
            </a:r>
            <a:r>
              <a:rPr lang="en-US" sz="3600" dirty="0" err="1" smtClean="0"/>
              <a:t>dari</a:t>
            </a:r>
            <a:r>
              <a:rPr lang="en-US" sz="3600" dirty="0" smtClean="0"/>
              <a:t> </a:t>
            </a:r>
            <a:r>
              <a:rPr lang="en-US" sz="3600" dirty="0"/>
              <a:t>supplier </a:t>
            </a:r>
            <a:r>
              <a:rPr lang="en-US" sz="3600" dirty="0" err="1"/>
              <a:t>karena</a:t>
            </a:r>
            <a:r>
              <a:rPr lang="en-US" sz="3600" dirty="0"/>
              <a:t> </a:t>
            </a:r>
            <a:r>
              <a:rPr lang="en-US" sz="3600" dirty="0" err="1"/>
              <a:t>tertundanya</a:t>
            </a:r>
            <a:r>
              <a:rPr lang="en-US" sz="3600" dirty="0"/>
              <a:t> </a:t>
            </a:r>
            <a:r>
              <a:rPr lang="en-US" sz="3600" dirty="0" err="1"/>
              <a:t>pembayaran</a:t>
            </a:r>
            <a:r>
              <a:rPr lang="en-US" sz="3600" dirty="0"/>
              <a:t> </a:t>
            </a:r>
          </a:p>
          <a:p>
            <a:pPr>
              <a:lnSpc>
                <a:spcPct val="80000"/>
              </a:lnSpc>
            </a:pPr>
            <a:r>
              <a:rPr lang="en-US" sz="3600" dirty="0" err="1" smtClean="0"/>
              <a:t>Bertumpuknya</a:t>
            </a:r>
            <a:r>
              <a:rPr lang="en-US" sz="3600" dirty="0" smtClean="0"/>
              <a:t> backorder </a:t>
            </a:r>
            <a:r>
              <a:rPr lang="en-US" sz="3600" dirty="0"/>
              <a:t>(</a:t>
            </a:r>
            <a:r>
              <a:rPr lang="en-US" sz="3600" dirty="0" err="1"/>
              <a:t>tertundanya</a:t>
            </a:r>
            <a:r>
              <a:rPr lang="en-US" sz="3600" dirty="0"/>
              <a:t> </a:t>
            </a:r>
            <a:r>
              <a:rPr lang="en-US" sz="3600" dirty="0" err="1"/>
              <a:t>pengiriman</a:t>
            </a:r>
            <a:r>
              <a:rPr lang="en-US" sz="3600" dirty="0"/>
              <a:t> </a:t>
            </a:r>
            <a:r>
              <a:rPr lang="en-US" sz="3600" dirty="0" err="1"/>
              <a:t>karena</a:t>
            </a:r>
            <a:r>
              <a:rPr lang="en-US" sz="3600" dirty="0"/>
              <a:t> </a:t>
            </a:r>
            <a:r>
              <a:rPr lang="en-US" sz="3600" dirty="0" err="1"/>
              <a:t>kurang</a:t>
            </a:r>
            <a:r>
              <a:rPr lang="en-US" sz="3600" dirty="0"/>
              <a:t> </a:t>
            </a:r>
            <a:r>
              <a:rPr lang="en-US" sz="3600" dirty="0" err="1"/>
              <a:t>persediaan</a:t>
            </a:r>
            <a:r>
              <a:rPr lang="en-US" sz="3600" dirty="0"/>
              <a:t> </a:t>
            </a:r>
            <a:r>
              <a:rPr lang="en-US" sz="3600" dirty="0" err="1"/>
              <a:t>barang</a:t>
            </a:r>
            <a:r>
              <a:rPr lang="en-US" sz="3600" dirty="0"/>
              <a:t>) </a:t>
            </a:r>
          </a:p>
          <a:p>
            <a:pPr>
              <a:lnSpc>
                <a:spcPct val="80000"/>
              </a:lnSpc>
            </a:pPr>
            <a:r>
              <a:rPr lang="en-US" sz="3600" dirty="0" err="1" smtClean="0"/>
              <a:t>Investasi</a:t>
            </a:r>
            <a:r>
              <a:rPr lang="en-US" sz="3600" dirty="0" smtClean="0"/>
              <a:t> yang </a:t>
            </a:r>
            <a:r>
              <a:rPr lang="en-US" sz="3600" dirty="0" err="1"/>
              <a:t>tidak</a:t>
            </a:r>
            <a:r>
              <a:rPr lang="en-US" sz="3600" dirty="0"/>
              <a:t> </a:t>
            </a:r>
            <a:r>
              <a:rPr lang="en-US" sz="3600" dirty="0" err="1"/>
              <a:t>efisien</a:t>
            </a:r>
            <a:r>
              <a:rPr lang="en-US" sz="3600" dirty="0"/>
              <a:t> </a:t>
            </a:r>
          </a:p>
          <a:p>
            <a:pPr>
              <a:lnSpc>
                <a:spcPct val="80000"/>
              </a:lnSpc>
            </a:pPr>
            <a:r>
              <a:rPr lang="en-US" sz="3600" dirty="0" err="1" smtClean="0"/>
              <a:t>Peramalan</a:t>
            </a:r>
            <a:r>
              <a:rPr lang="en-US" sz="3600" dirty="0" smtClean="0"/>
              <a:t> </a:t>
            </a:r>
            <a:r>
              <a:rPr lang="en-US" sz="3600" dirty="0" err="1" smtClean="0"/>
              <a:t>penjualan</a:t>
            </a:r>
            <a:r>
              <a:rPr lang="en-US" sz="3600" dirty="0" smtClean="0"/>
              <a:t> </a:t>
            </a:r>
            <a:r>
              <a:rPr lang="en-US" sz="3600" dirty="0" err="1"/>
              <a:t>dan</a:t>
            </a:r>
            <a:r>
              <a:rPr lang="en-US" sz="3600" dirty="0"/>
              <a:t> </a:t>
            </a:r>
            <a:r>
              <a:rPr lang="en-US" sz="3600" dirty="0" err="1"/>
              <a:t>produksi</a:t>
            </a:r>
            <a:r>
              <a:rPr lang="en-US" sz="3600" dirty="0"/>
              <a:t> </a:t>
            </a:r>
            <a:r>
              <a:rPr lang="en-US" sz="3600" dirty="0" err="1"/>
              <a:t>tidak</a:t>
            </a:r>
            <a:r>
              <a:rPr lang="en-US" sz="3600" dirty="0"/>
              <a:t> </a:t>
            </a:r>
            <a:r>
              <a:rPr lang="en-US" sz="3600" dirty="0" err="1"/>
              <a:t>tepat</a:t>
            </a:r>
            <a:r>
              <a:rPr lang="en-US" sz="3600" dirty="0"/>
              <a:t> </a:t>
            </a:r>
          </a:p>
          <a:p>
            <a:pPr>
              <a:lnSpc>
                <a:spcPct val="80000"/>
              </a:lnSpc>
            </a:pPr>
            <a:r>
              <a:rPr lang="en-US" sz="3600" dirty="0" err="1" smtClean="0"/>
              <a:t>Kapasitas</a:t>
            </a:r>
            <a:r>
              <a:rPr lang="en-US" sz="3600" dirty="0" smtClean="0"/>
              <a:t> </a:t>
            </a:r>
            <a:r>
              <a:rPr lang="en-US" sz="3600" dirty="0" err="1" smtClean="0"/>
              <a:t>produksi</a:t>
            </a:r>
            <a:r>
              <a:rPr lang="en-US" sz="3600" dirty="0" smtClean="0"/>
              <a:t> </a:t>
            </a:r>
            <a:r>
              <a:rPr lang="en-US" sz="3600" dirty="0"/>
              <a:t>yang </a:t>
            </a:r>
            <a:r>
              <a:rPr lang="en-US" sz="3600" dirty="0" err="1"/>
              <a:t>menganggur</a:t>
            </a:r>
            <a:r>
              <a:rPr lang="en-US" sz="3600" dirty="0"/>
              <a:t> </a:t>
            </a:r>
          </a:p>
          <a:p>
            <a:pPr>
              <a:lnSpc>
                <a:spcPct val="80000"/>
              </a:lnSpc>
            </a:pPr>
            <a:r>
              <a:rPr lang="en-US" sz="3600" dirty="0" err="1" smtClean="0"/>
              <a:t>Pekerjaan</a:t>
            </a:r>
            <a:r>
              <a:rPr lang="en-US" sz="3600" dirty="0" smtClean="0"/>
              <a:t> </a:t>
            </a:r>
            <a:r>
              <a:rPr lang="en-US" sz="3600" dirty="0" err="1" smtClean="0"/>
              <a:t>manajer</a:t>
            </a:r>
            <a:r>
              <a:rPr lang="en-US" sz="3600" dirty="0" smtClean="0"/>
              <a:t> </a:t>
            </a:r>
            <a:r>
              <a:rPr lang="en-US" sz="3600" dirty="0"/>
              <a:t>yang </a:t>
            </a:r>
            <a:r>
              <a:rPr lang="en-US" sz="3600" dirty="0" err="1"/>
              <a:t>terlalu</a:t>
            </a:r>
            <a:r>
              <a:rPr lang="en-US" sz="3600" dirty="0"/>
              <a:t> </a:t>
            </a:r>
            <a:r>
              <a:rPr lang="en-US" sz="3600" dirty="0" err="1"/>
              <a:t>teknis</a:t>
            </a:r>
            <a:r>
              <a:rPr lang="en-US" sz="3600" dirty="0"/>
              <a:t> </a:t>
            </a:r>
          </a:p>
          <a:p>
            <a:pPr>
              <a:lnSpc>
                <a:spcPct val="80000"/>
              </a:lnSpc>
            </a:pPr>
            <a:endParaRPr lang="en-US" sz="3600" dirty="0"/>
          </a:p>
        </p:txBody>
      </p:sp>
      <p:sp>
        <p:nvSpPr>
          <p:cNvPr id="8194" name="Rectangle 2"/>
          <p:cNvSpPr>
            <a:spLocks noGrp="1" noChangeArrowheads="1"/>
          </p:cNvSpPr>
          <p:nvPr>
            <p:ph type="title"/>
          </p:nvPr>
        </p:nvSpPr>
        <p:spPr/>
        <p:txBody>
          <a:bodyPr/>
          <a:lstStyle/>
          <a:p>
            <a:pPr>
              <a:defRPr/>
            </a:pPr>
            <a:r>
              <a:rPr lang="en-US"/>
              <a:t>What (problem)</a:t>
            </a:r>
          </a:p>
        </p:txBody>
      </p:sp>
      <p:sp>
        <p:nvSpPr>
          <p:cNvPr id="4" name="Rectangle 3"/>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6</a:t>
            </a:fld>
            <a:endParaRPr lang="id-ID"/>
          </a:p>
        </p:txBody>
      </p:sp>
      <p:sp>
        <p:nvSpPr>
          <p:cNvPr id="6" name="Rectangle 5"/>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6</a:t>
            </a:fld>
            <a:endParaRPr lang="id-ID" sz="2400" dirty="0">
              <a:solidFill>
                <a:schemeClr val="tx1"/>
              </a:solidFill>
            </a:endParaRPr>
          </a:p>
        </p:txBody>
      </p:sp>
    </p:spTree>
    <p:extLst>
      <p:ext uri="{BB962C8B-B14F-4D97-AF65-F5344CB8AC3E}">
        <p14:creationId xmlns:p14="http://schemas.microsoft.com/office/powerpoint/2010/main" val="133998805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3168477" y="2352149"/>
            <a:ext cx="13933661" cy="6652747"/>
          </a:xfrm>
        </p:spPr>
        <p:txBody>
          <a:bodyPr>
            <a:normAutofit lnSpcReduction="10000"/>
          </a:bodyPr>
          <a:lstStyle/>
          <a:p>
            <a:pPr algn="just">
              <a:lnSpc>
                <a:spcPct val="80000"/>
              </a:lnSpc>
            </a:pPr>
            <a:r>
              <a:rPr lang="en-US" sz="3600" dirty="0" err="1"/>
              <a:t>performasi</a:t>
            </a:r>
            <a:r>
              <a:rPr lang="en-US" sz="3600" dirty="0"/>
              <a:t> (</a:t>
            </a:r>
            <a:r>
              <a:rPr lang="en-US" sz="3600" dirty="0" err="1"/>
              <a:t>kinerja</a:t>
            </a:r>
            <a:r>
              <a:rPr lang="en-US" sz="3600" dirty="0"/>
              <a:t>), yang </a:t>
            </a:r>
            <a:r>
              <a:rPr lang="en-US" sz="3600" dirty="0" err="1"/>
              <a:t>dapat</a:t>
            </a:r>
            <a:r>
              <a:rPr lang="en-US" sz="3600" dirty="0"/>
              <a:t> </a:t>
            </a:r>
            <a:r>
              <a:rPr lang="en-US" sz="3600" dirty="0" err="1"/>
              <a:t>diukur</a:t>
            </a:r>
            <a:r>
              <a:rPr lang="en-US" sz="3600" dirty="0"/>
              <a:t> </a:t>
            </a:r>
            <a:r>
              <a:rPr lang="en-US" sz="3600" dirty="0" err="1"/>
              <a:t>dari</a:t>
            </a:r>
            <a:r>
              <a:rPr lang="en-US" sz="3600" dirty="0"/>
              <a:t> throughput </a:t>
            </a:r>
            <a:r>
              <a:rPr lang="en-US" sz="3600" dirty="0" err="1"/>
              <a:t>dan</a:t>
            </a:r>
            <a:r>
              <a:rPr lang="en-US" sz="3600" dirty="0"/>
              <a:t> </a:t>
            </a:r>
            <a:r>
              <a:rPr lang="en-US" sz="3600" dirty="0" err="1"/>
              <a:t>respon</a:t>
            </a:r>
            <a:r>
              <a:rPr lang="en-US" sz="3600" dirty="0"/>
              <a:t> time. Throughput </a:t>
            </a:r>
            <a:r>
              <a:rPr lang="en-US" sz="3600" dirty="0" err="1"/>
              <a:t>adalah</a:t>
            </a:r>
            <a:r>
              <a:rPr lang="en-US" sz="3600" dirty="0"/>
              <a:t> </a:t>
            </a:r>
            <a:r>
              <a:rPr lang="en-US" sz="3600" dirty="0" err="1"/>
              <a:t>jumlah</a:t>
            </a:r>
            <a:r>
              <a:rPr lang="en-US" sz="3600" dirty="0"/>
              <a:t> </a:t>
            </a:r>
            <a:r>
              <a:rPr lang="en-US" sz="3600" dirty="0" err="1"/>
              <a:t>dari</a:t>
            </a:r>
            <a:r>
              <a:rPr lang="en-US" sz="3600" dirty="0"/>
              <a:t> </a:t>
            </a:r>
            <a:r>
              <a:rPr lang="en-US" sz="3600" dirty="0" err="1"/>
              <a:t>pekerjaan</a:t>
            </a:r>
            <a:r>
              <a:rPr lang="en-US" sz="3600" dirty="0"/>
              <a:t> yang </a:t>
            </a:r>
            <a:r>
              <a:rPr lang="en-US" sz="3600" dirty="0" err="1"/>
              <a:t>dapat</a:t>
            </a:r>
            <a:r>
              <a:rPr lang="en-US" sz="3600" dirty="0"/>
              <a:t> </a:t>
            </a:r>
            <a:r>
              <a:rPr lang="en-US" sz="3600" dirty="0" err="1"/>
              <a:t>dilakukan</a:t>
            </a:r>
            <a:r>
              <a:rPr lang="en-US" sz="3600" dirty="0"/>
              <a:t> </a:t>
            </a:r>
            <a:r>
              <a:rPr lang="en-US" sz="3600" dirty="0" err="1"/>
              <a:t>suatu</a:t>
            </a:r>
            <a:r>
              <a:rPr lang="en-US" sz="3600" dirty="0"/>
              <a:t> </a:t>
            </a:r>
            <a:r>
              <a:rPr lang="en-US" sz="3600" dirty="0" err="1"/>
              <a:t>saat</a:t>
            </a:r>
            <a:r>
              <a:rPr lang="en-US" sz="3600" dirty="0"/>
              <a:t> </a:t>
            </a:r>
            <a:r>
              <a:rPr lang="en-US" sz="3600" dirty="0" err="1"/>
              <a:t>tertentu</a:t>
            </a:r>
            <a:r>
              <a:rPr lang="en-US" sz="3600" dirty="0"/>
              <a:t>. </a:t>
            </a:r>
            <a:r>
              <a:rPr lang="en-US" sz="3600" dirty="0" err="1"/>
              <a:t>Sedangkan</a:t>
            </a:r>
            <a:r>
              <a:rPr lang="en-US" sz="3600" dirty="0"/>
              <a:t> </a:t>
            </a:r>
            <a:r>
              <a:rPr lang="en-US" sz="3600" dirty="0" err="1"/>
              <a:t>respon</a:t>
            </a:r>
            <a:r>
              <a:rPr lang="en-US" sz="3600" dirty="0"/>
              <a:t> time </a:t>
            </a:r>
            <a:r>
              <a:rPr lang="en-US" sz="3600" dirty="0" err="1"/>
              <a:t>adalah</a:t>
            </a:r>
            <a:r>
              <a:rPr lang="en-US" sz="3600" dirty="0"/>
              <a:t> rata-rata </a:t>
            </a:r>
            <a:r>
              <a:rPr lang="en-US" sz="3600" dirty="0" err="1"/>
              <a:t>waktu</a:t>
            </a:r>
            <a:r>
              <a:rPr lang="en-US" sz="3600" dirty="0"/>
              <a:t> yang </a:t>
            </a:r>
            <a:r>
              <a:rPr lang="en-US" sz="3600" dirty="0" err="1"/>
              <a:t>tertunda</a:t>
            </a:r>
            <a:r>
              <a:rPr lang="en-US" sz="3600" dirty="0"/>
              <a:t> </a:t>
            </a:r>
            <a:r>
              <a:rPr lang="en-US" sz="3600" dirty="0" err="1"/>
              <a:t>diantara</a:t>
            </a:r>
            <a:r>
              <a:rPr lang="en-US" sz="3600" dirty="0"/>
              <a:t> </a:t>
            </a:r>
            <a:r>
              <a:rPr lang="en-US" sz="3600" dirty="0" err="1"/>
              <a:t>dua</a:t>
            </a:r>
            <a:r>
              <a:rPr lang="en-US" sz="3600" dirty="0"/>
              <a:t> </a:t>
            </a:r>
            <a:r>
              <a:rPr lang="en-US" sz="3600" dirty="0" err="1"/>
              <a:t>transaksi</a:t>
            </a:r>
            <a:r>
              <a:rPr lang="en-US" sz="3600" dirty="0"/>
              <a:t>. </a:t>
            </a:r>
          </a:p>
          <a:p>
            <a:pPr algn="just">
              <a:lnSpc>
                <a:spcPct val="80000"/>
              </a:lnSpc>
            </a:pPr>
            <a:r>
              <a:rPr lang="en-US" sz="3600" dirty="0" err="1"/>
              <a:t>informasi</a:t>
            </a:r>
            <a:r>
              <a:rPr lang="en-US" sz="3600" dirty="0"/>
              <a:t>, </a:t>
            </a:r>
            <a:r>
              <a:rPr lang="en-US" sz="3600" dirty="0" err="1"/>
              <a:t>peningkatan</a:t>
            </a:r>
            <a:r>
              <a:rPr lang="en-US" sz="3600" dirty="0"/>
              <a:t> </a:t>
            </a:r>
            <a:r>
              <a:rPr lang="en-US" sz="3600" dirty="0" err="1"/>
              <a:t>terhadap</a:t>
            </a:r>
            <a:r>
              <a:rPr lang="en-US" sz="3600" dirty="0"/>
              <a:t> </a:t>
            </a:r>
            <a:r>
              <a:rPr lang="en-US" sz="3600" dirty="0" err="1"/>
              <a:t>kualitas</a:t>
            </a:r>
            <a:r>
              <a:rPr lang="en-US" sz="3600" dirty="0"/>
              <a:t> </a:t>
            </a:r>
            <a:r>
              <a:rPr lang="en-US" sz="3600" dirty="0" err="1"/>
              <a:t>informasi</a:t>
            </a:r>
            <a:r>
              <a:rPr lang="en-US" sz="3600" dirty="0"/>
              <a:t> yang </a:t>
            </a:r>
            <a:r>
              <a:rPr lang="en-US" sz="3600" dirty="0" err="1"/>
              <a:t>disajikan</a:t>
            </a:r>
            <a:r>
              <a:rPr lang="en-US" sz="3600" dirty="0"/>
              <a:t>. </a:t>
            </a:r>
          </a:p>
          <a:p>
            <a:pPr algn="just">
              <a:lnSpc>
                <a:spcPct val="80000"/>
              </a:lnSpc>
            </a:pPr>
            <a:r>
              <a:rPr lang="en-US" sz="3600" dirty="0" err="1"/>
              <a:t>ekonomis</a:t>
            </a:r>
            <a:r>
              <a:rPr lang="en-US" sz="3600" dirty="0"/>
              <a:t>, </a:t>
            </a:r>
            <a:r>
              <a:rPr lang="en-US" sz="3600" dirty="0" err="1"/>
              <a:t>peningkatan</a:t>
            </a:r>
            <a:r>
              <a:rPr lang="en-US" sz="3600" dirty="0"/>
              <a:t> </a:t>
            </a:r>
            <a:r>
              <a:rPr lang="en-US" sz="3600" dirty="0" err="1"/>
              <a:t>dalam</a:t>
            </a:r>
            <a:r>
              <a:rPr lang="en-US" sz="3600" dirty="0"/>
              <a:t> </a:t>
            </a:r>
            <a:r>
              <a:rPr lang="en-US" sz="3600" dirty="0" err="1"/>
              <a:t>keuntungan</a:t>
            </a:r>
            <a:r>
              <a:rPr lang="en-US" sz="3600" dirty="0"/>
              <a:t> </a:t>
            </a:r>
            <a:r>
              <a:rPr lang="en-US" sz="3600" dirty="0" err="1"/>
              <a:t>atau</a:t>
            </a:r>
            <a:r>
              <a:rPr lang="en-US" sz="3600" dirty="0"/>
              <a:t> </a:t>
            </a:r>
            <a:r>
              <a:rPr lang="en-US" sz="3600" dirty="0" err="1"/>
              <a:t>penurunan</a:t>
            </a:r>
            <a:r>
              <a:rPr lang="en-US" sz="3600" dirty="0"/>
              <a:t> </a:t>
            </a:r>
            <a:r>
              <a:rPr lang="en-US" sz="3600" dirty="0" err="1"/>
              <a:t>biaya</a:t>
            </a:r>
            <a:r>
              <a:rPr lang="en-US" sz="3600" dirty="0"/>
              <a:t> yang </a:t>
            </a:r>
            <a:r>
              <a:rPr lang="en-US" sz="3600" dirty="0" err="1"/>
              <a:t>terjadi</a:t>
            </a:r>
            <a:r>
              <a:rPr lang="en-US" sz="3600" dirty="0"/>
              <a:t>, </a:t>
            </a:r>
            <a:r>
              <a:rPr lang="en-US" sz="3600" dirty="0" err="1"/>
              <a:t>ekonomis</a:t>
            </a:r>
            <a:r>
              <a:rPr lang="en-US" sz="3600" dirty="0"/>
              <a:t> </a:t>
            </a:r>
            <a:r>
              <a:rPr lang="en-US" sz="3600" dirty="0" err="1"/>
              <a:t>berhubungan</a:t>
            </a:r>
            <a:r>
              <a:rPr lang="en-US" sz="3600" dirty="0"/>
              <a:t> </a:t>
            </a:r>
            <a:r>
              <a:rPr lang="en-US" sz="3600" dirty="0" err="1"/>
              <a:t>dengan</a:t>
            </a:r>
            <a:r>
              <a:rPr lang="en-US" sz="3600" dirty="0"/>
              <a:t> </a:t>
            </a:r>
            <a:r>
              <a:rPr lang="en-US" sz="3600" dirty="0" err="1"/>
              <a:t>jumlah</a:t>
            </a:r>
            <a:r>
              <a:rPr lang="en-US" sz="3600" dirty="0"/>
              <a:t> </a:t>
            </a:r>
            <a:r>
              <a:rPr lang="en-US" sz="3600" dirty="0" err="1"/>
              <a:t>sumber</a:t>
            </a:r>
            <a:r>
              <a:rPr lang="en-US" sz="3600" dirty="0"/>
              <a:t> </a:t>
            </a:r>
            <a:r>
              <a:rPr lang="en-US" sz="3600" dirty="0" err="1"/>
              <a:t>daya</a:t>
            </a:r>
            <a:r>
              <a:rPr lang="en-US" sz="3600" dirty="0"/>
              <a:t> yang </a:t>
            </a:r>
            <a:r>
              <a:rPr lang="en-US" sz="3600" dirty="0" err="1"/>
              <a:t>digunakan</a:t>
            </a:r>
            <a:r>
              <a:rPr lang="en-US" sz="3600" dirty="0"/>
              <a:t>. </a:t>
            </a:r>
          </a:p>
          <a:p>
            <a:pPr algn="just">
              <a:lnSpc>
                <a:spcPct val="80000"/>
              </a:lnSpc>
            </a:pPr>
            <a:r>
              <a:rPr lang="en-US" sz="3600" dirty="0" err="1"/>
              <a:t>kontrol</a:t>
            </a:r>
            <a:r>
              <a:rPr lang="en-US" sz="3600" dirty="0"/>
              <a:t> (</a:t>
            </a:r>
            <a:r>
              <a:rPr lang="en-US" sz="3600" dirty="0" err="1"/>
              <a:t>pengendalian</a:t>
            </a:r>
            <a:r>
              <a:rPr lang="en-US" sz="3600" dirty="0"/>
              <a:t>), </a:t>
            </a:r>
            <a:r>
              <a:rPr lang="en-US" sz="3600" dirty="0" err="1"/>
              <a:t>peningkatan</a:t>
            </a:r>
            <a:r>
              <a:rPr lang="en-US" sz="3600" dirty="0"/>
              <a:t> </a:t>
            </a:r>
            <a:r>
              <a:rPr lang="en-US" sz="3600" dirty="0" err="1"/>
              <a:t>terhadap</a:t>
            </a:r>
            <a:r>
              <a:rPr lang="en-US" sz="3600" dirty="0"/>
              <a:t> </a:t>
            </a:r>
            <a:r>
              <a:rPr lang="en-US" sz="3600" dirty="0" err="1"/>
              <a:t>pengendalian</a:t>
            </a:r>
            <a:r>
              <a:rPr lang="en-US" sz="3600" dirty="0"/>
              <a:t> </a:t>
            </a:r>
            <a:r>
              <a:rPr lang="en-US" sz="3600" dirty="0" err="1"/>
              <a:t>untuk</a:t>
            </a:r>
            <a:r>
              <a:rPr lang="en-US" sz="3600" dirty="0"/>
              <a:t> </a:t>
            </a:r>
            <a:r>
              <a:rPr lang="en-US" sz="3600" dirty="0" err="1"/>
              <a:t>mendeteksi</a:t>
            </a:r>
            <a:r>
              <a:rPr lang="en-US" sz="3600" dirty="0"/>
              <a:t> </a:t>
            </a:r>
            <a:r>
              <a:rPr lang="en-US" sz="3600" dirty="0" err="1"/>
              <a:t>dan</a:t>
            </a:r>
            <a:r>
              <a:rPr lang="en-US" sz="3600" dirty="0"/>
              <a:t> </a:t>
            </a:r>
            <a:r>
              <a:rPr lang="en-US" sz="3600" dirty="0" err="1"/>
              <a:t>memperbaiki</a:t>
            </a:r>
            <a:r>
              <a:rPr lang="en-US" sz="3600" dirty="0"/>
              <a:t> </a:t>
            </a:r>
            <a:r>
              <a:rPr lang="en-US" sz="3600" dirty="0" err="1"/>
              <a:t>kesalahan-kesalahan</a:t>
            </a:r>
            <a:r>
              <a:rPr lang="en-US" sz="3600" dirty="0"/>
              <a:t> yang </a:t>
            </a:r>
            <a:r>
              <a:rPr lang="en-US" sz="3600" dirty="0" err="1"/>
              <a:t>akan</a:t>
            </a:r>
            <a:r>
              <a:rPr lang="en-US" sz="3600" dirty="0"/>
              <a:t> </a:t>
            </a:r>
            <a:r>
              <a:rPr lang="en-US" sz="3600" dirty="0" err="1"/>
              <a:t>terjadi</a:t>
            </a:r>
            <a:r>
              <a:rPr lang="en-US" sz="3600" dirty="0"/>
              <a:t>. </a:t>
            </a:r>
          </a:p>
          <a:p>
            <a:pPr algn="just">
              <a:lnSpc>
                <a:spcPct val="80000"/>
              </a:lnSpc>
            </a:pPr>
            <a:r>
              <a:rPr lang="en-US" sz="3600" dirty="0" err="1"/>
              <a:t>efisiensi</a:t>
            </a:r>
            <a:r>
              <a:rPr lang="en-US" sz="3600" dirty="0"/>
              <a:t>, </a:t>
            </a:r>
            <a:r>
              <a:rPr lang="en-US" sz="3600" dirty="0" err="1"/>
              <a:t>peningkatan</a:t>
            </a:r>
            <a:r>
              <a:rPr lang="en-US" sz="3600" dirty="0"/>
              <a:t> </a:t>
            </a:r>
            <a:r>
              <a:rPr lang="en-US" sz="3600" dirty="0" err="1"/>
              <a:t>terhadap</a:t>
            </a:r>
            <a:r>
              <a:rPr lang="en-US" sz="3600" dirty="0"/>
              <a:t> </a:t>
            </a:r>
            <a:r>
              <a:rPr lang="en-US" sz="3600" dirty="0" err="1"/>
              <a:t>efisiensi</a:t>
            </a:r>
            <a:r>
              <a:rPr lang="en-US" sz="3600" dirty="0"/>
              <a:t> </a:t>
            </a:r>
            <a:r>
              <a:rPr lang="en-US" sz="3600" dirty="0" err="1"/>
              <a:t>operasi</a:t>
            </a:r>
            <a:r>
              <a:rPr lang="en-US" sz="3600" dirty="0"/>
              <a:t>, </a:t>
            </a:r>
            <a:r>
              <a:rPr lang="en-US" sz="3600" dirty="0" err="1"/>
              <a:t>efisiensi</a:t>
            </a:r>
            <a:r>
              <a:rPr lang="en-US" sz="3600" dirty="0"/>
              <a:t> </a:t>
            </a:r>
            <a:r>
              <a:rPr lang="en-US" sz="3600" dirty="0" err="1"/>
              <a:t>berhubungan</a:t>
            </a:r>
            <a:r>
              <a:rPr lang="en-US" sz="3600" dirty="0"/>
              <a:t> </a:t>
            </a:r>
            <a:r>
              <a:rPr lang="en-US" sz="3600" dirty="0" err="1"/>
              <a:t>dengan</a:t>
            </a:r>
            <a:r>
              <a:rPr lang="en-US" sz="3600" dirty="0"/>
              <a:t> </a:t>
            </a:r>
            <a:r>
              <a:rPr lang="en-US" sz="3600" dirty="0" err="1"/>
              <a:t>bagaimana</a:t>
            </a:r>
            <a:r>
              <a:rPr lang="en-US" sz="3600" dirty="0"/>
              <a:t> </a:t>
            </a:r>
            <a:r>
              <a:rPr lang="en-US" sz="3600" dirty="0" err="1"/>
              <a:t>sumberdaya</a:t>
            </a:r>
            <a:r>
              <a:rPr lang="en-US" sz="3600" dirty="0"/>
              <a:t> </a:t>
            </a:r>
            <a:r>
              <a:rPr lang="en-US" sz="3600" dirty="0" err="1"/>
              <a:t>digunakan</a:t>
            </a:r>
            <a:r>
              <a:rPr lang="en-US" sz="3600" dirty="0"/>
              <a:t>. </a:t>
            </a:r>
          </a:p>
          <a:p>
            <a:pPr algn="just">
              <a:lnSpc>
                <a:spcPct val="80000"/>
              </a:lnSpc>
            </a:pPr>
            <a:r>
              <a:rPr lang="en-US" sz="3600" dirty="0"/>
              <a:t>Services (</a:t>
            </a:r>
            <a:r>
              <a:rPr lang="en-US" sz="3600" dirty="0" err="1"/>
              <a:t>pelayanan</a:t>
            </a:r>
            <a:r>
              <a:rPr lang="en-US" sz="3600" dirty="0"/>
              <a:t>), </a:t>
            </a:r>
            <a:r>
              <a:rPr lang="en-US" sz="3600" dirty="0" err="1"/>
              <a:t>peningkatan</a:t>
            </a:r>
            <a:r>
              <a:rPr lang="en-US" sz="3600" dirty="0"/>
              <a:t> </a:t>
            </a:r>
            <a:r>
              <a:rPr lang="en-US" sz="3600" dirty="0" err="1"/>
              <a:t>terhadap</a:t>
            </a:r>
            <a:r>
              <a:rPr lang="en-US" sz="3600" dirty="0"/>
              <a:t> </a:t>
            </a:r>
            <a:r>
              <a:rPr lang="en-US" sz="3600" dirty="0" err="1"/>
              <a:t>pelayanan</a:t>
            </a:r>
            <a:r>
              <a:rPr lang="en-US" sz="3600" dirty="0"/>
              <a:t> yang </a:t>
            </a:r>
            <a:r>
              <a:rPr lang="en-US" sz="3600" dirty="0" err="1"/>
              <a:t>diberikan</a:t>
            </a:r>
            <a:r>
              <a:rPr lang="en-US" sz="3600" dirty="0"/>
              <a:t> </a:t>
            </a:r>
            <a:r>
              <a:rPr lang="en-US" sz="3600" dirty="0" err="1"/>
              <a:t>oleh</a:t>
            </a:r>
            <a:r>
              <a:rPr lang="en-US" sz="3600" dirty="0"/>
              <a:t> </a:t>
            </a:r>
            <a:r>
              <a:rPr lang="en-US" sz="3600" dirty="0" err="1"/>
              <a:t>sistem</a:t>
            </a:r>
            <a:r>
              <a:rPr lang="en-US" sz="3600" dirty="0"/>
              <a:t>. </a:t>
            </a:r>
          </a:p>
          <a:p>
            <a:pPr>
              <a:lnSpc>
                <a:spcPct val="80000"/>
              </a:lnSpc>
            </a:pPr>
            <a:endParaRPr lang="en-US" sz="2800" dirty="0"/>
          </a:p>
          <a:p>
            <a:pPr>
              <a:lnSpc>
                <a:spcPct val="80000"/>
              </a:lnSpc>
            </a:pPr>
            <a:endParaRPr lang="en-US" sz="2800" dirty="0"/>
          </a:p>
        </p:txBody>
      </p:sp>
      <p:sp>
        <p:nvSpPr>
          <p:cNvPr id="5122" name="Rectangle 2"/>
          <p:cNvSpPr>
            <a:spLocks noGrp="1" noChangeArrowheads="1"/>
          </p:cNvSpPr>
          <p:nvPr>
            <p:ph type="title"/>
          </p:nvPr>
        </p:nvSpPr>
        <p:spPr/>
        <p:txBody>
          <a:bodyPr/>
          <a:lstStyle/>
          <a:p>
            <a:pPr>
              <a:defRPr/>
            </a:pPr>
            <a:r>
              <a:rPr lang="en-US" dirty="0"/>
              <a:t>What (prospect)</a:t>
            </a:r>
          </a:p>
        </p:txBody>
      </p:sp>
      <p:sp>
        <p:nvSpPr>
          <p:cNvPr id="5" name="Rectangle 4"/>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7</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7</a:t>
            </a:fld>
            <a:endParaRPr lang="id-ID" sz="2400" dirty="0">
              <a:solidFill>
                <a:schemeClr val="tx1"/>
              </a:solidFill>
            </a:endParaRPr>
          </a:p>
        </p:txBody>
      </p:sp>
    </p:spTree>
    <p:extLst>
      <p:ext uri="{BB962C8B-B14F-4D97-AF65-F5344CB8AC3E}">
        <p14:creationId xmlns:p14="http://schemas.microsoft.com/office/powerpoint/2010/main" val="35864660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75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fade">
                                      <p:cBhvr>
                                        <p:cTn id="10" dur="1000"/>
                                        <p:tgtEl>
                                          <p:spTgt spid="5122"/>
                                        </p:tgtEl>
                                      </p:cBhvr>
                                    </p:animEffect>
                                    <p:anim calcmode="lin" valueType="num">
                                      <p:cBhvr>
                                        <p:cTn id="11" dur="1000" fill="hold"/>
                                        <p:tgtEl>
                                          <p:spTgt spid="5122"/>
                                        </p:tgtEl>
                                        <p:attrNameLst>
                                          <p:attrName>ppt_x</p:attrName>
                                        </p:attrNameLst>
                                      </p:cBhvr>
                                      <p:tavLst>
                                        <p:tav tm="0">
                                          <p:val>
                                            <p:strVal val="#ppt_x"/>
                                          </p:val>
                                        </p:tav>
                                        <p:tav tm="100000">
                                          <p:val>
                                            <p:strVal val="#ppt_x"/>
                                          </p:val>
                                        </p:tav>
                                      </p:tavLst>
                                    </p:anim>
                                    <p:anim calcmode="lin" valueType="num">
                                      <p:cBhvr>
                                        <p:cTn id="12" dur="1000" fill="hold"/>
                                        <p:tgtEl>
                                          <p:spTgt spid="5122"/>
                                        </p:tgtEl>
                                        <p:attrNameLst>
                                          <p:attrName>ppt_y</p:attrName>
                                        </p:attrNameLst>
                                      </p:cBhvr>
                                      <p:tavLst>
                                        <p:tav tm="0">
                                          <p:val>
                                            <p:strVal val="#ppt_y+.1"/>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7410">
                                            <p:txEl>
                                              <p:pRg st="0" end="0"/>
                                            </p:txEl>
                                          </p:spTgt>
                                        </p:tgtEl>
                                        <p:attrNameLst>
                                          <p:attrName>style.visibility</p:attrName>
                                        </p:attrNameLst>
                                      </p:cBhvr>
                                      <p:to>
                                        <p:strVal val="visible"/>
                                      </p:to>
                                    </p:set>
                                    <p:animEffect transition="in" filter="fade">
                                      <p:cBhvr>
                                        <p:cTn id="15" dur="500"/>
                                        <p:tgtEl>
                                          <p:spTgt spid="17410">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410">
                                            <p:txEl>
                                              <p:pRg st="1" end="1"/>
                                            </p:txEl>
                                          </p:spTgt>
                                        </p:tgtEl>
                                        <p:attrNameLst>
                                          <p:attrName>style.visibility</p:attrName>
                                        </p:attrNameLst>
                                      </p:cBhvr>
                                      <p:to>
                                        <p:strVal val="visible"/>
                                      </p:to>
                                    </p:set>
                                    <p:animEffect transition="in" filter="fade">
                                      <p:cBhvr>
                                        <p:cTn id="18" dur="500"/>
                                        <p:tgtEl>
                                          <p:spTgt spid="17410">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410">
                                            <p:txEl>
                                              <p:pRg st="2" end="2"/>
                                            </p:txEl>
                                          </p:spTgt>
                                        </p:tgtEl>
                                        <p:attrNameLst>
                                          <p:attrName>style.visibility</p:attrName>
                                        </p:attrNameLst>
                                      </p:cBhvr>
                                      <p:to>
                                        <p:strVal val="visible"/>
                                      </p:to>
                                    </p:set>
                                    <p:animEffect transition="in" filter="fade">
                                      <p:cBhvr>
                                        <p:cTn id="21" dur="500"/>
                                        <p:tgtEl>
                                          <p:spTgt spid="17410">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410">
                                            <p:txEl>
                                              <p:pRg st="3" end="3"/>
                                            </p:txEl>
                                          </p:spTgt>
                                        </p:tgtEl>
                                        <p:attrNameLst>
                                          <p:attrName>style.visibility</p:attrName>
                                        </p:attrNameLst>
                                      </p:cBhvr>
                                      <p:to>
                                        <p:strVal val="visible"/>
                                      </p:to>
                                    </p:set>
                                    <p:animEffect transition="in" filter="fade">
                                      <p:cBhvr>
                                        <p:cTn id="24" dur="500"/>
                                        <p:tgtEl>
                                          <p:spTgt spid="17410">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410">
                                            <p:txEl>
                                              <p:pRg st="4" end="4"/>
                                            </p:txEl>
                                          </p:spTgt>
                                        </p:tgtEl>
                                        <p:attrNameLst>
                                          <p:attrName>style.visibility</p:attrName>
                                        </p:attrNameLst>
                                      </p:cBhvr>
                                      <p:to>
                                        <p:strVal val="visible"/>
                                      </p:to>
                                    </p:set>
                                    <p:animEffect transition="in" filter="fade">
                                      <p:cBhvr>
                                        <p:cTn id="27" dur="500"/>
                                        <p:tgtEl>
                                          <p:spTgt spid="17410">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410">
                                            <p:txEl>
                                              <p:pRg st="5" end="5"/>
                                            </p:txEl>
                                          </p:spTgt>
                                        </p:tgtEl>
                                        <p:attrNameLst>
                                          <p:attrName>style.visibility</p:attrName>
                                        </p:attrNameLst>
                                      </p:cBhvr>
                                      <p:to>
                                        <p:strVal val="visible"/>
                                      </p:to>
                                    </p:set>
                                    <p:animEffect transition="in" filter="fade">
                                      <p:cBhvr>
                                        <p:cTn id="30" dur="500"/>
                                        <p:tgtEl>
                                          <p:spTgt spid="17410">
                                            <p:txEl>
                                              <p:pRg st="5" end="5"/>
                                            </p:txEl>
                                          </p:spTgt>
                                        </p:tgtEl>
                                      </p:cBhvr>
                                    </p:animEffect>
                                  </p:childTnLst>
                                </p:cTn>
                              </p:par>
                              <p:par>
                                <p:cTn id="31" presetID="16" presetClass="entr" presetSubtype="37"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outVertical)">
                                      <p:cBhvr>
                                        <p:cTn id="3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5122" grpId="0"/>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3312493" y="2352149"/>
            <a:ext cx="13789645" cy="6652747"/>
          </a:xfrm>
        </p:spPr>
        <p:txBody>
          <a:bodyPr/>
          <a:lstStyle/>
          <a:p>
            <a:pPr algn="just">
              <a:spcBef>
                <a:spcPct val="0"/>
              </a:spcBef>
              <a:spcAft>
                <a:spcPts val="1053"/>
              </a:spcAft>
            </a:pPr>
            <a:r>
              <a:rPr lang="en-US" dirty="0" smtClean="0">
                <a:hlinkClick r:id="rId2" action="ppaction://hlinksldjump"/>
              </a:rPr>
              <a:t>Model </a:t>
            </a:r>
            <a:r>
              <a:rPr lang="en-US" dirty="0" err="1" smtClean="0">
                <a:hlinkClick r:id="rId2" action="ppaction://hlinksldjump"/>
              </a:rPr>
              <a:t>Pengembangan</a:t>
            </a:r>
            <a:r>
              <a:rPr lang="en-US" dirty="0" smtClean="0">
                <a:hlinkClick r:id="rId2" action="ppaction://hlinksldjump"/>
              </a:rPr>
              <a:t> </a:t>
            </a:r>
            <a:r>
              <a:rPr lang="en-US" dirty="0" err="1" smtClean="0">
                <a:hlinkClick r:id="rId2" action="ppaction://hlinksldjump"/>
              </a:rPr>
              <a:t>Sistem</a:t>
            </a:r>
            <a:r>
              <a:rPr lang="en-US" dirty="0" smtClean="0">
                <a:hlinkClick r:id="rId2" action="ppaction://hlinksldjump"/>
              </a:rPr>
              <a:t> </a:t>
            </a:r>
            <a:r>
              <a:rPr lang="en-US" dirty="0" err="1" smtClean="0">
                <a:hlinkClick r:id="rId2" action="ppaction://hlinksldjump"/>
              </a:rPr>
              <a:t>Informasi</a:t>
            </a:r>
            <a:r>
              <a:rPr lang="en-US" dirty="0" smtClean="0">
                <a:hlinkClick r:id="rId2" action="ppaction://hlinksldjump"/>
              </a:rPr>
              <a:t> (</a:t>
            </a:r>
            <a:r>
              <a:rPr lang="en-US" dirty="0" err="1" smtClean="0">
                <a:hlinkClick r:id="rId2" action="ppaction://hlinksldjump"/>
              </a:rPr>
              <a:t>Perangkat</a:t>
            </a:r>
            <a:r>
              <a:rPr lang="en-US" dirty="0" smtClean="0">
                <a:hlinkClick r:id="rId2" action="ppaction://hlinksldjump"/>
              </a:rPr>
              <a:t> </a:t>
            </a:r>
            <a:r>
              <a:rPr lang="en-US" dirty="0" err="1" smtClean="0">
                <a:hlinkClick r:id="rId2" action="ppaction://hlinksldjump"/>
              </a:rPr>
              <a:t>Lunak</a:t>
            </a:r>
            <a:r>
              <a:rPr lang="en-US" dirty="0" smtClean="0">
                <a:hlinkClick r:id="rId2" action="ppaction://hlinksldjump"/>
              </a:rPr>
              <a:t>) </a:t>
            </a:r>
            <a:endParaRPr lang="en-US" dirty="0" smtClean="0"/>
          </a:p>
          <a:p>
            <a:pPr algn="just">
              <a:spcBef>
                <a:spcPts val="2106"/>
              </a:spcBef>
            </a:pPr>
            <a:r>
              <a:rPr lang="en-US" dirty="0" err="1" smtClean="0">
                <a:hlinkClick r:id="rId3" action="ppaction://hlinksldjump"/>
              </a:rPr>
              <a:t>Metodologi</a:t>
            </a:r>
            <a:r>
              <a:rPr lang="en-US" dirty="0" smtClean="0">
                <a:hlinkClick r:id="rId3" action="ppaction://hlinksldjump"/>
              </a:rPr>
              <a:t> </a:t>
            </a:r>
            <a:r>
              <a:rPr lang="en-US" dirty="0" err="1" smtClean="0">
                <a:hlinkClick r:id="rId3" action="ppaction://hlinksldjump"/>
              </a:rPr>
              <a:t>Pengembangan</a:t>
            </a:r>
            <a:r>
              <a:rPr lang="en-US" dirty="0" smtClean="0">
                <a:hlinkClick r:id="rId3" action="ppaction://hlinksldjump"/>
              </a:rPr>
              <a:t> </a:t>
            </a:r>
            <a:r>
              <a:rPr lang="en-US" dirty="0" err="1" smtClean="0">
                <a:hlinkClick r:id="rId3" action="ppaction://hlinksldjump"/>
              </a:rPr>
              <a:t>Sistem</a:t>
            </a:r>
            <a:r>
              <a:rPr lang="en-US" dirty="0" smtClean="0">
                <a:hlinkClick r:id="rId3" action="ppaction://hlinksldjump"/>
              </a:rPr>
              <a:t> </a:t>
            </a:r>
            <a:endParaRPr lang="en-US" dirty="0" smtClean="0"/>
          </a:p>
          <a:p>
            <a:pPr algn="just">
              <a:spcBef>
                <a:spcPts val="2106"/>
              </a:spcBef>
            </a:pPr>
            <a:r>
              <a:rPr lang="en-US" dirty="0" err="1" smtClean="0">
                <a:hlinkClick r:id="rId4" action="ppaction://hlinksldjump"/>
              </a:rPr>
              <a:t>Alat</a:t>
            </a:r>
            <a:r>
              <a:rPr lang="en-US" dirty="0" smtClean="0">
                <a:hlinkClick r:id="rId4" action="ppaction://hlinksldjump"/>
              </a:rPr>
              <a:t> </a:t>
            </a:r>
            <a:r>
              <a:rPr lang="en-US" dirty="0" err="1" smtClean="0">
                <a:hlinkClick r:id="rId4" action="ppaction://hlinksldjump"/>
              </a:rPr>
              <a:t>dan</a:t>
            </a:r>
            <a:r>
              <a:rPr lang="en-US" dirty="0" smtClean="0">
                <a:hlinkClick r:id="rId4" action="ppaction://hlinksldjump"/>
              </a:rPr>
              <a:t> </a:t>
            </a:r>
            <a:r>
              <a:rPr lang="en-US" dirty="0" err="1" smtClean="0">
                <a:hlinkClick r:id="rId4" action="ppaction://hlinksldjump"/>
              </a:rPr>
              <a:t>Teknik</a:t>
            </a:r>
            <a:r>
              <a:rPr lang="en-US" dirty="0" smtClean="0">
                <a:hlinkClick r:id="rId4" action="ppaction://hlinksldjump"/>
              </a:rPr>
              <a:t> </a:t>
            </a:r>
            <a:r>
              <a:rPr lang="en-US" dirty="0" err="1" smtClean="0">
                <a:hlinkClick r:id="rId4" action="ppaction://hlinksldjump"/>
              </a:rPr>
              <a:t>Pengembangan</a:t>
            </a:r>
            <a:r>
              <a:rPr lang="en-US" dirty="0" smtClean="0">
                <a:hlinkClick r:id="rId4" action="ppaction://hlinksldjump"/>
              </a:rPr>
              <a:t> </a:t>
            </a:r>
            <a:r>
              <a:rPr lang="en-US" dirty="0" err="1" smtClean="0">
                <a:hlinkClick r:id="rId4" action="ppaction://hlinksldjump"/>
              </a:rPr>
              <a:t>Sistem</a:t>
            </a:r>
            <a:r>
              <a:rPr lang="en-US" dirty="0" smtClean="0">
                <a:hlinkClick r:id="rId4" action="ppaction://hlinksldjump"/>
              </a:rPr>
              <a:t> </a:t>
            </a:r>
            <a:endParaRPr lang="en-US" dirty="0" smtClean="0"/>
          </a:p>
          <a:p>
            <a:endParaRPr lang="en-US" dirty="0" smtClean="0"/>
          </a:p>
        </p:txBody>
      </p:sp>
      <p:sp>
        <p:nvSpPr>
          <p:cNvPr id="9218" name="Rectangle 2"/>
          <p:cNvSpPr>
            <a:spLocks noGrp="1" noChangeArrowheads="1"/>
          </p:cNvSpPr>
          <p:nvPr>
            <p:ph type="title"/>
          </p:nvPr>
        </p:nvSpPr>
        <p:spPr>
          <a:xfrm>
            <a:off x="3312493" y="403693"/>
            <a:ext cx="13789645" cy="1680104"/>
          </a:xfrm>
        </p:spPr>
        <p:txBody>
          <a:bodyPr/>
          <a:lstStyle/>
          <a:p>
            <a:pPr>
              <a:defRPr/>
            </a:pPr>
            <a:r>
              <a:rPr lang="en-US" dirty="0"/>
              <a:t>How (requirement)</a:t>
            </a:r>
          </a:p>
        </p:txBody>
      </p:sp>
      <p:sp>
        <p:nvSpPr>
          <p:cNvPr id="5" name="Rectangle 4"/>
          <p:cNvSpPr/>
          <p:nvPr/>
        </p:nvSpPr>
        <p:spPr>
          <a:xfrm>
            <a:off x="0" y="0"/>
            <a:ext cx="2970580" cy="1007950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id-ID"/>
          </a:p>
        </p:txBody>
      </p:sp>
      <p:sp>
        <p:nvSpPr>
          <p:cNvPr id="2" name="Slide Number Placeholder 1"/>
          <p:cNvSpPr>
            <a:spLocks noGrp="1"/>
          </p:cNvSpPr>
          <p:nvPr>
            <p:ph type="sldNum" sz="quarter" idx="12"/>
          </p:nvPr>
        </p:nvSpPr>
        <p:spPr/>
        <p:txBody>
          <a:bodyPr/>
          <a:lstStyle/>
          <a:p>
            <a:fld id="{B9785462-F6A3-49B5-A2E6-FCA36AC92A37}" type="slidenum">
              <a:rPr lang="id-ID" smtClean="0"/>
              <a:t>8</a:t>
            </a:fld>
            <a:endParaRPr lang="id-ID"/>
          </a:p>
        </p:txBody>
      </p:sp>
      <p:sp>
        <p:nvSpPr>
          <p:cNvPr id="7" name="Rectangle 6"/>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8</a:t>
            </a:fld>
            <a:endParaRPr lang="id-ID" sz="2400" dirty="0">
              <a:solidFill>
                <a:schemeClr val="tx1"/>
              </a:solidFill>
            </a:endParaRPr>
          </a:p>
        </p:txBody>
      </p:sp>
    </p:spTree>
    <p:extLst>
      <p:ext uri="{BB962C8B-B14F-4D97-AF65-F5344CB8AC3E}">
        <p14:creationId xmlns:p14="http://schemas.microsoft.com/office/powerpoint/2010/main" val="231346560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75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9218"/>
                                        </p:tgtEl>
                                        <p:attrNameLst>
                                          <p:attrName>style.visibility</p:attrName>
                                        </p:attrNameLst>
                                      </p:cBhvr>
                                      <p:to>
                                        <p:strVal val="visible"/>
                                      </p:to>
                                    </p:set>
                                    <p:animEffect transition="in" filter="fade">
                                      <p:cBhvr>
                                        <p:cTn id="10" dur="1000"/>
                                        <p:tgtEl>
                                          <p:spTgt spid="9218"/>
                                        </p:tgtEl>
                                      </p:cBhvr>
                                    </p:animEffect>
                                    <p:anim calcmode="lin" valueType="num">
                                      <p:cBhvr>
                                        <p:cTn id="11" dur="1000" fill="hold"/>
                                        <p:tgtEl>
                                          <p:spTgt spid="9218"/>
                                        </p:tgtEl>
                                        <p:attrNameLst>
                                          <p:attrName>ppt_x</p:attrName>
                                        </p:attrNameLst>
                                      </p:cBhvr>
                                      <p:tavLst>
                                        <p:tav tm="0">
                                          <p:val>
                                            <p:strVal val="#ppt_x"/>
                                          </p:val>
                                        </p:tav>
                                        <p:tav tm="100000">
                                          <p:val>
                                            <p:strVal val="#ppt_x"/>
                                          </p:val>
                                        </p:tav>
                                      </p:tavLst>
                                    </p:anim>
                                    <p:anim calcmode="lin" valueType="num">
                                      <p:cBhvr>
                                        <p:cTn id="12" dur="1000" fill="hold"/>
                                        <p:tgtEl>
                                          <p:spTgt spid="9218"/>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8434">
                                            <p:txEl>
                                              <p:pRg st="0" end="0"/>
                                            </p:txEl>
                                          </p:spTgt>
                                        </p:tgtEl>
                                        <p:attrNameLst>
                                          <p:attrName>style.visibility</p:attrName>
                                        </p:attrNameLst>
                                      </p:cBhvr>
                                      <p:to>
                                        <p:strVal val="visible"/>
                                      </p:to>
                                    </p:set>
                                    <p:animEffect transition="in" filter="fade">
                                      <p:cBhvr>
                                        <p:cTn id="16" dur="500"/>
                                        <p:tgtEl>
                                          <p:spTgt spid="18434">
                                            <p:txEl>
                                              <p:pRg st="0" end="0"/>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18434">
                                            <p:txEl>
                                              <p:pRg st="1" end="1"/>
                                            </p:txEl>
                                          </p:spTgt>
                                        </p:tgtEl>
                                        <p:attrNameLst>
                                          <p:attrName>style.visibility</p:attrName>
                                        </p:attrNameLst>
                                      </p:cBhvr>
                                      <p:to>
                                        <p:strVal val="visible"/>
                                      </p:to>
                                    </p:set>
                                    <p:animEffect transition="in" filter="fade">
                                      <p:cBhvr>
                                        <p:cTn id="20" dur="500"/>
                                        <p:tgtEl>
                                          <p:spTgt spid="18434">
                                            <p:txEl>
                                              <p:pRg st="1" end="1"/>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8434">
                                            <p:txEl>
                                              <p:pRg st="2" end="2"/>
                                            </p:txEl>
                                          </p:spTgt>
                                        </p:tgtEl>
                                        <p:attrNameLst>
                                          <p:attrName>style.visibility</p:attrName>
                                        </p:attrNameLst>
                                      </p:cBhvr>
                                      <p:to>
                                        <p:strVal val="visible"/>
                                      </p:to>
                                    </p:set>
                                    <p:animEffect transition="in" filter="fade">
                                      <p:cBhvr>
                                        <p:cTn id="24" dur="500"/>
                                        <p:tgtEl>
                                          <p:spTgt spid="18434">
                                            <p:txEl>
                                              <p:pRg st="2" end="2"/>
                                            </p:txEl>
                                          </p:spTgt>
                                        </p:tgtEl>
                                      </p:cBhvr>
                                    </p:animEffect>
                                  </p:childTnLst>
                                </p:cTn>
                              </p:par>
                              <p:par>
                                <p:cTn id="25" presetID="16" presetClass="entr" presetSubtype="37"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outVertical)">
                                      <p:cBhvr>
                                        <p:cTn id="2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P spid="9218" grpId="0"/>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719833"/>
            <a:ext cx="16202025" cy="8285064"/>
          </a:xfrm>
        </p:spPr>
        <p:txBody>
          <a:bodyPr/>
          <a:lstStyle/>
          <a:p>
            <a:pPr marL="0" indent="0" algn="ctr">
              <a:buNone/>
            </a:pPr>
            <a:r>
              <a:rPr lang="id-ID" dirty="0" smtClean="0"/>
              <a:t>MODEL PENGEMBANGAN SISTEM INFORMASI</a:t>
            </a:r>
          </a:p>
          <a:p>
            <a:pPr marL="0" indent="0" algn="ctr">
              <a:buNone/>
            </a:pPr>
            <a:r>
              <a:rPr lang="id-ID" dirty="0" smtClean="0"/>
              <a:t>(PSI)</a:t>
            </a:r>
          </a:p>
          <a:p>
            <a:pPr marL="0" indent="0" algn="ctr">
              <a:buNone/>
            </a:pPr>
            <a:r>
              <a:rPr lang="id-ID" i="1" dirty="0" smtClean="0"/>
              <a:t>System Development Life Cycle</a:t>
            </a:r>
            <a:endParaRPr lang="id-ID"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6828" y="3960192"/>
            <a:ext cx="5114627" cy="482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9785462-F6A3-49B5-A2E6-FCA36AC92A37}" type="slidenum">
              <a:rPr lang="id-ID" smtClean="0"/>
              <a:t>9</a:t>
            </a:fld>
            <a:endParaRPr lang="id-ID"/>
          </a:p>
        </p:txBody>
      </p:sp>
      <p:sp>
        <p:nvSpPr>
          <p:cNvPr id="5" name="Rectangle 4"/>
          <p:cNvSpPr/>
          <p:nvPr/>
        </p:nvSpPr>
        <p:spPr>
          <a:xfrm>
            <a:off x="16291935" y="0"/>
            <a:ext cx="810090" cy="972170"/>
          </a:xfrm>
          <a:prstGeom prst="rect">
            <a:avLst/>
          </a:prstGeom>
          <a:solidFill>
            <a:srgbClr val="CC3300"/>
          </a:solidFill>
          <a:ln>
            <a:solidFill>
              <a:srgbClr val="001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Slide Number Placeholder 1"/>
          <p:cNvSpPr txBox="1">
            <a:spLocks/>
          </p:cNvSpPr>
          <p:nvPr/>
        </p:nvSpPr>
        <p:spPr>
          <a:xfrm>
            <a:off x="16489957" y="215776"/>
            <a:ext cx="404159" cy="536700"/>
          </a:xfrm>
          <a:prstGeom prst="rect">
            <a:avLst/>
          </a:prstGeom>
        </p:spPr>
        <p:txBody>
          <a:bodyPr vert="horz" lIns="139886" tIns="69942" rIns="139886" bIns="69942" rtlCol="0" anchor="ctr"/>
          <a:lstStyle>
            <a:defPPr>
              <a:defRPr lang="id-ID"/>
            </a:defPPr>
            <a:lvl1pPr marL="0" algn="r" defTabSz="1440129" rtl="0" eaLnBrk="1" latinLnBrk="0" hangingPunct="1">
              <a:defRPr sz="1800" kern="1200">
                <a:solidFill>
                  <a:schemeClr val="tx1">
                    <a:tint val="75000"/>
                  </a:schemeClr>
                </a:solidFill>
                <a:latin typeface="+mn-lt"/>
                <a:ea typeface="+mn-ea"/>
                <a:cs typeface="+mn-cs"/>
              </a:defRPr>
            </a:lvl1pPr>
            <a:lvl2pPr marL="720064" algn="l" defTabSz="1440129" rtl="0" eaLnBrk="1" latinLnBrk="0" hangingPunct="1">
              <a:defRPr sz="2900" kern="1200">
                <a:solidFill>
                  <a:schemeClr val="tx1"/>
                </a:solidFill>
                <a:latin typeface="+mn-lt"/>
                <a:ea typeface="+mn-ea"/>
                <a:cs typeface="+mn-cs"/>
              </a:defRPr>
            </a:lvl2pPr>
            <a:lvl3pPr marL="1440129" algn="l" defTabSz="1440129" rtl="0" eaLnBrk="1" latinLnBrk="0" hangingPunct="1">
              <a:defRPr sz="2900" kern="1200">
                <a:solidFill>
                  <a:schemeClr val="tx1"/>
                </a:solidFill>
                <a:latin typeface="+mn-lt"/>
                <a:ea typeface="+mn-ea"/>
                <a:cs typeface="+mn-cs"/>
              </a:defRPr>
            </a:lvl3pPr>
            <a:lvl4pPr marL="2160193" algn="l" defTabSz="1440129" rtl="0" eaLnBrk="1" latinLnBrk="0" hangingPunct="1">
              <a:defRPr sz="2900" kern="1200">
                <a:solidFill>
                  <a:schemeClr val="tx1"/>
                </a:solidFill>
                <a:latin typeface="+mn-lt"/>
                <a:ea typeface="+mn-ea"/>
                <a:cs typeface="+mn-cs"/>
              </a:defRPr>
            </a:lvl4pPr>
            <a:lvl5pPr marL="2880257" algn="l" defTabSz="1440129" rtl="0" eaLnBrk="1" latinLnBrk="0" hangingPunct="1">
              <a:defRPr sz="2900" kern="1200">
                <a:solidFill>
                  <a:schemeClr val="tx1"/>
                </a:solidFill>
                <a:latin typeface="+mn-lt"/>
                <a:ea typeface="+mn-ea"/>
                <a:cs typeface="+mn-cs"/>
              </a:defRPr>
            </a:lvl5pPr>
            <a:lvl6pPr marL="3600321" algn="l" defTabSz="1440129" rtl="0" eaLnBrk="1" latinLnBrk="0" hangingPunct="1">
              <a:defRPr sz="2900" kern="1200">
                <a:solidFill>
                  <a:schemeClr val="tx1"/>
                </a:solidFill>
                <a:latin typeface="+mn-lt"/>
                <a:ea typeface="+mn-ea"/>
                <a:cs typeface="+mn-cs"/>
              </a:defRPr>
            </a:lvl6pPr>
            <a:lvl7pPr marL="4320386" algn="l" defTabSz="1440129" rtl="0" eaLnBrk="1" latinLnBrk="0" hangingPunct="1">
              <a:defRPr sz="2900" kern="1200">
                <a:solidFill>
                  <a:schemeClr val="tx1"/>
                </a:solidFill>
                <a:latin typeface="+mn-lt"/>
                <a:ea typeface="+mn-ea"/>
                <a:cs typeface="+mn-cs"/>
              </a:defRPr>
            </a:lvl7pPr>
            <a:lvl8pPr marL="5040450" algn="l" defTabSz="1440129" rtl="0" eaLnBrk="1" latinLnBrk="0" hangingPunct="1">
              <a:defRPr sz="2900" kern="1200">
                <a:solidFill>
                  <a:schemeClr val="tx1"/>
                </a:solidFill>
                <a:latin typeface="+mn-lt"/>
                <a:ea typeface="+mn-ea"/>
                <a:cs typeface="+mn-cs"/>
              </a:defRPr>
            </a:lvl8pPr>
            <a:lvl9pPr marL="5760514" algn="l" defTabSz="1440129" rtl="0" eaLnBrk="1" latinLnBrk="0" hangingPunct="1">
              <a:defRPr sz="2900" kern="1200">
                <a:solidFill>
                  <a:schemeClr val="tx1"/>
                </a:solidFill>
                <a:latin typeface="+mn-lt"/>
                <a:ea typeface="+mn-ea"/>
                <a:cs typeface="+mn-cs"/>
              </a:defRPr>
            </a:lvl9pPr>
          </a:lstStyle>
          <a:p>
            <a:fld id="{B9785462-F6A3-49B5-A2E6-FCA36AC92A37}" type="slidenum">
              <a:rPr lang="id-ID" sz="2400" smtClean="0">
                <a:solidFill>
                  <a:schemeClr val="tx1"/>
                </a:solidFill>
              </a:rPr>
              <a:pPr/>
              <a:t>9</a:t>
            </a:fld>
            <a:endParaRPr lang="id-ID" sz="2400" dirty="0">
              <a:solidFill>
                <a:schemeClr val="tx1"/>
              </a:solidFill>
            </a:endParaRPr>
          </a:p>
        </p:txBody>
      </p:sp>
    </p:spTree>
    <p:extLst>
      <p:ext uri="{BB962C8B-B14F-4D97-AF65-F5344CB8AC3E}">
        <p14:creationId xmlns:p14="http://schemas.microsoft.com/office/powerpoint/2010/main" val="105234967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6" presetClass="entr" presetSubtype="16" fill="hold" nodeType="after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circle(in)">
                                      <p:cBhvr>
                                        <p:cTn id="20" dur="2000"/>
                                        <p:tgtEl>
                                          <p:spTgt spid="2050"/>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outVertical)">
                                      <p:cBhvr>
                                        <p:cTn id="23"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714</TotalTime>
  <Words>2180</Words>
  <Application>Microsoft Office PowerPoint</Application>
  <PresentationFormat>Custom</PresentationFormat>
  <Paragraphs>313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Apa Itu Pengembangan Sistem</vt:lpstr>
      <vt:lpstr>Why (need)</vt:lpstr>
      <vt:lpstr>Why (need)</vt:lpstr>
      <vt:lpstr>What (problem)</vt:lpstr>
      <vt:lpstr>What (problem)</vt:lpstr>
      <vt:lpstr>What (prospect)</vt:lpstr>
      <vt:lpstr>How (requirement)</vt:lpstr>
      <vt:lpstr>PowerPoint Presentation</vt:lpstr>
      <vt:lpstr>PowerPoint Presentation</vt:lpstr>
      <vt:lpstr>Metodologi Pengembangan Sistem</vt:lpstr>
      <vt:lpstr>Waterfall</vt:lpstr>
      <vt:lpstr>Perencanaan (Rekayasa Sistem)</vt:lpstr>
      <vt:lpstr>Analisa kebutuhan sistem informasi</vt:lpstr>
      <vt:lpstr>Desain</vt:lpstr>
      <vt:lpstr>Kode (Implementasi dan Penulisan Program)</vt:lpstr>
      <vt:lpstr>Pengujian</vt:lpstr>
      <vt:lpstr>Pemeliharaan</vt:lpstr>
      <vt:lpstr>Kelebihan dan Kekurangan</vt:lpstr>
      <vt:lpstr>Prototype</vt:lpstr>
      <vt:lpstr>Tahapan Prototype</vt:lpstr>
      <vt:lpstr>Tahapan Prototype (2)</vt:lpstr>
      <vt:lpstr>Kelebihan dan Kekurangan</vt:lpstr>
      <vt:lpstr>SPIRAL</vt:lpstr>
      <vt:lpstr>Tahapan SPIRAL</vt:lpstr>
      <vt:lpstr>Kelebihan dan Kekurangan</vt:lpstr>
      <vt:lpstr>RAD (Rapid Application Development)</vt:lpstr>
      <vt:lpstr>Tahapan RAD</vt:lpstr>
      <vt:lpstr>Kelebihan dan Kekurangan</vt:lpstr>
      <vt:lpstr>Persamaan Setiap Model</vt:lpstr>
      <vt:lpstr>Metodologi Pengembangan Sistem</vt:lpstr>
      <vt:lpstr>Pendekatan Sistem Terstruktur</vt:lpstr>
      <vt:lpstr>Ciri Utama Pendekatan Sistem Terstruktur</vt:lpstr>
      <vt:lpstr>Alat dan Teknik Pengembangan Sistem Terstruktur</vt:lpstr>
      <vt:lpstr>Pendekatan Berorientasi Objek</vt:lpstr>
      <vt:lpstr>Alat dan Teknik Pengembangan Sistem Berorientasi Objek</vt:lpstr>
      <vt:lpstr>TUGAS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Sistem Informasi</dc:title>
  <dc:creator>Rani Susanto</dc:creator>
  <cp:lastModifiedBy>Rani Susanto</cp:lastModifiedBy>
  <cp:revision>75</cp:revision>
  <dcterms:created xsi:type="dcterms:W3CDTF">2014-10-01T02:44:27Z</dcterms:created>
  <dcterms:modified xsi:type="dcterms:W3CDTF">2014-10-02T06:07:06Z</dcterms:modified>
</cp:coreProperties>
</file>