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63" r:id="rId6"/>
    <p:sldId id="259" r:id="rId7"/>
    <p:sldId id="260" r:id="rId8"/>
    <p:sldId id="264" r:id="rId9"/>
    <p:sldId id="265" r:id="rId10"/>
    <p:sldId id="266" r:id="rId11"/>
    <p:sldId id="267" r:id="rId12"/>
    <p:sldId id="261" r:id="rId13"/>
    <p:sldId id="268" r:id="rId14"/>
    <p:sldId id="270" r:id="rId15"/>
    <p:sldId id="26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4" d="100"/>
          <a:sy n="64" d="100"/>
        </p:scale>
        <p:origin x="84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ED0541-E30F-4827-9CD2-4D80DAC0B019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8BA2BD15-A9AC-447C-B48E-56E0F9F23A36}">
      <dgm:prSet phldrT="[Text]" custT="1"/>
      <dgm:spPr/>
      <dgm:t>
        <a:bodyPr/>
        <a:lstStyle/>
        <a:p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Menurunnya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id-ID" sz="2800" dirty="0" smtClean="0">
              <a:solidFill>
                <a:schemeClr val="accent5">
                  <a:lumMod val="25000"/>
                </a:schemeClr>
              </a:solidFill>
            </a:rPr>
            <a:t>komitmen sebagian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warganegara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id-ID" sz="2800" dirty="0" smtClean="0">
              <a:solidFill>
                <a:schemeClr val="accent5">
                  <a:lumMod val="25000"/>
                </a:schemeClr>
              </a:solidFill>
            </a:rPr>
            <a:t>terhadap nilai-nilai dasar kehidupan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bangsa</a:t>
          </a:r>
          <a:endParaRPr lang="en-US" sz="2800" dirty="0">
            <a:solidFill>
              <a:schemeClr val="accent5">
                <a:lumMod val="25000"/>
              </a:schemeClr>
            </a:solidFill>
          </a:endParaRPr>
        </a:p>
      </dgm:t>
    </dgm:pt>
    <dgm:pt modelId="{2A0CE2C3-009D-4526-BEC9-E7A671555A4E}" type="parTrans" cxnId="{2AB74F73-6441-4CAA-809A-6E36FA1ECE02}">
      <dgm:prSet/>
      <dgm:spPr/>
      <dgm:t>
        <a:bodyPr/>
        <a:lstStyle/>
        <a:p>
          <a:endParaRPr lang="en-US" sz="2800">
            <a:solidFill>
              <a:schemeClr val="accent5">
                <a:lumMod val="25000"/>
              </a:schemeClr>
            </a:solidFill>
          </a:endParaRPr>
        </a:p>
      </dgm:t>
    </dgm:pt>
    <dgm:pt modelId="{8C7A0A65-5665-425A-8AE9-3DF351E957F6}" type="sibTrans" cxnId="{2AB74F73-6441-4CAA-809A-6E36FA1ECE02}">
      <dgm:prSet/>
      <dgm:spPr/>
      <dgm:t>
        <a:bodyPr/>
        <a:lstStyle/>
        <a:p>
          <a:endParaRPr lang="en-US" sz="2800">
            <a:solidFill>
              <a:schemeClr val="accent5">
                <a:lumMod val="25000"/>
              </a:schemeClr>
            </a:solidFill>
          </a:endParaRPr>
        </a:p>
      </dgm:t>
    </dgm:pt>
    <dgm:pt modelId="{000E91FE-233A-4E93-9664-62522B68CC6E}">
      <dgm:prSet phldrT="[Text]" custT="1"/>
      <dgm:spPr/>
      <dgm:t>
        <a:bodyPr/>
        <a:lstStyle/>
        <a:p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Tantangan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globalisme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yg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id-ID" sz="2800" dirty="0" smtClean="0">
              <a:solidFill>
                <a:schemeClr val="accent5">
                  <a:lumMod val="25000"/>
                </a:schemeClr>
              </a:solidFill>
            </a:rPr>
            <a:t>menimbulkan ketegangan 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&amp; </a:t>
          </a:r>
          <a:r>
            <a:rPr lang="id-ID" sz="2800" dirty="0" smtClean="0">
              <a:solidFill>
                <a:schemeClr val="accent5">
                  <a:lumMod val="25000"/>
                </a:schemeClr>
              </a:solidFill>
            </a:rPr>
            <a:t>tarik ulur kekuatan antara kearifan lokal</a:t>
          </a:r>
          <a:endParaRPr lang="en-US" sz="2800" dirty="0">
            <a:solidFill>
              <a:schemeClr val="accent5">
                <a:lumMod val="25000"/>
              </a:schemeClr>
            </a:solidFill>
          </a:endParaRPr>
        </a:p>
      </dgm:t>
    </dgm:pt>
    <dgm:pt modelId="{FBD6AA43-4D9D-44B9-8072-86BDA964F95C}" type="parTrans" cxnId="{17C56627-13E5-440E-AD42-ACD51CC2D303}">
      <dgm:prSet/>
      <dgm:spPr/>
      <dgm:t>
        <a:bodyPr/>
        <a:lstStyle/>
        <a:p>
          <a:endParaRPr lang="en-US" sz="2800">
            <a:solidFill>
              <a:schemeClr val="accent5">
                <a:lumMod val="25000"/>
              </a:schemeClr>
            </a:solidFill>
          </a:endParaRPr>
        </a:p>
      </dgm:t>
    </dgm:pt>
    <dgm:pt modelId="{136ADF33-8765-435F-B3E7-1141375787B4}" type="sibTrans" cxnId="{17C56627-13E5-440E-AD42-ACD51CC2D303}">
      <dgm:prSet/>
      <dgm:spPr/>
      <dgm:t>
        <a:bodyPr/>
        <a:lstStyle/>
        <a:p>
          <a:endParaRPr lang="en-US" sz="2800">
            <a:solidFill>
              <a:schemeClr val="accent5">
                <a:lumMod val="25000"/>
              </a:schemeClr>
            </a:solidFill>
          </a:endParaRPr>
        </a:p>
      </dgm:t>
    </dgm:pt>
    <dgm:pt modelId="{CB5CE8B6-E18F-43A4-971A-5CF29AE42684}">
      <dgm:prSet phldrT="[Text]" custT="1"/>
      <dgm:spPr/>
      <dgm:t>
        <a:bodyPr/>
        <a:lstStyle/>
        <a:p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Muncul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krisis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kepercayaan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,  </a:t>
          </a:r>
          <a:r>
            <a:rPr lang="id-ID" sz="2800" dirty="0" smtClean="0">
              <a:solidFill>
                <a:schemeClr val="accent5">
                  <a:lumMod val="25000"/>
                </a:schemeClr>
              </a:solidFill>
            </a:rPr>
            <a:t>disintegrasi, distorsi nasionalisme,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kemiskinan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&amp;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pengangguran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, KKN,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rusaknya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lingkungan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hidup</a:t>
          </a:r>
          <a:r>
            <a:rPr lang="en-US" sz="2800" dirty="0" smtClean="0">
              <a:solidFill>
                <a:schemeClr val="accent5">
                  <a:lumMod val="25000"/>
                </a:schemeClr>
              </a:solidFill>
            </a:rPr>
            <a:t> </a:t>
          </a:r>
          <a:r>
            <a:rPr lang="en-US" sz="2800" dirty="0" err="1" smtClean="0">
              <a:solidFill>
                <a:schemeClr val="accent5">
                  <a:lumMod val="25000"/>
                </a:schemeClr>
              </a:solidFill>
            </a:rPr>
            <a:t>dll</a:t>
          </a:r>
          <a:endParaRPr lang="en-US" sz="2800" dirty="0">
            <a:solidFill>
              <a:schemeClr val="accent5">
                <a:lumMod val="25000"/>
              </a:schemeClr>
            </a:solidFill>
          </a:endParaRPr>
        </a:p>
      </dgm:t>
    </dgm:pt>
    <dgm:pt modelId="{CCBB5841-2D0B-4DDC-A05A-C97624F95331}" type="sibTrans" cxnId="{B4D47EC3-D973-4F39-A1AA-B9463D8A800B}">
      <dgm:prSet/>
      <dgm:spPr/>
      <dgm:t>
        <a:bodyPr/>
        <a:lstStyle/>
        <a:p>
          <a:endParaRPr lang="en-US" sz="2800">
            <a:solidFill>
              <a:schemeClr val="accent5">
                <a:lumMod val="25000"/>
              </a:schemeClr>
            </a:solidFill>
          </a:endParaRPr>
        </a:p>
      </dgm:t>
    </dgm:pt>
    <dgm:pt modelId="{749C1827-79D8-4924-91BF-1DF01675533E}" type="parTrans" cxnId="{B4D47EC3-D973-4F39-A1AA-B9463D8A800B}">
      <dgm:prSet/>
      <dgm:spPr/>
      <dgm:t>
        <a:bodyPr/>
        <a:lstStyle/>
        <a:p>
          <a:endParaRPr lang="en-US" sz="2800">
            <a:solidFill>
              <a:schemeClr val="accent5">
                <a:lumMod val="25000"/>
              </a:schemeClr>
            </a:solidFill>
          </a:endParaRPr>
        </a:p>
      </dgm:t>
    </dgm:pt>
    <dgm:pt modelId="{0F389212-7620-4CB5-95BE-7B6B34616667}" type="pres">
      <dgm:prSet presAssocID="{63ED0541-E30F-4827-9CD2-4D80DAC0B019}" presName="linearFlow" presStyleCnt="0">
        <dgm:presLayoutVars>
          <dgm:dir/>
          <dgm:resizeHandles val="exact"/>
        </dgm:presLayoutVars>
      </dgm:prSet>
      <dgm:spPr/>
    </dgm:pt>
    <dgm:pt modelId="{8D92346B-A6CD-4DDB-B45E-5A691F85E79E}" type="pres">
      <dgm:prSet presAssocID="{8BA2BD15-A9AC-447C-B48E-56E0F9F23A36}" presName="composite" presStyleCnt="0"/>
      <dgm:spPr/>
    </dgm:pt>
    <dgm:pt modelId="{FD98EC1A-E0FB-4CD6-A1F2-8323712DF567}" type="pres">
      <dgm:prSet presAssocID="{8BA2BD15-A9AC-447C-B48E-56E0F9F23A36}" presName="imgShp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E76DFC7F-056A-44F7-9955-A33D7390750D}" type="pres">
      <dgm:prSet presAssocID="{8BA2BD15-A9AC-447C-B48E-56E0F9F23A36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89B4E5-3185-4CAA-920F-0EAA9DF6F76A}" type="pres">
      <dgm:prSet presAssocID="{8C7A0A65-5665-425A-8AE9-3DF351E957F6}" presName="spacing" presStyleCnt="0"/>
      <dgm:spPr/>
    </dgm:pt>
    <dgm:pt modelId="{53CC8A8F-65C6-46E8-A5DF-6AB1DCFCB35C}" type="pres">
      <dgm:prSet presAssocID="{000E91FE-233A-4E93-9664-62522B68CC6E}" presName="composite" presStyleCnt="0"/>
      <dgm:spPr/>
    </dgm:pt>
    <dgm:pt modelId="{F7379973-070B-4D40-B79A-BDC7236FC430}" type="pres">
      <dgm:prSet presAssocID="{000E91FE-233A-4E93-9664-62522B68CC6E}" presName="imgShp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DFB7D512-5DF0-47B9-95F8-5585C8C75FA6}" type="pres">
      <dgm:prSet presAssocID="{000E91FE-233A-4E93-9664-62522B68CC6E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399792-D9A4-474B-9D6C-09C89D0BC0B5}" type="pres">
      <dgm:prSet presAssocID="{136ADF33-8765-435F-B3E7-1141375787B4}" presName="spacing" presStyleCnt="0"/>
      <dgm:spPr/>
    </dgm:pt>
    <dgm:pt modelId="{9FFF5D80-AB58-47CD-BAB5-C7C238093261}" type="pres">
      <dgm:prSet presAssocID="{CB5CE8B6-E18F-43A4-971A-5CF29AE42684}" presName="composite" presStyleCnt="0"/>
      <dgm:spPr/>
    </dgm:pt>
    <dgm:pt modelId="{F63320EF-BD4D-40B8-994E-B5BB890A0EC2}" type="pres">
      <dgm:prSet presAssocID="{CB5CE8B6-E18F-43A4-971A-5CF29AE42684}" presName="imgShp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B9F59D52-E644-4278-98A8-5D550AF2F07E}" type="pres">
      <dgm:prSet presAssocID="{CB5CE8B6-E18F-43A4-971A-5CF29AE42684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B74F73-6441-4CAA-809A-6E36FA1ECE02}" srcId="{63ED0541-E30F-4827-9CD2-4D80DAC0B019}" destId="{8BA2BD15-A9AC-447C-B48E-56E0F9F23A36}" srcOrd="0" destOrd="0" parTransId="{2A0CE2C3-009D-4526-BEC9-E7A671555A4E}" sibTransId="{8C7A0A65-5665-425A-8AE9-3DF351E957F6}"/>
    <dgm:cxn modelId="{B32D7EE4-96B7-498A-AE0D-79E6CD17F5EA}" type="presOf" srcId="{8BA2BD15-A9AC-447C-B48E-56E0F9F23A36}" destId="{E76DFC7F-056A-44F7-9955-A33D7390750D}" srcOrd="0" destOrd="0" presId="urn:microsoft.com/office/officeart/2005/8/layout/vList3"/>
    <dgm:cxn modelId="{17C56627-13E5-440E-AD42-ACD51CC2D303}" srcId="{63ED0541-E30F-4827-9CD2-4D80DAC0B019}" destId="{000E91FE-233A-4E93-9664-62522B68CC6E}" srcOrd="1" destOrd="0" parTransId="{FBD6AA43-4D9D-44B9-8072-86BDA964F95C}" sibTransId="{136ADF33-8765-435F-B3E7-1141375787B4}"/>
    <dgm:cxn modelId="{0ED69A8F-E145-4924-932B-952DA389CC0A}" type="presOf" srcId="{000E91FE-233A-4E93-9664-62522B68CC6E}" destId="{DFB7D512-5DF0-47B9-95F8-5585C8C75FA6}" srcOrd="0" destOrd="0" presId="urn:microsoft.com/office/officeart/2005/8/layout/vList3"/>
    <dgm:cxn modelId="{AF639D69-C12F-48DC-97A8-222B631B897C}" type="presOf" srcId="{CB5CE8B6-E18F-43A4-971A-5CF29AE42684}" destId="{B9F59D52-E644-4278-98A8-5D550AF2F07E}" srcOrd="0" destOrd="0" presId="urn:microsoft.com/office/officeart/2005/8/layout/vList3"/>
    <dgm:cxn modelId="{3D6C2D97-C01F-4F7E-838A-089BBB2162F0}" type="presOf" srcId="{63ED0541-E30F-4827-9CD2-4D80DAC0B019}" destId="{0F389212-7620-4CB5-95BE-7B6B34616667}" srcOrd="0" destOrd="0" presId="urn:microsoft.com/office/officeart/2005/8/layout/vList3"/>
    <dgm:cxn modelId="{B4D47EC3-D973-4F39-A1AA-B9463D8A800B}" srcId="{63ED0541-E30F-4827-9CD2-4D80DAC0B019}" destId="{CB5CE8B6-E18F-43A4-971A-5CF29AE42684}" srcOrd="2" destOrd="0" parTransId="{749C1827-79D8-4924-91BF-1DF01675533E}" sibTransId="{CCBB5841-2D0B-4DDC-A05A-C97624F95331}"/>
    <dgm:cxn modelId="{44BDE072-E7E8-4F43-9605-28D69B9DC4D4}" type="presParOf" srcId="{0F389212-7620-4CB5-95BE-7B6B34616667}" destId="{8D92346B-A6CD-4DDB-B45E-5A691F85E79E}" srcOrd="0" destOrd="0" presId="urn:microsoft.com/office/officeart/2005/8/layout/vList3"/>
    <dgm:cxn modelId="{EACB7B1E-1D67-42B7-8843-851C5BAB3914}" type="presParOf" srcId="{8D92346B-A6CD-4DDB-B45E-5A691F85E79E}" destId="{FD98EC1A-E0FB-4CD6-A1F2-8323712DF567}" srcOrd="0" destOrd="0" presId="urn:microsoft.com/office/officeart/2005/8/layout/vList3"/>
    <dgm:cxn modelId="{1FCCB853-A59E-441B-9C89-B011B6335961}" type="presParOf" srcId="{8D92346B-A6CD-4DDB-B45E-5A691F85E79E}" destId="{E76DFC7F-056A-44F7-9955-A33D7390750D}" srcOrd="1" destOrd="0" presId="urn:microsoft.com/office/officeart/2005/8/layout/vList3"/>
    <dgm:cxn modelId="{13324813-DA22-495B-8D8C-FFE44FF52ABF}" type="presParOf" srcId="{0F389212-7620-4CB5-95BE-7B6B34616667}" destId="{6689B4E5-3185-4CAA-920F-0EAA9DF6F76A}" srcOrd="1" destOrd="0" presId="urn:microsoft.com/office/officeart/2005/8/layout/vList3"/>
    <dgm:cxn modelId="{4F7F723D-8FA4-4CEB-97C8-F17195DF0446}" type="presParOf" srcId="{0F389212-7620-4CB5-95BE-7B6B34616667}" destId="{53CC8A8F-65C6-46E8-A5DF-6AB1DCFCB35C}" srcOrd="2" destOrd="0" presId="urn:microsoft.com/office/officeart/2005/8/layout/vList3"/>
    <dgm:cxn modelId="{A474AA91-AC67-42B6-8813-4F239CCF4B24}" type="presParOf" srcId="{53CC8A8F-65C6-46E8-A5DF-6AB1DCFCB35C}" destId="{F7379973-070B-4D40-B79A-BDC7236FC430}" srcOrd="0" destOrd="0" presId="urn:microsoft.com/office/officeart/2005/8/layout/vList3"/>
    <dgm:cxn modelId="{2E8238C1-AE91-420D-A6AF-FE447B126FEC}" type="presParOf" srcId="{53CC8A8F-65C6-46E8-A5DF-6AB1DCFCB35C}" destId="{DFB7D512-5DF0-47B9-95F8-5585C8C75FA6}" srcOrd="1" destOrd="0" presId="urn:microsoft.com/office/officeart/2005/8/layout/vList3"/>
    <dgm:cxn modelId="{BF80589E-FE06-46F3-B833-88D621EFCC8C}" type="presParOf" srcId="{0F389212-7620-4CB5-95BE-7B6B34616667}" destId="{DD399792-D9A4-474B-9D6C-09C89D0BC0B5}" srcOrd="3" destOrd="0" presId="urn:microsoft.com/office/officeart/2005/8/layout/vList3"/>
    <dgm:cxn modelId="{E50A40FB-FDDF-4D58-A5DF-B58224B43C28}" type="presParOf" srcId="{0F389212-7620-4CB5-95BE-7B6B34616667}" destId="{9FFF5D80-AB58-47CD-BAB5-C7C238093261}" srcOrd="4" destOrd="0" presId="urn:microsoft.com/office/officeart/2005/8/layout/vList3"/>
    <dgm:cxn modelId="{8BF23361-0315-440E-92C2-39449322DC0D}" type="presParOf" srcId="{9FFF5D80-AB58-47CD-BAB5-C7C238093261}" destId="{F63320EF-BD4D-40B8-994E-B5BB890A0EC2}" srcOrd="0" destOrd="0" presId="urn:microsoft.com/office/officeart/2005/8/layout/vList3"/>
    <dgm:cxn modelId="{865C8B24-3629-44D1-B1A3-8CF90A634DC9}" type="presParOf" srcId="{9FFF5D80-AB58-47CD-BAB5-C7C238093261}" destId="{B9F59D52-E644-4278-98A8-5D550AF2F07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40E6EE1-1E25-4B11-97A6-F8B9E88DE0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CE38C-D58E-4C03-A030-B5A69F3F7D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56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371600"/>
            <a:ext cx="1752600" cy="3962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371600"/>
            <a:ext cx="5105400" cy="3962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B0C9C-D120-4A4C-BDB5-D3316B87CF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362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744EBF-3F60-4074-8D0E-A919784016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19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8FFCC-1904-450C-B334-27004D4C84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9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2438400"/>
            <a:ext cx="34290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438400"/>
            <a:ext cx="34290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6A55B-8FD5-40F0-AFB8-46078E3008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38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5DF88-CD0D-46AB-9399-DF86AB1B05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00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6B8DC8-7AC6-4C0B-B9FB-F8895B9DF7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64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BA8B4-13D5-4A9A-A27C-D78108488C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225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17A69-8A3F-410A-A115-63ACEA6AAD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18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58260C-242F-4E4B-8D29-1642FCB93C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45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371600"/>
            <a:ext cx="7010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438400"/>
            <a:ext cx="70104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91D3295-34B6-4E0F-A02A-42F2EC3E65D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1981200"/>
            <a:ext cx="7239000" cy="4267200"/>
          </a:xfrm>
        </p:spPr>
        <p:txBody>
          <a:bodyPr/>
          <a:lstStyle/>
          <a:p>
            <a:pPr algn="r"/>
            <a:r>
              <a:rPr lang="en-US" sz="4800" b="1" dirty="0" err="1" smtClean="0">
                <a:latin typeface="Arial Narrow" pitchFamily="34" charset="0"/>
              </a:rPr>
              <a:t>Kewarganegaraan</a:t>
            </a:r>
            <a:r>
              <a:rPr lang="en-US" sz="4800" b="1" dirty="0" smtClean="0">
                <a:latin typeface="Arial Narrow" pitchFamily="34" charset="0"/>
              </a:rPr>
              <a:t> </a:t>
            </a:r>
            <a:r>
              <a:rPr lang="en-US" sz="4800" b="1" dirty="0" err="1" smtClean="0">
                <a:latin typeface="Arial Narrow" pitchFamily="34" charset="0"/>
              </a:rPr>
              <a:t>Sebagai</a:t>
            </a:r>
            <a:r>
              <a:rPr lang="en-US" sz="4800" b="1" dirty="0" smtClean="0">
                <a:latin typeface="Arial Narrow" pitchFamily="34" charset="0"/>
              </a:rPr>
              <a:t> </a:t>
            </a:r>
            <a:r>
              <a:rPr lang="en-US" sz="4800" b="1" dirty="0" err="1" smtClean="0">
                <a:latin typeface="Arial Narrow" pitchFamily="34" charset="0"/>
              </a:rPr>
              <a:t>Matakuliah</a:t>
            </a:r>
            <a:r>
              <a:rPr lang="en-US" sz="4800" b="1" dirty="0" smtClean="0">
                <a:latin typeface="Arial Narrow" pitchFamily="34" charset="0"/>
              </a:rPr>
              <a:t> </a:t>
            </a:r>
            <a:r>
              <a:rPr lang="en-US" sz="4800" b="1" dirty="0" err="1" smtClean="0">
                <a:latin typeface="Arial Narrow" pitchFamily="34" charset="0"/>
              </a:rPr>
              <a:t>Pengembangan</a:t>
            </a:r>
            <a:r>
              <a:rPr lang="en-US" sz="4800" b="1" dirty="0" smtClean="0">
                <a:latin typeface="Arial Narrow" pitchFamily="34" charset="0"/>
              </a:rPr>
              <a:t> </a:t>
            </a:r>
            <a:r>
              <a:rPr lang="en-US" sz="4800" b="1" dirty="0" err="1" smtClean="0">
                <a:latin typeface="Arial Narrow" pitchFamily="34" charset="0"/>
              </a:rPr>
              <a:t>Kepribadian</a:t>
            </a:r>
            <a:r>
              <a:rPr lang="en-US" sz="4800" b="1" dirty="0" smtClean="0">
                <a:latin typeface="Arial Narrow" pitchFamily="34" charset="0"/>
              </a:rPr>
              <a:t> </a:t>
            </a:r>
            <a:r>
              <a:rPr lang="en-US" sz="4800" b="1" dirty="0" err="1" smtClean="0">
                <a:latin typeface="Arial Narrow" pitchFamily="34" charset="0"/>
              </a:rPr>
              <a:t>dan</a:t>
            </a:r>
            <a:r>
              <a:rPr lang="en-US" sz="4800" b="1" dirty="0" smtClean="0">
                <a:latin typeface="Arial Narrow" pitchFamily="34" charset="0"/>
              </a:rPr>
              <a:t> </a:t>
            </a:r>
            <a:r>
              <a:rPr lang="en-US" sz="4800" b="1" dirty="0" smtClean="0">
                <a:latin typeface="Arial Narrow" pitchFamily="34" charset="0"/>
              </a:rPr>
              <a:t/>
            </a:r>
            <a:br>
              <a:rPr lang="en-US" sz="4800" b="1" dirty="0" smtClean="0">
                <a:latin typeface="Arial Narrow" pitchFamily="34" charset="0"/>
              </a:rPr>
            </a:br>
            <a:r>
              <a:rPr lang="en-US" sz="4800" b="1" dirty="0" err="1" smtClean="0">
                <a:latin typeface="Arial Narrow" pitchFamily="34" charset="0"/>
              </a:rPr>
              <a:t>Pembentuk</a:t>
            </a:r>
            <a:r>
              <a:rPr lang="en-US" sz="4800" b="1" dirty="0">
                <a:latin typeface="Arial Narrow" pitchFamily="34" charset="0"/>
              </a:rPr>
              <a:t> </a:t>
            </a:r>
            <a:r>
              <a:rPr lang="en-US" sz="4800" b="1" dirty="0" err="1" smtClean="0">
                <a:latin typeface="Arial Narrow" pitchFamily="34" charset="0"/>
              </a:rPr>
              <a:t>Karakter</a:t>
            </a:r>
            <a:r>
              <a:rPr lang="en-US" sz="4800" b="1" dirty="0" smtClean="0">
                <a:latin typeface="Arial Narrow" pitchFamily="34" charset="0"/>
              </a:rPr>
              <a:t/>
            </a:r>
            <a:br>
              <a:rPr lang="en-US" sz="4800" b="1" dirty="0" smtClean="0">
                <a:latin typeface="Arial Narrow" pitchFamily="34" charset="0"/>
              </a:rPr>
            </a:br>
            <a:r>
              <a:rPr lang="en-US" sz="4800" b="1" dirty="0">
                <a:latin typeface="Arial Narrow" pitchFamily="34" charset="0"/>
              </a:rPr>
              <a:t/>
            </a:r>
            <a:br>
              <a:rPr lang="en-US" sz="4800" b="1" dirty="0">
                <a:latin typeface="Arial Narrow" pitchFamily="34" charset="0"/>
              </a:rPr>
            </a:br>
            <a:r>
              <a:rPr lang="en-US" sz="2800" b="1" dirty="0" smtClean="0">
                <a:solidFill>
                  <a:srgbClr val="FFFF00"/>
                </a:solidFill>
                <a:latin typeface="Arial Narrow" pitchFamily="34" charset="0"/>
              </a:rPr>
              <a:t>Dr. </a:t>
            </a:r>
            <a:r>
              <a:rPr lang="en-US" sz="2800" b="1" dirty="0" err="1" smtClean="0">
                <a:solidFill>
                  <a:srgbClr val="FFFF00"/>
                </a:solidFill>
                <a:latin typeface="Arial Narrow" pitchFamily="34" charset="0"/>
              </a:rPr>
              <a:t>Dewi</a:t>
            </a:r>
            <a:r>
              <a:rPr lang="en-US" sz="2800" b="1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Arial Narrow" pitchFamily="34" charset="0"/>
              </a:rPr>
              <a:t>Kurniasih</a:t>
            </a:r>
            <a:r>
              <a:rPr lang="en-US" sz="2800" b="1" dirty="0" smtClean="0">
                <a:solidFill>
                  <a:srgbClr val="FFFF00"/>
                </a:solidFill>
                <a:latin typeface="Arial Narrow" pitchFamily="34" charset="0"/>
              </a:rPr>
              <a:t>, S.IP.,</a:t>
            </a:r>
            <a:r>
              <a:rPr lang="en-US" sz="2800" b="1" dirty="0" err="1" smtClean="0">
                <a:solidFill>
                  <a:srgbClr val="FFFF00"/>
                </a:solidFill>
                <a:latin typeface="Arial Narrow" pitchFamily="34" charset="0"/>
              </a:rPr>
              <a:t>M.Si</a:t>
            </a:r>
            <a:r>
              <a:rPr lang="en-US" sz="2800" b="1" dirty="0" smtClean="0">
                <a:solidFill>
                  <a:srgbClr val="FFFF00"/>
                </a:solidFill>
                <a:latin typeface="Arial Narrow" pitchFamily="34" charset="0"/>
              </a:rPr>
              <a:t>.</a:t>
            </a:r>
            <a:endParaRPr lang="en-US" sz="2800" b="1" dirty="0">
              <a:solidFill>
                <a:srgbClr val="FFFF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"/>
            <a:ext cx="8305800" cy="6705600"/>
          </a:xfrm>
        </p:spPr>
        <p:txBody>
          <a:bodyPr/>
          <a:lstStyle/>
          <a:p>
            <a:pPr marL="457200" indent="-457200">
              <a:buFont typeface="+mj-lt"/>
              <a:buAutoNum type="alphaLcPeriod" startAt="6"/>
            </a:pPr>
            <a:r>
              <a:rPr lang="en-US" sz="2400" dirty="0" err="1" smtClean="0"/>
              <a:t>Kep</a:t>
            </a:r>
            <a:r>
              <a:rPr lang="en-US" sz="2400" dirty="0" smtClean="0"/>
              <a:t>. </a:t>
            </a:r>
            <a:r>
              <a:rPr lang="en-US" sz="2400" dirty="0" err="1" smtClean="0"/>
              <a:t>Dirjen</a:t>
            </a:r>
            <a:r>
              <a:rPr lang="en-US" sz="2400" dirty="0" smtClean="0"/>
              <a:t> </a:t>
            </a:r>
            <a:r>
              <a:rPr lang="en-US" sz="2400" dirty="0" err="1" smtClean="0"/>
              <a:t>Dikti</a:t>
            </a:r>
            <a:r>
              <a:rPr lang="en-US" sz="2400" dirty="0" smtClean="0"/>
              <a:t> No. 19/</a:t>
            </a:r>
            <a:r>
              <a:rPr lang="en-US" sz="2400" dirty="0" err="1" smtClean="0"/>
              <a:t>Dikti</a:t>
            </a:r>
            <a:r>
              <a:rPr lang="en-US" sz="2400" dirty="0" smtClean="0"/>
              <a:t>/1997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lain:</a:t>
            </a:r>
            <a:endParaRPr lang="en-US" sz="2400" dirty="0"/>
          </a:p>
          <a:p>
            <a:pPr marL="854075" indent="-396875">
              <a:buFont typeface="+mj-lt"/>
              <a:buAutoNum type="arabicParenR"/>
            </a:pPr>
            <a:r>
              <a:rPr lang="en-US" sz="2400" dirty="0" smtClean="0"/>
              <a:t>	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muatan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>,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dipisahkan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MKU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susunan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inti</a:t>
            </a:r>
            <a:endParaRPr lang="en-US" sz="2400" dirty="0" smtClean="0"/>
          </a:p>
          <a:p>
            <a:pPr marL="854075" indent="-396875">
              <a:buFont typeface="+mj-lt"/>
              <a:buAutoNum type="arabicParenR"/>
            </a:pP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mata</a:t>
            </a:r>
            <a:r>
              <a:rPr lang="en-US" sz="2400" dirty="0" smtClean="0"/>
              <a:t>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ditempuh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PT</a:t>
            </a:r>
          </a:p>
          <a:p>
            <a:pPr marL="457200" indent="-457200">
              <a:buFont typeface="+mj-lt"/>
              <a:buAutoNum type="alphaLcPeriod" startAt="7"/>
            </a:pPr>
            <a:r>
              <a:rPr lang="en-US" sz="2400" dirty="0" err="1" smtClean="0"/>
              <a:t>Kep</a:t>
            </a:r>
            <a:r>
              <a:rPr lang="en-US" sz="2400" dirty="0" smtClean="0"/>
              <a:t>. </a:t>
            </a:r>
            <a:r>
              <a:rPr lang="en-US" sz="2400" dirty="0" err="1" smtClean="0"/>
              <a:t>Dirjen</a:t>
            </a:r>
            <a:r>
              <a:rPr lang="en-US" sz="2400" dirty="0" smtClean="0"/>
              <a:t> </a:t>
            </a:r>
            <a:r>
              <a:rPr lang="en-US" sz="2400" dirty="0" err="1" smtClean="0"/>
              <a:t>Dikti</a:t>
            </a:r>
            <a:r>
              <a:rPr lang="en-US" sz="2400" dirty="0" smtClean="0"/>
              <a:t> No. 151/</a:t>
            </a:r>
            <a:r>
              <a:rPr lang="en-US" sz="2400" dirty="0" err="1" smtClean="0"/>
              <a:t>Dikti</a:t>
            </a:r>
            <a:r>
              <a:rPr lang="en-US" sz="2400" dirty="0" smtClean="0"/>
              <a:t>/</a:t>
            </a:r>
            <a:r>
              <a:rPr lang="en-US" sz="2400" dirty="0" err="1" smtClean="0"/>
              <a:t>Kep</a:t>
            </a:r>
            <a:r>
              <a:rPr lang="en-US" sz="2400" dirty="0" smtClean="0"/>
              <a:t>/2000 </a:t>
            </a:r>
            <a:r>
              <a:rPr lang="en-US" sz="2400" dirty="0" err="1" smtClean="0"/>
              <a:t>tanggal</a:t>
            </a:r>
            <a:r>
              <a:rPr lang="en-US" sz="2400" dirty="0" smtClean="0"/>
              <a:t> 15 Mei 2000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Penyempurnaan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Inti</a:t>
            </a:r>
            <a:r>
              <a:rPr lang="en-US" sz="2400" dirty="0" smtClean="0"/>
              <a:t> MPK,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: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muatan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>,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dipisahkan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MPK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susunan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inti</a:t>
            </a:r>
            <a:r>
              <a:rPr lang="en-US" sz="2400" dirty="0" smtClean="0"/>
              <a:t> PT di Indonesia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mata</a:t>
            </a:r>
            <a:r>
              <a:rPr lang="en-US" sz="2400" dirty="0" smtClean="0"/>
              <a:t>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ditempuh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PT </a:t>
            </a:r>
            <a:r>
              <a:rPr lang="en-US" sz="2400" dirty="0" err="1" smtClean="0"/>
              <a:t>untuk</a:t>
            </a:r>
            <a:r>
              <a:rPr lang="en-US" sz="2400" dirty="0" smtClean="0"/>
              <a:t> program diploma III, </a:t>
            </a:r>
            <a:r>
              <a:rPr lang="en-US" sz="2400" dirty="0" err="1" smtClean="0"/>
              <a:t>dan</a:t>
            </a:r>
            <a:r>
              <a:rPr lang="en-US" sz="2400" dirty="0" smtClean="0"/>
              <a:t> strata 1.</a:t>
            </a:r>
            <a:br>
              <a:rPr lang="en-US" sz="2400" dirty="0" smtClean="0"/>
            </a:br>
            <a:endParaRPr lang="en-US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37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26720"/>
            <a:ext cx="8153400" cy="3764280"/>
          </a:xfrm>
        </p:spPr>
        <p:txBody>
          <a:bodyPr/>
          <a:lstStyle/>
          <a:p>
            <a:pPr marL="457200" indent="-457200">
              <a:buFont typeface="+mj-lt"/>
              <a:buAutoNum type="alphaLcPeriod" startAt="8"/>
            </a:pPr>
            <a:r>
              <a:rPr lang="en-US" sz="2400" dirty="0" err="1" smtClean="0"/>
              <a:t>Kep</a:t>
            </a:r>
            <a:r>
              <a:rPr lang="en-US" sz="2400" dirty="0" smtClean="0"/>
              <a:t>. </a:t>
            </a:r>
            <a:r>
              <a:rPr lang="en-US" sz="2400" dirty="0" err="1" smtClean="0"/>
              <a:t>Dirjen</a:t>
            </a:r>
            <a:r>
              <a:rPr lang="en-US" sz="2400" dirty="0" smtClean="0"/>
              <a:t> </a:t>
            </a:r>
            <a:r>
              <a:rPr lang="en-US" sz="2400" dirty="0" err="1" smtClean="0"/>
              <a:t>Dikti</a:t>
            </a:r>
            <a:r>
              <a:rPr lang="en-US" sz="2400" dirty="0" smtClean="0"/>
              <a:t> No. 267/</a:t>
            </a:r>
            <a:r>
              <a:rPr lang="en-US" sz="2400" dirty="0" err="1" smtClean="0"/>
              <a:t>Dikti</a:t>
            </a:r>
            <a:r>
              <a:rPr lang="en-US" sz="2400" dirty="0" smtClean="0"/>
              <a:t>/</a:t>
            </a:r>
            <a:r>
              <a:rPr lang="en-US" sz="2400" dirty="0" err="1" smtClean="0"/>
              <a:t>kep</a:t>
            </a:r>
            <a:r>
              <a:rPr lang="en-US" sz="2400" dirty="0" smtClean="0"/>
              <a:t>/2000 </a:t>
            </a:r>
            <a:r>
              <a:rPr lang="en-US" sz="2400" dirty="0" err="1" smtClean="0"/>
              <a:t>tanggal</a:t>
            </a:r>
            <a:r>
              <a:rPr lang="en-US" sz="2400" dirty="0" smtClean="0"/>
              <a:t> 10 </a:t>
            </a:r>
            <a:r>
              <a:rPr lang="en-US" sz="2400" dirty="0" err="1" smtClean="0"/>
              <a:t>Agustus</a:t>
            </a:r>
            <a:r>
              <a:rPr lang="en-US" sz="2400" dirty="0" smtClean="0"/>
              <a:t>,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lain: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smtClean="0"/>
              <a:t>Mata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PPBN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dipisahkan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MPK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smtClean="0"/>
              <a:t>MPK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susunan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inti</a:t>
            </a:r>
            <a:r>
              <a:rPr lang="en-US" sz="2400" dirty="0" smtClean="0"/>
              <a:t> PT di Indonesia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smtClean="0"/>
              <a:t>Mata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MK </a:t>
            </a: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diikuti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PT </a:t>
            </a:r>
            <a:r>
              <a:rPr lang="en-US" sz="2400" dirty="0" err="1" smtClean="0"/>
              <a:t>untuk</a:t>
            </a:r>
            <a:r>
              <a:rPr lang="en-US" sz="2400" dirty="0" smtClean="0"/>
              <a:t> program Diploma/</a:t>
            </a:r>
            <a:r>
              <a:rPr lang="en-US" sz="2400" dirty="0" err="1" smtClean="0"/>
              <a:t>Politeknik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Sarjana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endParaRPr lang="en-US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98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888" y="76200"/>
            <a:ext cx="7515225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lgerian" panose="04020705040A02060702" pitchFamily="82" charset="0"/>
              </a:rPr>
              <a:t>RUANG LINGKUP  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10600" cy="5791200"/>
          </a:xfrm>
        </p:spPr>
        <p:txBody>
          <a:bodyPr/>
          <a:lstStyle/>
          <a:p>
            <a:pPr marL="457200" indent="-457200" fontAlgn="t">
              <a:buFont typeface="+mj-lt"/>
              <a:buAutoNum type="arabicPeriod"/>
            </a:pPr>
            <a:r>
              <a:rPr lang="id-ID" sz="2800" dirty="0" smtClean="0"/>
              <a:t>Pendahuluan</a:t>
            </a:r>
            <a:endParaRPr lang="en-US" sz="2800" dirty="0" smtClean="0"/>
          </a:p>
          <a:p>
            <a:pPr marL="457200" indent="-457200" fontAlgn="t">
              <a:buFont typeface="+mj-lt"/>
              <a:buAutoNum type="arabicPeriod"/>
            </a:pPr>
            <a:r>
              <a:rPr lang="en-US" sz="2800" dirty="0" err="1" smtClean="0"/>
              <a:t>Kewarganegaraan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/>
              <a:t>Karakter</a:t>
            </a:r>
            <a:r>
              <a:rPr lang="en-US" sz="2800" dirty="0"/>
              <a:t> </a:t>
            </a:r>
            <a:r>
              <a:rPr lang="id-ID" sz="2800" dirty="0"/>
              <a:t>di </a:t>
            </a:r>
            <a:r>
              <a:rPr lang="id-ID" sz="2800" dirty="0" smtClean="0"/>
              <a:t>P</a:t>
            </a:r>
            <a:r>
              <a:rPr lang="en-US" sz="2800" dirty="0" err="1" smtClean="0"/>
              <a:t>erguruan</a:t>
            </a:r>
            <a:r>
              <a:rPr lang="en-US" sz="2800" dirty="0" smtClean="0"/>
              <a:t> </a:t>
            </a:r>
            <a:r>
              <a:rPr lang="id-ID" sz="2800" dirty="0" smtClean="0"/>
              <a:t>T</a:t>
            </a:r>
            <a:r>
              <a:rPr lang="en-US" sz="2800" dirty="0" err="1" smtClean="0"/>
              <a:t>inggi</a:t>
            </a:r>
            <a:r>
              <a:rPr lang="id-ID" sz="2800" dirty="0" smtClean="0"/>
              <a:t> </a:t>
            </a:r>
            <a:endParaRPr lang="en-US" sz="2800" dirty="0"/>
          </a:p>
          <a:p>
            <a:pPr marL="457200" indent="-457200" fontAlgn="t">
              <a:buFont typeface="+mj-lt"/>
              <a:buAutoNum type="arabicPeriod"/>
            </a:pPr>
            <a:r>
              <a:rPr lang="id-ID" sz="2800" dirty="0"/>
              <a:t>Implementasi Pancasila dalam </a:t>
            </a:r>
            <a:r>
              <a:rPr lang="id-ID" sz="2800" dirty="0" smtClean="0"/>
              <a:t>P</a:t>
            </a:r>
            <a:r>
              <a:rPr lang="en-US" sz="2800" dirty="0" err="1" smtClean="0"/>
              <a:t>Kn</a:t>
            </a:r>
            <a:endParaRPr lang="en-US" sz="2800" dirty="0"/>
          </a:p>
          <a:p>
            <a:pPr marL="457200" indent="-457200" fontAlgn="t">
              <a:buFont typeface="+mj-lt"/>
              <a:buAutoNum type="arabicPeriod"/>
            </a:pPr>
            <a:r>
              <a:rPr lang="id-ID" sz="2800" dirty="0"/>
              <a:t>Identitas </a:t>
            </a:r>
            <a:r>
              <a:rPr lang="id-ID" sz="2800" dirty="0" smtClean="0"/>
              <a:t>Nasional</a:t>
            </a:r>
            <a:r>
              <a:rPr lang="en-US" sz="2800" dirty="0" smtClean="0"/>
              <a:t>, </a:t>
            </a:r>
            <a:r>
              <a:rPr lang="id-ID" sz="2800" dirty="0" smtClean="0"/>
              <a:t>Nasionalisme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Integrasi</a:t>
            </a:r>
            <a:endParaRPr lang="en-US" sz="2800" dirty="0"/>
          </a:p>
          <a:p>
            <a:pPr marL="457200" indent="-457200" fontAlgn="t">
              <a:buFont typeface="+mj-lt"/>
              <a:buAutoNum type="arabicPeriod"/>
            </a:pPr>
            <a:r>
              <a:rPr lang="en-US" sz="2800" dirty="0" smtClean="0"/>
              <a:t>Negara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berkonstitusi</a:t>
            </a:r>
            <a:r>
              <a:rPr lang="en-US" sz="2800" dirty="0"/>
              <a:t> Indonesia</a:t>
            </a:r>
          </a:p>
          <a:p>
            <a:pPr marL="457200" indent="-457200" fontAlgn="t">
              <a:buFont typeface="+mj-lt"/>
              <a:buAutoNum type="arabicPeriod"/>
            </a:pPr>
            <a:r>
              <a:rPr lang="id-ID" sz="2800" dirty="0"/>
              <a:t>H</a:t>
            </a:r>
            <a:r>
              <a:rPr lang="en-US" sz="2800" dirty="0" err="1"/>
              <a:t>ak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Kewajiban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id-ID" sz="2800" dirty="0"/>
              <a:t>Warga Negara </a:t>
            </a:r>
            <a:r>
              <a:rPr lang="en-US" sz="2800" dirty="0"/>
              <a:t>Indonesia</a:t>
            </a:r>
          </a:p>
          <a:p>
            <a:pPr marL="457200" indent="-457200" fontAlgn="t">
              <a:buFont typeface="+mj-lt"/>
              <a:buAutoNum type="arabicPeriod"/>
            </a:pPr>
            <a:r>
              <a:rPr lang="en-US" sz="2800" dirty="0" err="1"/>
              <a:t>Demokrasi</a:t>
            </a:r>
            <a:r>
              <a:rPr lang="en-US" sz="2800" dirty="0"/>
              <a:t> di Indonesia</a:t>
            </a:r>
          </a:p>
          <a:p>
            <a:pPr marL="457200" indent="-457200" fontAlgn="t">
              <a:buFont typeface="+mj-lt"/>
              <a:buAutoNum type="arabicPeriod"/>
            </a:pPr>
            <a:r>
              <a:rPr lang="en-US" sz="2800" dirty="0"/>
              <a:t>Negara </a:t>
            </a:r>
            <a:r>
              <a:rPr lang="en-US" sz="2800" dirty="0" err="1"/>
              <a:t>hukum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HAM di </a:t>
            </a:r>
            <a:r>
              <a:rPr lang="en-US" sz="2800" dirty="0" smtClean="0"/>
              <a:t>Indonesia</a:t>
            </a:r>
          </a:p>
          <a:p>
            <a:pPr marL="457200" indent="-457200" fontAlgn="t">
              <a:buFont typeface="+mj-lt"/>
              <a:buAutoNum type="arabicPeriod"/>
            </a:pPr>
            <a:r>
              <a:rPr lang="en-US" sz="2800" dirty="0" smtClean="0"/>
              <a:t>Negara </a:t>
            </a:r>
            <a:r>
              <a:rPr lang="en-US" sz="2800" dirty="0" err="1"/>
              <a:t>kepulauan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konteks</a:t>
            </a:r>
            <a:r>
              <a:rPr lang="en-US" sz="2800" dirty="0"/>
              <a:t> </a:t>
            </a:r>
            <a:r>
              <a:rPr lang="en-US" sz="2800" dirty="0" err="1"/>
              <a:t>Geopolitik</a:t>
            </a:r>
            <a:r>
              <a:rPr lang="en-US" sz="2800" dirty="0"/>
              <a:t> Indonesia / </a:t>
            </a:r>
            <a:r>
              <a:rPr lang="en-US" sz="2800" dirty="0" err="1"/>
              <a:t>Wawasan</a:t>
            </a:r>
            <a:r>
              <a:rPr lang="en-US" sz="2800" dirty="0"/>
              <a:t> </a:t>
            </a:r>
            <a:r>
              <a:rPr lang="en-US" sz="2800" dirty="0" smtClean="0"/>
              <a:t>Nusantara</a:t>
            </a:r>
          </a:p>
          <a:p>
            <a:pPr marL="457200" indent="-457200" fontAlgn="t">
              <a:buFont typeface="+mj-lt"/>
              <a:buAutoNum type="arabicPeriod"/>
            </a:pPr>
            <a:r>
              <a:rPr lang="id-ID" sz="2800" dirty="0" smtClean="0"/>
              <a:t>Politik </a:t>
            </a:r>
            <a:r>
              <a:rPr lang="id-ID" sz="2800" dirty="0"/>
              <a:t>Strategi Nasional</a:t>
            </a:r>
            <a:endParaRPr lang="en-US" sz="2800" dirty="0"/>
          </a:p>
          <a:p>
            <a:pPr marL="457200" indent="-457200" fontAlgn="t"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03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04800"/>
            <a:ext cx="8077200" cy="6400800"/>
          </a:xfrm>
        </p:spPr>
        <p:txBody>
          <a:bodyPr/>
          <a:lstStyle/>
          <a:p>
            <a:pPr marL="514350" indent="-514350">
              <a:buFont typeface="+mj-lt"/>
              <a:buAutoNum type="arabicPeriod" startAt="11"/>
            </a:pPr>
            <a:r>
              <a:rPr lang="en-US" sz="2800" dirty="0" err="1" smtClean="0"/>
              <a:t>Ketahanan</a:t>
            </a:r>
            <a:r>
              <a:rPr lang="en-US" sz="2800" dirty="0" smtClean="0"/>
              <a:t> </a:t>
            </a:r>
            <a:r>
              <a:rPr lang="en-US" sz="2800" dirty="0" err="1"/>
              <a:t>Nasional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konteks</a:t>
            </a:r>
            <a:r>
              <a:rPr lang="en-US" sz="2800" dirty="0"/>
              <a:t> </a:t>
            </a:r>
            <a:r>
              <a:rPr lang="en-US" sz="2800" dirty="0" err="1"/>
              <a:t>Geostrategi</a:t>
            </a:r>
            <a:r>
              <a:rPr lang="en-US" sz="2800" dirty="0"/>
              <a:t> </a:t>
            </a:r>
            <a:r>
              <a:rPr lang="en-US" sz="2800" dirty="0" smtClean="0"/>
              <a:t>Indonesia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sz="2800" dirty="0" err="1"/>
              <a:t>Politik</a:t>
            </a:r>
            <a:r>
              <a:rPr lang="en-US" sz="2800" dirty="0"/>
              <a:t> </a:t>
            </a:r>
            <a:r>
              <a:rPr lang="en-US" sz="2800" dirty="0" err="1"/>
              <a:t>Strategi</a:t>
            </a:r>
            <a:r>
              <a:rPr lang="en-US" sz="2800" dirty="0"/>
              <a:t> </a:t>
            </a:r>
            <a:r>
              <a:rPr lang="en-US" sz="2800" dirty="0" err="1"/>
              <a:t>Nasional</a:t>
            </a:r>
            <a:r>
              <a:rPr lang="en-US" sz="2800" dirty="0"/>
              <a:t> </a:t>
            </a:r>
            <a:r>
              <a:rPr lang="en-US" sz="2800" dirty="0" smtClean="0"/>
              <a:t>Indonesia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sz="2800" dirty="0" smtClean="0"/>
              <a:t>Case Study: </a:t>
            </a:r>
            <a:r>
              <a:rPr lang="en-US" sz="2800" dirty="0" err="1" smtClean="0"/>
              <a:t>Lanjut</a:t>
            </a:r>
            <a:r>
              <a:rPr lang="en-US" sz="2800" dirty="0" smtClean="0"/>
              <a:t> </a:t>
            </a:r>
            <a:r>
              <a:rPr lang="en-US" sz="2800" dirty="0" err="1"/>
              <a:t>Usia</a:t>
            </a:r>
            <a:r>
              <a:rPr lang="en-US" sz="2800" dirty="0"/>
              <a:t> (</a:t>
            </a:r>
            <a:r>
              <a:rPr lang="en-US" sz="2800" dirty="0" err="1" smtClean="0"/>
              <a:t>Lansia</a:t>
            </a:r>
            <a:r>
              <a:rPr lang="en-US" sz="2800" dirty="0" smtClean="0"/>
              <a:t>)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sz="2800" dirty="0" err="1" smtClean="0"/>
              <a:t>Kesetaraan</a:t>
            </a:r>
            <a:r>
              <a:rPr lang="en-US" sz="2800" dirty="0" smtClean="0"/>
              <a:t> Gender</a:t>
            </a:r>
            <a:endParaRPr lang="en-US" sz="2800" dirty="0"/>
          </a:p>
          <a:p>
            <a:pPr marL="514350" indent="-514350">
              <a:buFont typeface="+mj-lt"/>
              <a:buAutoNum type="arabicPeriod" startAt="11"/>
            </a:pPr>
            <a:r>
              <a:rPr lang="en-US" sz="2800" dirty="0" err="1" smtClean="0"/>
              <a:t>Kependudukan</a:t>
            </a:r>
            <a:endParaRPr lang="en-US" sz="2800" dirty="0"/>
          </a:p>
          <a:p>
            <a:pPr marL="514350" indent="-514350">
              <a:buFont typeface="+mj-lt"/>
              <a:buAutoNum type="arabicPeriod" startAt="11"/>
            </a:pPr>
            <a:r>
              <a:rPr lang="en-US" sz="2800" dirty="0" err="1" smtClean="0"/>
              <a:t>Narkoba</a:t>
            </a:r>
            <a:endParaRPr lang="en-US" sz="2800" dirty="0"/>
          </a:p>
          <a:p>
            <a:pPr marL="514350" indent="-514350">
              <a:buFont typeface="+mj-lt"/>
              <a:buAutoNum type="arabicPeriod" startAt="11"/>
            </a:pPr>
            <a:r>
              <a:rPr lang="en-US" sz="2800" i="1" dirty="0" smtClean="0"/>
              <a:t>Human </a:t>
            </a:r>
            <a:r>
              <a:rPr lang="en-US" sz="2800" i="1" dirty="0"/>
              <a:t>Immunodeficiency Virus</a:t>
            </a:r>
            <a:r>
              <a:rPr lang="en-US" sz="2800" dirty="0"/>
              <a:t> (HIV) / </a:t>
            </a:r>
            <a:r>
              <a:rPr lang="en-US" sz="2800" i="1" dirty="0"/>
              <a:t>Acquired </a:t>
            </a:r>
            <a:r>
              <a:rPr lang="en-US" sz="2800" i="1" dirty="0" err="1"/>
              <a:t>Immuno</a:t>
            </a:r>
            <a:r>
              <a:rPr lang="en-US" sz="2800" i="1" dirty="0"/>
              <a:t> Deficiency Syndrome</a:t>
            </a:r>
            <a:r>
              <a:rPr lang="en-US" sz="2800" dirty="0"/>
              <a:t> (</a:t>
            </a:r>
            <a:r>
              <a:rPr lang="en-US" sz="2800" dirty="0" smtClean="0"/>
              <a:t>AIDS)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sz="2800" dirty="0" smtClean="0"/>
              <a:t>Pembangunan </a:t>
            </a:r>
            <a:r>
              <a:rPr lang="en-US" sz="2800" dirty="0" err="1"/>
              <a:t>Berkelanjutan</a:t>
            </a:r>
            <a:r>
              <a:rPr lang="en-US" sz="2800" dirty="0"/>
              <a:t> / </a:t>
            </a:r>
            <a:r>
              <a:rPr lang="en-US" sz="2800" dirty="0" smtClean="0"/>
              <a:t>(</a:t>
            </a:r>
            <a:r>
              <a:rPr lang="en-US" sz="2800" i="1" dirty="0" smtClean="0"/>
              <a:t>Sustainable Development</a:t>
            </a:r>
            <a:r>
              <a:rPr lang="en-US" sz="2800" dirty="0" smtClean="0"/>
              <a:t>)</a:t>
            </a:r>
            <a:endParaRPr lang="en-US" sz="2800" dirty="0"/>
          </a:p>
          <a:p>
            <a:pPr marL="514350" indent="-514350">
              <a:buFont typeface="+mj-lt"/>
              <a:buAutoNum type="arabicPeriod" startAt="11"/>
            </a:pPr>
            <a:r>
              <a:rPr lang="en-US" sz="2800" dirty="0" err="1" smtClean="0"/>
              <a:t>Korupsi</a:t>
            </a:r>
            <a:r>
              <a:rPr lang="en-US" sz="2800" dirty="0"/>
              <a:t>, </a:t>
            </a:r>
            <a:r>
              <a:rPr lang="en-US" sz="2800" dirty="0" err="1"/>
              <a:t>Kolusi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Nepotisme</a:t>
            </a:r>
            <a:r>
              <a:rPr lang="en-US" sz="2800" dirty="0"/>
              <a:t> (KKN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2565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010400" cy="838200"/>
          </a:xfrm>
        </p:spPr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HARAPAN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066800"/>
            <a:ext cx="5486400" cy="5562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menganalisis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kontekstual</a:t>
            </a:r>
            <a:r>
              <a:rPr lang="en-US" dirty="0"/>
              <a:t> </a:t>
            </a:r>
            <a:r>
              <a:rPr lang="en-US" dirty="0" err="1"/>
              <a:t>PKn</a:t>
            </a:r>
            <a:r>
              <a:rPr lang="en-US" dirty="0"/>
              <a:t>, </a:t>
            </a:r>
            <a:r>
              <a:rPr lang="id-ID" dirty="0"/>
              <a:t>mengembangkan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id-ID" dirty="0"/>
              <a:t>yang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wawasan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 </a:t>
            </a:r>
            <a:r>
              <a:rPr lang="en-US" dirty="0" err="1"/>
              <a:t>semangat</a:t>
            </a:r>
            <a:r>
              <a:rPr lang="en-US" dirty="0"/>
              <a:t> </a:t>
            </a:r>
            <a:r>
              <a:rPr lang="en-US" dirty="0" err="1"/>
              <a:t>kebangsaan</a:t>
            </a:r>
            <a:r>
              <a:rPr lang="en-US" dirty="0"/>
              <a:t>, </a:t>
            </a:r>
            <a:r>
              <a:rPr lang="en-US" dirty="0" err="1"/>
              <a:t>cinta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air, </a:t>
            </a:r>
            <a:r>
              <a:rPr lang="en-US" dirty="0" err="1"/>
              <a:t>demokrasi</a:t>
            </a:r>
            <a:r>
              <a:rPr lang="en-US" dirty="0"/>
              <a:t>, </a:t>
            </a:r>
            <a:r>
              <a:rPr lang="en-US" dirty="0" err="1"/>
              <a:t>kesadaran</a:t>
            </a:r>
            <a:r>
              <a:rPr lang="en-US" dirty="0"/>
              <a:t>  </a:t>
            </a:r>
            <a:r>
              <a:rPr lang="en-US" dirty="0" err="1"/>
              <a:t>hukum</a:t>
            </a:r>
            <a:r>
              <a:rPr lang="en-US" dirty="0"/>
              <a:t>,  </a:t>
            </a:r>
            <a:r>
              <a:rPr lang="en-US" dirty="0" err="1"/>
              <a:t>penghargaan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keragamaan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 </a:t>
            </a:r>
            <a:r>
              <a:rPr lang="en-US" dirty="0" err="1"/>
              <a:t>partisipasi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</a:t>
            </a:r>
            <a:r>
              <a:rPr lang="en-US" dirty="0" err="1"/>
              <a:t>berdasar</a:t>
            </a:r>
            <a:r>
              <a:rPr lang="en-US" dirty="0"/>
              <a:t> </a:t>
            </a:r>
            <a:r>
              <a:rPr lang="en-US" dirty="0" err="1"/>
              <a:t>Pancasila</a:t>
            </a:r>
            <a:r>
              <a:rPr lang="id-ID" dirty="0"/>
              <a:t> dan UUD NRI </a:t>
            </a:r>
            <a:r>
              <a:rPr lang="id-ID" dirty="0" smtClean="0"/>
              <a:t>1945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905000"/>
            <a:ext cx="2609088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46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Sekian</a:t>
            </a:r>
            <a:r>
              <a:rPr lang="en-US" dirty="0" smtClean="0"/>
              <a:t> &amp; </a:t>
            </a:r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8800" y="2438400"/>
            <a:ext cx="3860800" cy="2895600"/>
          </a:xfrm>
        </p:spPr>
      </p:pic>
    </p:spTree>
    <p:extLst>
      <p:ext uri="{BB962C8B-B14F-4D97-AF65-F5344CB8AC3E}">
        <p14:creationId xmlns:p14="http://schemas.microsoft.com/office/powerpoint/2010/main" val="290623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7010400" cy="838200"/>
          </a:xfrm>
        </p:spPr>
        <p:txBody>
          <a:bodyPr/>
          <a:lstStyle/>
          <a:p>
            <a:r>
              <a:rPr lang="en-US" b="1" dirty="0" smtClean="0"/>
              <a:t>PENDAHULUAN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4998588"/>
              </p:ext>
            </p:extLst>
          </p:nvPr>
        </p:nvGraphicFramePr>
        <p:xfrm>
          <a:off x="-457200" y="1447800"/>
          <a:ext cx="96774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044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888" y="304800"/>
            <a:ext cx="7515225" cy="1143000"/>
          </a:xfrm>
        </p:spPr>
        <p:txBody>
          <a:bodyPr/>
          <a:lstStyle/>
          <a:p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Pengertian</a:t>
            </a:r>
            <a:endParaRPr lang="en-US" sz="5400" b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7696200" cy="4419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Hakikat</a:t>
            </a:r>
            <a:r>
              <a:rPr lang="en-US" dirty="0" smtClean="0"/>
              <a:t> </a:t>
            </a:r>
            <a:r>
              <a:rPr lang="en-US" dirty="0" err="1" smtClean="0"/>
              <a:t>kewarganegaraan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terencana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mencerdaskan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menumbuhkan</a:t>
            </a:r>
            <a:r>
              <a:rPr lang="en-US" dirty="0" smtClean="0"/>
              <a:t> </a:t>
            </a:r>
            <a:r>
              <a:rPr lang="en-US" dirty="0" err="1" smtClean="0"/>
              <a:t>jati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moral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bela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demi </a:t>
            </a:r>
            <a:r>
              <a:rPr lang="en-US" dirty="0" err="1" smtClean="0"/>
              <a:t>kelangsungan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kejayaan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888" y="304800"/>
            <a:ext cx="7515225" cy="1143000"/>
          </a:xfrm>
        </p:spPr>
        <p:txBody>
          <a:bodyPr/>
          <a:lstStyle/>
          <a:p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Pentingnya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PKn</a:t>
            </a:r>
            <a:endParaRPr lang="en-US" sz="5400" b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924800" cy="3581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“… agar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HAM,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berpartisipasi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berfikir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…”</a:t>
            </a:r>
            <a:br>
              <a:rPr lang="en-US" dirty="0" smtClean="0"/>
            </a:br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72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010400" cy="8382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MAKSUD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01000" cy="4953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memahami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melaksanakan</a:t>
            </a:r>
            <a:r>
              <a:rPr lang="en-US" sz="2400" dirty="0" smtClean="0"/>
              <a:t> </a:t>
            </a: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kewajiban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santun</a:t>
            </a:r>
            <a:r>
              <a:rPr lang="en-US" sz="2400" dirty="0" smtClean="0"/>
              <a:t>, </a:t>
            </a:r>
            <a:r>
              <a:rPr lang="en-US" sz="2400" dirty="0" err="1" smtClean="0"/>
              <a:t>jujur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demokratis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ihklas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warga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terdidik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kehidupannya</a:t>
            </a:r>
            <a:r>
              <a:rPr lang="en-US" sz="2400" dirty="0" smtClean="0"/>
              <a:t> </a:t>
            </a:r>
            <a:r>
              <a:rPr lang="en-US" sz="2400" dirty="0" err="1" smtClean="0"/>
              <a:t>selaku</a:t>
            </a:r>
            <a:r>
              <a:rPr lang="en-US" sz="2400" dirty="0" smtClean="0"/>
              <a:t> </a:t>
            </a:r>
            <a:r>
              <a:rPr lang="en-US" sz="2400" dirty="0" err="1" smtClean="0"/>
              <a:t>warganegara</a:t>
            </a:r>
            <a:r>
              <a:rPr lang="en-US" sz="2400" dirty="0" smtClean="0"/>
              <a:t> </a:t>
            </a:r>
            <a:r>
              <a:rPr lang="en-US" sz="2400" dirty="0" err="1" smtClean="0"/>
              <a:t>Republik</a:t>
            </a:r>
            <a:r>
              <a:rPr lang="en-US" sz="2400" dirty="0" smtClean="0"/>
              <a:t> Indonesia yang </a:t>
            </a:r>
            <a:r>
              <a:rPr lang="en-US" sz="2400" dirty="0" err="1" smtClean="0"/>
              <a:t>bertanggung</a:t>
            </a:r>
            <a:r>
              <a:rPr lang="en-US" sz="2400" dirty="0" smtClean="0"/>
              <a:t> </a:t>
            </a:r>
            <a:r>
              <a:rPr lang="en-US" sz="2400" dirty="0" err="1" smtClean="0"/>
              <a:t>jawab</a:t>
            </a:r>
            <a:r>
              <a:rPr lang="en-US" sz="2400" dirty="0" smtClean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Menguasai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teknologi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pemahaman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beragam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</a:t>
            </a:r>
            <a:r>
              <a:rPr lang="en-US" sz="2400" dirty="0" smtClean="0"/>
              <a:t> </a:t>
            </a:r>
            <a:r>
              <a:rPr lang="en-US" sz="2400" dirty="0" err="1" smtClean="0"/>
              <a:t>bermasyarakat</a:t>
            </a:r>
            <a:r>
              <a:rPr lang="en-US" sz="2400" dirty="0" smtClean="0"/>
              <a:t>, </a:t>
            </a:r>
            <a:r>
              <a:rPr lang="en-US" sz="2400" dirty="0" err="1" smtClean="0"/>
              <a:t>berbangsa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bernegara</a:t>
            </a:r>
            <a:r>
              <a:rPr lang="en-US" sz="2400" dirty="0" smtClean="0"/>
              <a:t> yang </a:t>
            </a:r>
            <a:r>
              <a:rPr lang="en-US" sz="2400" dirty="0" err="1" smtClean="0"/>
              <a:t>hendak</a:t>
            </a:r>
            <a:r>
              <a:rPr lang="en-US" sz="2400" dirty="0" smtClean="0"/>
              <a:t> </a:t>
            </a:r>
            <a:r>
              <a:rPr lang="en-US" sz="2400" dirty="0" err="1" smtClean="0"/>
              <a:t>diatasi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penerapan</a:t>
            </a:r>
            <a:r>
              <a:rPr lang="en-US" sz="2400" dirty="0" smtClean="0"/>
              <a:t> </a:t>
            </a:r>
            <a:r>
              <a:rPr lang="en-US" sz="2400" dirty="0" err="1" smtClean="0"/>
              <a:t>pemikiran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berlandaskan</a:t>
            </a:r>
            <a:r>
              <a:rPr lang="en-US" sz="2400" dirty="0" smtClean="0"/>
              <a:t> </a:t>
            </a:r>
            <a:r>
              <a:rPr lang="en-US" sz="2400" dirty="0" err="1" smtClean="0"/>
              <a:t>Pancasila</a:t>
            </a:r>
            <a:r>
              <a:rPr lang="en-US" sz="2400" dirty="0" smtClean="0"/>
              <a:t>, </a:t>
            </a:r>
            <a:r>
              <a:rPr lang="en-US" sz="2400" dirty="0" err="1" smtClean="0"/>
              <a:t>Wawasan</a:t>
            </a:r>
            <a:r>
              <a:rPr lang="en-US" sz="2400" dirty="0" smtClean="0"/>
              <a:t> Nusantara,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Ketahanan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kritis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bertanggungjawab</a:t>
            </a:r>
            <a:r>
              <a:rPr lang="en-US" sz="2400" dirty="0" smtClean="0"/>
              <a:t>;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memupuk</a:t>
            </a:r>
            <a:r>
              <a:rPr lang="en-US" sz="2400" dirty="0" smtClean="0"/>
              <a:t> </a:t>
            </a:r>
            <a:r>
              <a:rPr lang="en-US" sz="2400" dirty="0" err="1" smtClean="0"/>
              <a:t>sikap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nilai-nilai</a:t>
            </a:r>
            <a:r>
              <a:rPr lang="en-US" sz="2400" dirty="0" smtClean="0"/>
              <a:t> </a:t>
            </a:r>
            <a:r>
              <a:rPr lang="en-US" sz="2400" dirty="0" err="1" smtClean="0"/>
              <a:t>kejuangan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patriotisme</a:t>
            </a:r>
            <a:r>
              <a:rPr lang="en-US" sz="2400" dirty="0" smtClean="0"/>
              <a:t> yang </a:t>
            </a:r>
            <a:r>
              <a:rPr lang="en-US" sz="2400" dirty="0" err="1" smtClean="0"/>
              <a:t>cinta</a:t>
            </a:r>
            <a:r>
              <a:rPr lang="en-US" sz="2400" dirty="0" smtClean="0"/>
              <a:t> </a:t>
            </a:r>
            <a:r>
              <a:rPr lang="en-US" sz="2400" dirty="0" err="1" smtClean="0"/>
              <a:t>tanah</a:t>
            </a:r>
            <a:r>
              <a:rPr lang="en-US" sz="2400" dirty="0" smtClean="0"/>
              <a:t> air, </a:t>
            </a:r>
            <a:r>
              <a:rPr lang="en-US" sz="2400" dirty="0" err="1" smtClean="0"/>
              <a:t>rela</a:t>
            </a:r>
            <a:r>
              <a:rPr lang="en-US" sz="2400" dirty="0" smtClean="0"/>
              <a:t> </a:t>
            </a:r>
            <a:r>
              <a:rPr lang="en-US" sz="2400" dirty="0" err="1" smtClean="0"/>
              <a:t>berkorban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nusa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bangsa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014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888" y="76200"/>
            <a:ext cx="7515225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Arial Narrow" pitchFamily="34" charset="0"/>
              </a:rPr>
              <a:t>TUJUAN</a:t>
            </a:r>
            <a:endParaRPr lang="en-US" b="1" dirty="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058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id-ID" sz="2800" dirty="0"/>
              <a:t>Secara umum tujuan </a:t>
            </a:r>
            <a:r>
              <a:rPr lang="en-US" sz="2800" dirty="0" err="1" smtClean="0"/>
              <a:t>Kewarganegaraan</a:t>
            </a:r>
            <a:r>
              <a:rPr lang="en-US" sz="2800" dirty="0" smtClean="0"/>
              <a:t> </a:t>
            </a:r>
            <a:r>
              <a:rPr lang="en-US" sz="2800" dirty="0"/>
              <a:t>di </a:t>
            </a:r>
            <a:r>
              <a:rPr lang="en-US" sz="2800" dirty="0" err="1"/>
              <a:t>perguruan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/>
              <a:t> </a:t>
            </a:r>
            <a:r>
              <a:rPr lang="id-ID" sz="2800" dirty="0"/>
              <a:t>adalah menumbuhkembangkan kesadaran eksistensial kewarganegaraan</a:t>
            </a:r>
            <a:r>
              <a:rPr lang="id-ID" sz="2800" i="1" dirty="0"/>
              <a:t> </a:t>
            </a:r>
            <a:r>
              <a:rPr lang="id-ID" sz="2800" dirty="0"/>
              <a:t>mahasiswa sebagai warga </a:t>
            </a:r>
            <a:r>
              <a:rPr lang="id-ID" sz="2800" dirty="0" smtClean="0"/>
              <a:t>NKRI </a:t>
            </a:r>
            <a:r>
              <a:rPr lang="id-ID" sz="2800" dirty="0"/>
              <a:t>yang hidup di tengah warga bangsa-bangsa di dunia dengan segala implikasi dan konsekuensinya, melalui membangun sikap, pengetahuan,  dan keterampilan kewarganegaraan </a:t>
            </a:r>
            <a:r>
              <a:rPr lang="id-ID" sz="2800" dirty="0" smtClean="0"/>
              <a:t>mahasiswa</a:t>
            </a:r>
            <a:r>
              <a:rPr lang="en-US" sz="2800" dirty="0" smtClean="0"/>
              <a:t>, </a:t>
            </a:r>
            <a:r>
              <a:rPr lang="id-ID" sz="2800" dirty="0" smtClean="0"/>
              <a:t>mengembangkan </a:t>
            </a:r>
            <a:r>
              <a:rPr lang="en-US" sz="2800" dirty="0" err="1"/>
              <a:t>wawasan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 </a:t>
            </a:r>
            <a:r>
              <a:rPr lang="id-ID" sz="2800" dirty="0"/>
              <a:t>memantapkan </a:t>
            </a:r>
            <a:r>
              <a:rPr lang="en-US" sz="2800" dirty="0" err="1"/>
              <a:t>semangat</a:t>
            </a:r>
            <a:r>
              <a:rPr lang="en-US" sz="2800" dirty="0"/>
              <a:t> </a:t>
            </a:r>
            <a:r>
              <a:rPr lang="en-US" sz="2800" dirty="0" err="1"/>
              <a:t>kebangsaan</a:t>
            </a:r>
            <a:r>
              <a:rPr lang="en-US" sz="2800" dirty="0"/>
              <a:t>, </a:t>
            </a:r>
            <a:r>
              <a:rPr lang="en-US" sz="2800" dirty="0" err="1"/>
              <a:t>cinta</a:t>
            </a:r>
            <a:r>
              <a:rPr lang="en-US" sz="2800" dirty="0"/>
              <a:t> </a:t>
            </a:r>
            <a:r>
              <a:rPr lang="en-US" sz="2800" dirty="0" err="1"/>
              <a:t>tanah</a:t>
            </a:r>
            <a:r>
              <a:rPr lang="en-US" sz="2800" dirty="0"/>
              <a:t> air, </a:t>
            </a:r>
            <a:r>
              <a:rPr lang="en-US" sz="2800" dirty="0" err="1"/>
              <a:t>demokrasi</a:t>
            </a:r>
            <a:r>
              <a:rPr lang="en-US" sz="2800" dirty="0"/>
              <a:t>, </a:t>
            </a:r>
            <a:r>
              <a:rPr lang="en-US" sz="2800" dirty="0" err="1"/>
              <a:t>kesadaran</a:t>
            </a:r>
            <a:r>
              <a:rPr lang="en-US" sz="2800" dirty="0"/>
              <a:t>  </a:t>
            </a:r>
            <a:r>
              <a:rPr lang="en-US" sz="2800" dirty="0" err="1"/>
              <a:t>hukum</a:t>
            </a:r>
            <a:r>
              <a:rPr lang="en-US" sz="2800" dirty="0"/>
              <a:t>,  </a:t>
            </a:r>
            <a:r>
              <a:rPr lang="en-US" sz="2800" dirty="0" err="1"/>
              <a:t>penghargaan</a:t>
            </a:r>
            <a:r>
              <a:rPr lang="en-US" sz="2800" dirty="0"/>
              <a:t> 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  <a:r>
              <a:rPr lang="en-US" sz="2800" dirty="0" err="1"/>
              <a:t>keragamaan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 </a:t>
            </a:r>
            <a:r>
              <a:rPr lang="en-US" sz="2800" dirty="0" err="1"/>
              <a:t>partisipasinya</a:t>
            </a:r>
            <a:r>
              <a:rPr lang="en-US" sz="2800" dirty="0"/>
              <a:t> </a:t>
            </a:r>
            <a:r>
              <a:rPr lang="en-US" sz="2800" dirty="0" err="1"/>
              <a:t>membangun</a:t>
            </a:r>
            <a:r>
              <a:rPr lang="en-US" sz="2800" dirty="0"/>
              <a:t> </a:t>
            </a:r>
            <a:r>
              <a:rPr lang="en-US" sz="2800" dirty="0" err="1"/>
              <a:t>bangsa</a:t>
            </a:r>
            <a:r>
              <a:rPr lang="en-US" sz="2800" dirty="0"/>
              <a:t> </a:t>
            </a:r>
            <a:r>
              <a:rPr lang="en-US" sz="2800" dirty="0" err="1"/>
              <a:t>berdasar</a:t>
            </a:r>
            <a:r>
              <a:rPr lang="en-US" sz="2800" dirty="0"/>
              <a:t> </a:t>
            </a:r>
            <a:r>
              <a:rPr lang="en-US" sz="2800" dirty="0" err="1" smtClean="0"/>
              <a:t>Pancasila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UUD NRI 1945</a:t>
            </a:r>
            <a:r>
              <a:rPr lang="id-ID" sz="2800" dirty="0" smtClean="0"/>
              <a:t>.</a:t>
            </a:r>
            <a:endParaRPr lang="en-US" sz="2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72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888" y="304800"/>
            <a:ext cx="7515225" cy="1143000"/>
          </a:xfrm>
        </p:spPr>
        <p:txBody>
          <a:bodyPr/>
          <a:lstStyle/>
          <a:p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Dinamika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Perkembangan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 </a:t>
            </a:r>
            <a:endParaRPr lang="en-US" sz="5400" b="1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077200" cy="4419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rgbClr val="FF0000"/>
                </a:solidFill>
              </a:rPr>
              <a:t>Pendidikan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Kewiraan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Dimulai</a:t>
            </a:r>
            <a:r>
              <a:rPr lang="en-US" sz="2800" dirty="0" smtClean="0"/>
              <a:t> </a:t>
            </a:r>
            <a:r>
              <a:rPr lang="en-US" sz="2800" dirty="0" err="1" smtClean="0"/>
              <a:t>tahun</a:t>
            </a:r>
            <a:r>
              <a:rPr lang="en-US" sz="2800" dirty="0" smtClean="0"/>
              <a:t> 1973/1974,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bagian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kurikulum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nasional</a:t>
            </a:r>
            <a:r>
              <a:rPr lang="en-US" sz="2800" dirty="0" smtClean="0"/>
              <a:t>. </a:t>
            </a:r>
            <a:r>
              <a:rPr lang="en-US" sz="2800" dirty="0" err="1" smtClean="0"/>
              <a:t>Tujuannya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menumbuhkan</a:t>
            </a:r>
            <a:r>
              <a:rPr lang="en-US" sz="2800" dirty="0" smtClean="0"/>
              <a:t> </a:t>
            </a:r>
            <a:r>
              <a:rPr lang="en-US" sz="2800" dirty="0" err="1" smtClean="0"/>
              <a:t>kecintaan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tanah</a:t>
            </a:r>
            <a:r>
              <a:rPr lang="en-US" sz="2800" dirty="0" smtClean="0"/>
              <a:t> air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PPBN yang </a:t>
            </a:r>
            <a:r>
              <a:rPr lang="en-US" sz="2800" dirty="0" err="1" smtClean="0"/>
              <a:t>dilaksanakan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tahap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tahap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peserta</a:t>
            </a:r>
            <a:r>
              <a:rPr lang="en-US" sz="2800" dirty="0" smtClean="0"/>
              <a:t> </a:t>
            </a:r>
            <a:r>
              <a:rPr lang="en-US" sz="2800" dirty="0" err="1" smtClean="0"/>
              <a:t>didik</a:t>
            </a:r>
            <a:r>
              <a:rPr lang="en-US" sz="2800" dirty="0" smtClean="0"/>
              <a:t> SD </a:t>
            </a:r>
            <a:r>
              <a:rPr lang="en-US" sz="2800" dirty="0" err="1" smtClean="0"/>
              <a:t>sampai</a:t>
            </a:r>
            <a:r>
              <a:rPr lang="en-US" sz="2800" dirty="0" smtClean="0"/>
              <a:t> </a:t>
            </a:r>
            <a:r>
              <a:rPr lang="en-US" sz="2800" dirty="0" err="1" smtClean="0"/>
              <a:t>sekolah</a:t>
            </a:r>
            <a:r>
              <a:rPr lang="en-US" sz="2800" dirty="0" smtClean="0"/>
              <a:t> </a:t>
            </a:r>
            <a:r>
              <a:rPr lang="en-US" sz="2800" dirty="0" err="1" smtClean="0"/>
              <a:t>menengah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luar</a:t>
            </a:r>
            <a:r>
              <a:rPr lang="en-US" sz="2800" dirty="0" smtClean="0"/>
              <a:t> </a:t>
            </a:r>
            <a:r>
              <a:rPr lang="en-US" sz="2800" dirty="0" err="1" smtClean="0"/>
              <a:t>sekolah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kepramukaan</a:t>
            </a:r>
            <a:r>
              <a:rPr lang="en-US" sz="2800" dirty="0" smtClean="0"/>
              <a:t>, </a:t>
            </a:r>
            <a:r>
              <a:rPr lang="en-US" sz="2800" dirty="0" err="1" smtClean="0"/>
              <a:t>sedangkan</a:t>
            </a:r>
            <a:r>
              <a:rPr lang="en-US" sz="2800" dirty="0" smtClean="0"/>
              <a:t> PPBN </a:t>
            </a:r>
            <a:r>
              <a:rPr lang="en-US" sz="2800" dirty="0" err="1" smtClean="0"/>
              <a:t>tahap</a:t>
            </a:r>
            <a:r>
              <a:rPr lang="en-US" sz="2800" dirty="0" smtClean="0"/>
              <a:t> </a:t>
            </a:r>
            <a:r>
              <a:rPr lang="en-US" sz="2800" dirty="0" err="1" smtClean="0"/>
              <a:t>lanjut</a:t>
            </a:r>
            <a:r>
              <a:rPr lang="en-US" sz="2800" dirty="0" smtClean="0"/>
              <a:t> </a:t>
            </a:r>
            <a:r>
              <a:rPr lang="en-US" sz="2800" dirty="0" err="1" smtClean="0"/>
              <a:t>diberikan</a:t>
            </a:r>
            <a:r>
              <a:rPr lang="en-US" sz="2800" dirty="0" smtClean="0"/>
              <a:t> di PT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kewiraan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endParaRPr lang="en-US" sz="2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75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533400"/>
            <a:ext cx="8153400" cy="594360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sz="2400" dirty="0" err="1" smtClean="0">
                <a:solidFill>
                  <a:srgbClr val="FF0000"/>
                </a:solidFill>
              </a:rPr>
              <a:t>Perkembangan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</a:t>
            </a:r>
            <a:r>
              <a:rPr lang="en-US" sz="2400" dirty="0" err="1" smtClean="0">
                <a:solidFill>
                  <a:srgbClr val="FF0000"/>
                </a:solidFill>
              </a:rPr>
              <a:t>urikulum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Materi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PKn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dirty="0" err="1" smtClean="0"/>
              <a:t>penyelenggaraan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cikal</a:t>
            </a:r>
            <a:r>
              <a:rPr lang="en-US" sz="2400" dirty="0" smtClean="0"/>
              <a:t> </a:t>
            </a:r>
            <a:r>
              <a:rPr lang="en-US" sz="2400" dirty="0" err="1" smtClean="0"/>
              <a:t>bakal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SK </a:t>
            </a:r>
            <a:r>
              <a:rPr lang="en-US" sz="2400" dirty="0" err="1" smtClean="0"/>
              <a:t>bersama</a:t>
            </a:r>
            <a:r>
              <a:rPr lang="en-US" sz="2400" dirty="0" smtClean="0"/>
              <a:t> </a:t>
            </a:r>
            <a:r>
              <a:rPr lang="en-US" sz="2400" dirty="0" err="1" smtClean="0"/>
              <a:t>Mendikbud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Menhankam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1973,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realisasi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pembelaan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jalur</a:t>
            </a:r>
            <a:r>
              <a:rPr lang="en-US" sz="2400" dirty="0" smtClean="0"/>
              <a:t> </a:t>
            </a:r>
            <a:r>
              <a:rPr lang="en-US" sz="2400" dirty="0" err="1" smtClean="0"/>
              <a:t>pengajaran</a:t>
            </a:r>
            <a:r>
              <a:rPr lang="en-US" sz="2400" dirty="0" smtClean="0"/>
              <a:t> </a:t>
            </a:r>
            <a:r>
              <a:rPr lang="en-US" sz="2400" dirty="0" err="1" smtClean="0"/>
              <a:t>khusus</a:t>
            </a:r>
            <a:r>
              <a:rPr lang="en-US" sz="2400" dirty="0" smtClean="0"/>
              <a:t> di PT, di </a:t>
            </a:r>
            <a:r>
              <a:rPr lang="en-US" sz="2400" dirty="0" err="1" smtClean="0"/>
              <a:t>dalam</a:t>
            </a:r>
            <a:r>
              <a:rPr lang="en-US" sz="2400" dirty="0" smtClean="0"/>
              <a:t> SK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dipolakan</a:t>
            </a:r>
            <a:r>
              <a:rPr lang="en-US" sz="2400" dirty="0" smtClean="0"/>
              <a:t> </a:t>
            </a:r>
            <a:r>
              <a:rPr lang="en-US" sz="2400" dirty="0" err="1" smtClean="0"/>
              <a:t>penyelenggaraan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Perwira</a:t>
            </a:r>
            <a:r>
              <a:rPr lang="en-US" sz="2400" dirty="0" smtClean="0"/>
              <a:t> </a:t>
            </a:r>
            <a:r>
              <a:rPr lang="en-US" sz="2400" dirty="0" err="1" smtClean="0"/>
              <a:t>Cadangan</a:t>
            </a:r>
            <a:r>
              <a:rPr lang="en-US" sz="2400" dirty="0" smtClean="0"/>
              <a:t> di PT.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/>
              <a:t>UU No. 20 </a:t>
            </a:r>
            <a:r>
              <a:rPr lang="en-US" sz="2400" dirty="0" err="1" smtClean="0"/>
              <a:t>Tahun</a:t>
            </a:r>
            <a:r>
              <a:rPr lang="en-US" sz="2400" dirty="0" smtClean="0"/>
              <a:t> </a:t>
            </a:r>
            <a:r>
              <a:rPr lang="en-US" sz="2400" dirty="0"/>
              <a:t>1982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Pokok-pokok</a:t>
            </a:r>
            <a:r>
              <a:rPr lang="en-US" sz="2400" dirty="0"/>
              <a:t> </a:t>
            </a:r>
            <a:r>
              <a:rPr lang="en-US" sz="2400" dirty="0" err="1"/>
              <a:t>Penyelenggaraan</a:t>
            </a:r>
            <a:r>
              <a:rPr lang="en-US" sz="2400" dirty="0"/>
              <a:t> </a:t>
            </a:r>
            <a:r>
              <a:rPr lang="en-US" sz="2400" dirty="0" err="1"/>
              <a:t>Pertahanan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Keamanan</a:t>
            </a:r>
            <a:r>
              <a:rPr lang="en-US" sz="2400" dirty="0"/>
              <a:t> Negara </a:t>
            </a:r>
            <a:r>
              <a:rPr lang="en-US" sz="2400" dirty="0" err="1"/>
              <a:t>ditentukan</a:t>
            </a:r>
            <a:r>
              <a:rPr lang="en-US" sz="2400" dirty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:</a:t>
            </a:r>
          </a:p>
          <a:p>
            <a:pPr marL="1031875" indent="-514350">
              <a:buAutoNum type="arabicParenR"/>
            </a:pP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/>
              <a:t>Kewiraan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PPBN </a:t>
            </a:r>
            <a:r>
              <a:rPr lang="en-US" sz="2400" dirty="0" err="1"/>
              <a:t>tahap</a:t>
            </a:r>
            <a:r>
              <a:rPr lang="en-US" sz="2400" dirty="0"/>
              <a:t> </a:t>
            </a:r>
            <a:r>
              <a:rPr lang="en-US" sz="2400" dirty="0" err="1"/>
              <a:t>lanjutan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PT,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terpisahkan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Penyelenggaraan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.</a:t>
            </a:r>
          </a:p>
          <a:p>
            <a:pPr marL="1031875" indent="-514350">
              <a:buAutoNum type="arabicParenR"/>
            </a:pP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/>
              <a:t>diikuti</a:t>
            </a:r>
            <a:r>
              <a:rPr lang="en-US" sz="2400" dirty="0"/>
              <a:t> </a:t>
            </a:r>
            <a:r>
              <a:rPr lang="en-US" sz="2400" dirty="0" err="1"/>
              <a:t>seluruh</a:t>
            </a:r>
            <a:r>
              <a:rPr lang="en-US" sz="2400" dirty="0"/>
              <a:t> </a:t>
            </a:r>
            <a:r>
              <a:rPr lang="en-US" sz="2400" dirty="0" err="1"/>
              <a:t>mahasiswa</a:t>
            </a:r>
            <a:r>
              <a:rPr lang="en-US" sz="2400" dirty="0"/>
              <a:t> (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warga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).</a:t>
            </a:r>
            <a:br>
              <a:rPr lang="en-US" sz="2400" dirty="0"/>
            </a:br>
            <a:endParaRPr lang="en-US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4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09600"/>
            <a:ext cx="8153400" cy="5867400"/>
          </a:xfrm>
        </p:spPr>
        <p:txBody>
          <a:bodyPr/>
          <a:lstStyle/>
          <a:p>
            <a:pPr marL="457200" indent="-457200">
              <a:buFont typeface="+mj-lt"/>
              <a:buAutoNum type="alphaLcPeriod" startAt="3"/>
            </a:pPr>
            <a:r>
              <a:rPr lang="en-US" sz="2400" dirty="0" err="1" smtClean="0"/>
              <a:t>Berdasarkan</a:t>
            </a:r>
            <a:r>
              <a:rPr lang="en-US" sz="2400" dirty="0" smtClean="0"/>
              <a:t> UU No. 2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1989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dinyatakan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r>
              <a:rPr lang="en-US" sz="2400" dirty="0" smtClean="0"/>
              <a:t>1)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PT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PKn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2)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isi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, </a:t>
            </a:r>
            <a:r>
              <a:rPr lang="en-US" sz="2400" dirty="0" err="1" smtClean="0"/>
              <a:t>jalur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jenjang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endParaRPr lang="en-US" sz="2400" dirty="0"/>
          </a:p>
          <a:p>
            <a:pPr marL="457200" indent="-457200">
              <a:buFont typeface="+mj-lt"/>
              <a:buAutoNum type="alphaLcPeriod" startAt="3"/>
            </a:pPr>
            <a:r>
              <a:rPr lang="en-US" sz="2400" dirty="0" smtClean="0"/>
              <a:t>SK </a:t>
            </a:r>
            <a:r>
              <a:rPr lang="en-US" sz="2400" dirty="0" err="1" smtClean="0"/>
              <a:t>Dirjen</a:t>
            </a:r>
            <a:r>
              <a:rPr lang="en-US" sz="2400" dirty="0" smtClean="0"/>
              <a:t> </a:t>
            </a:r>
            <a:r>
              <a:rPr lang="en-US" sz="2400" dirty="0" err="1" smtClean="0"/>
              <a:t>Dikti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1993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Kewiraan</a:t>
            </a:r>
            <a:r>
              <a:rPr lang="en-US" sz="2400" dirty="0" smtClean="0"/>
              <a:t>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MKDU </a:t>
            </a:r>
            <a:r>
              <a:rPr lang="en-US" sz="2400" dirty="0" err="1" smtClean="0"/>
              <a:t>bersama-sama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Agama,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Pancasila</a:t>
            </a:r>
            <a:r>
              <a:rPr lang="en-US" sz="2400" dirty="0" smtClean="0"/>
              <a:t>, ISD, IAD, </a:t>
            </a:r>
            <a:r>
              <a:rPr lang="en-US" sz="2400" dirty="0" err="1" smtClean="0"/>
              <a:t>dan</a:t>
            </a:r>
            <a:r>
              <a:rPr lang="en-US" sz="2400" dirty="0" smtClean="0"/>
              <a:t> IBD yang </a:t>
            </a:r>
            <a:r>
              <a:rPr lang="en-US" sz="2400" dirty="0" err="1" smtClean="0"/>
              <a:t>sifatnya</a:t>
            </a:r>
            <a:r>
              <a:rPr lang="en-US" sz="2400" dirty="0" smtClean="0"/>
              <a:t> WAJIB.</a:t>
            </a:r>
            <a:endParaRPr lang="en-US" sz="2400" dirty="0"/>
          </a:p>
          <a:p>
            <a:pPr marL="457200" indent="-457200">
              <a:buFont typeface="+mj-lt"/>
              <a:buAutoNum type="alphaLcPeriod" startAt="3"/>
            </a:pPr>
            <a:r>
              <a:rPr lang="en-US" sz="2400" dirty="0" err="1" smtClean="0"/>
              <a:t>Kep</a:t>
            </a:r>
            <a:r>
              <a:rPr lang="en-US" sz="2400" dirty="0" smtClean="0"/>
              <a:t>. </a:t>
            </a:r>
            <a:r>
              <a:rPr lang="en-US" sz="2400" dirty="0" err="1" smtClean="0"/>
              <a:t>Mendikbud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1994,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:</a:t>
            </a:r>
            <a:endParaRPr lang="en-US" sz="2400" dirty="0"/>
          </a:p>
          <a:p>
            <a:pPr marL="914400" indent="-457200">
              <a:buFont typeface="+mj-lt"/>
              <a:buAutoNum type="arabicParenR"/>
            </a:pPr>
            <a:r>
              <a:rPr lang="en-US" sz="2400" dirty="0" err="1" smtClean="0"/>
              <a:t>PKn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MKU </a:t>
            </a:r>
            <a:r>
              <a:rPr lang="en-US" sz="2400" dirty="0" err="1" smtClean="0"/>
              <a:t>bersama-sama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Agama,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Pancasila</a:t>
            </a:r>
            <a:endParaRPr lang="en-US" sz="2400" dirty="0" smtClean="0"/>
          </a:p>
          <a:p>
            <a:pPr marL="914400" indent="-457200">
              <a:buFont typeface="+mj-lt"/>
              <a:buAutoNum type="arabicParenR"/>
            </a:pP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 smtClean="0"/>
              <a:t>diikuti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12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F81">
  <a:themeElements>
    <a:clrScheme name="Default Design 6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DADADA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DADADA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PF81</Template>
  <TotalTime>174</TotalTime>
  <Words>629</Words>
  <Application>Microsoft Office PowerPoint</Application>
  <PresentationFormat>On-screen Show (4:3)</PresentationFormat>
  <Paragraphs>60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Algerian</vt:lpstr>
      <vt:lpstr>Arial Narrow</vt:lpstr>
      <vt:lpstr>Times New Roman</vt:lpstr>
      <vt:lpstr>PF81</vt:lpstr>
      <vt:lpstr>Kewarganegaraan Sebagai Matakuliah Pengembangan Kepribadian dan  Pembentuk Karakter  Dr. Dewi Kurniasih, S.IP.,M.Si.</vt:lpstr>
      <vt:lpstr>PENDAHULUAN</vt:lpstr>
      <vt:lpstr>Pengertian</vt:lpstr>
      <vt:lpstr>Pentingnya PKn</vt:lpstr>
      <vt:lpstr>MAKSUD</vt:lpstr>
      <vt:lpstr>TUJUAN</vt:lpstr>
      <vt:lpstr>Dinamika Perkembangan </vt:lpstr>
      <vt:lpstr>PowerPoint Presentation</vt:lpstr>
      <vt:lpstr>PowerPoint Presentation</vt:lpstr>
      <vt:lpstr>PowerPoint Presentation</vt:lpstr>
      <vt:lpstr>PowerPoint Presentation</vt:lpstr>
      <vt:lpstr>RUANG LINGKUP  </vt:lpstr>
      <vt:lpstr>PowerPoint Presentation</vt:lpstr>
      <vt:lpstr>HARAPAN</vt:lpstr>
      <vt:lpstr>Sekian &amp; Terima Kasih</vt:lpstr>
    </vt:vector>
  </TitlesOfParts>
  <Company>Universitas Komputer Indonesia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Pendidikan Kewarganegaraan Sebagai Wahana Sistemik Pendidikan Demokrasi</dc:title>
  <dc:creator>Netbook01</dc:creator>
  <cp:lastModifiedBy>Microsoft account</cp:lastModifiedBy>
  <cp:revision>17</cp:revision>
  <dcterms:created xsi:type="dcterms:W3CDTF">2012-03-06T04:20:40Z</dcterms:created>
  <dcterms:modified xsi:type="dcterms:W3CDTF">2014-09-24T04:13:35Z</dcterms:modified>
</cp:coreProperties>
</file>