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88" r:id="rId10"/>
    <p:sldId id="265" r:id="rId11"/>
    <p:sldId id="275" r:id="rId12"/>
    <p:sldId id="267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11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226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34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45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5566" algn="l" defTabSz="914226" rtl="0" eaLnBrk="1" latinLnBrk="0" hangingPunct="1"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2679" algn="l" defTabSz="914226" rtl="0" eaLnBrk="1" latinLnBrk="0" hangingPunct="1"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199794" algn="l" defTabSz="914226" rtl="0" eaLnBrk="1" latinLnBrk="0" hangingPunct="1"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6907" algn="l" defTabSz="914226" rtl="0" eaLnBrk="1" latinLnBrk="0" hangingPunct="1">
      <a:defRPr sz="23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3399FF"/>
    <a:srgbClr val="9900CC"/>
    <a:srgbClr val="0066FF"/>
    <a:srgbClr val="3333FF"/>
    <a:srgbClr val="009900"/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869" autoAdjust="0"/>
    <p:restoredTop sz="90929"/>
  </p:normalViewPr>
  <p:slideViewPr>
    <p:cSldViewPr>
      <p:cViewPr>
        <p:scale>
          <a:sx n="66" d="100"/>
          <a:sy n="66" d="100"/>
        </p:scale>
        <p:origin x="-101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8F831-D538-4D8F-B0A2-4ACB399BA2F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2D72D-2AEC-46EF-9A0A-1C4F9538B51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916BE69-FFB5-4F07-8D7C-DB2E6538EE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2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4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5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66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BE69-FFB5-4F07-8D7C-DB2E6538EE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3CAA6-EE82-41EA-A717-F76EFA19E38B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F1F50-32CD-40C3-9638-B647A09C993F}" type="slidenum">
              <a:rPr lang="en-US"/>
              <a:pPr/>
              <a:t>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" y="2438404"/>
            <a:ext cx="9009063" cy="1052513"/>
            <a:chOff x="0" y="1536"/>
            <a:chExt cx="5675" cy="663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7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35F2E0-B018-42F1-85B7-8C702DDF1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A2CA2-632B-4737-BB0C-C9C5482CD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52400"/>
            <a:ext cx="1951038" cy="59801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7" y="152400"/>
            <a:ext cx="5700713" cy="59801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D838-E8A6-4343-97A9-118088BDE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2A89-4C11-4C31-B60D-C84E18D4E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1900"/>
            </a:lvl1pPr>
            <a:lvl2pPr marL="457113" indent="0">
              <a:buNone/>
              <a:defRPr sz="1700"/>
            </a:lvl2pPr>
            <a:lvl3pPr marL="914226" indent="0">
              <a:buNone/>
              <a:defRPr sz="1600"/>
            </a:lvl3pPr>
            <a:lvl4pPr marL="1371341" indent="0">
              <a:buNone/>
              <a:defRPr sz="1400"/>
            </a:lvl4pPr>
            <a:lvl5pPr marL="1828453" indent="0">
              <a:buNone/>
              <a:defRPr sz="1400"/>
            </a:lvl5pPr>
            <a:lvl6pPr marL="2285566" indent="0">
              <a:buNone/>
              <a:defRPr sz="1400"/>
            </a:lvl6pPr>
            <a:lvl7pPr marL="2742679" indent="0">
              <a:buNone/>
              <a:defRPr sz="1400"/>
            </a:lvl7pPr>
            <a:lvl8pPr marL="3199794" indent="0">
              <a:buNone/>
              <a:defRPr sz="1400"/>
            </a:lvl8pPr>
            <a:lvl9pPr marL="365690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85A35-1D88-4F4D-B45C-E663841E1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0"/>
            <a:ext cx="3810000" cy="411480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0"/>
            <a:ext cx="3810000" cy="411480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0EC92-155A-4CAE-BC83-7C57491A7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80"/>
            <a:ext cx="4041775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FFF5-0AA2-4233-8DA4-D6C13C61A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691A4-B032-45D7-A0BD-3D7F1613C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5E07C-5B5F-4B62-B404-5ABC9B0544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FC34-C135-4A76-AF24-78BAE58E7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06D6-6623-44A1-9339-0E37FAF42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434975" y="685804"/>
            <a:ext cx="438150" cy="5969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817562" y="685804"/>
            <a:ext cx="328613" cy="59690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FB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558800" y="1066800"/>
            <a:ext cx="422275" cy="6858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914400" y="1066800"/>
            <a:ext cx="368300" cy="6858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DFB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144464" y="990600"/>
            <a:ext cx="560388" cy="685800"/>
          </a:xfrm>
          <a:prstGeom prst="rect">
            <a:avLst/>
          </a:prstGeom>
          <a:gradFill rotWithShape="0">
            <a:gsLst>
              <a:gs pos="0">
                <a:srgbClr val="DFBFFF"/>
              </a:gs>
              <a:gs pos="100000">
                <a:srgbClr val="FF33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838200" y="533400"/>
            <a:ext cx="76200" cy="1295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>
            <a:off x="457200" y="1524000"/>
            <a:ext cx="8229600" cy="76200"/>
          </a:xfrm>
          <a:prstGeom prst="rect">
            <a:avLst/>
          </a:prstGeom>
          <a:gradFill rotWithShape="0">
            <a:gsLst>
              <a:gs pos="0">
                <a:srgbClr val="080808"/>
              </a:gs>
              <a:gs pos="100000">
                <a:srgbClr val="DFB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/>
            <a:endParaRPr kumimoji="1"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7" y="201771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2E3E6D-D0DD-463F-BC54-2E44413EDB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5pPr>
      <a:lvl6pPr marL="457113"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6pPr>
      <a:lvl7pPr marL="914226"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7pPr>
      <a:lvl8pPr marL="1371341"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8pPr>
      <a:lvl9pPr marL="1828453" algn="l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ahoma" pitchFamily="34" charset="0"/>
        </a:defRPr>
      </a:lvl9pPr>
    </p:titleStyle>
    <p:bodyStyle>
      <a:lvl1pPr marL="342835" indent="-3428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700">
          <a:solidFill>
            <a:schemeClr val="tx1"/>
          </a:solidFill>
          <a:latin typeface="+mn-lt"/>
        </a:defRPr>
      </a:lvl2pPr>
      <a:lvl3pPr marL="1142784" indent="-22855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599897" indent="-228556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4pPr>
      <a:lvl5pPr marL="2057010" indent="-22855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5pPr>
      <a:lvl6pPr marL="2514123" indent="-22855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6pPr>
      <a:lvl7pPr marL="2971238" indent="-22855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7pPr>
      <a:lvl8pPr marL="3428351" indent="-22855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8pPr>
      <a:lvl9pPr marL="3885463" indent="-22855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7201" y="2743203"/>
          <a:ext cx="8024813" cy="1930403"/>
        </p:xfrm>
        <a:graphic>
          <a:graphicData uri="http://schemas.openxmlformats.org/presentationml/2006/ole">
            <p:oleObj spid="_x0000_s2053" name="CorelPhotoPaint.Image.10" r:id="rId4" imgW="8025397" imgH="1930159" progId="CorelPhotoPaint.Image.10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1752604"/>
            <a:ext cx="4724400" cy="72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100" b="1" i="1" dirty="0" err="1">
                <a:solidFill>
                  <a:srgbClr val="663300"/>
                </a:solidFill>
                <a:latin typeface="Arial" charset="0"/>
              </a:rPr>
              <a:t>Rangkaian</a:t>
            </a:r>
            <a:r>
              <a:rPr lang="en-US" sz="4100" b="1" i="1" dirty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en-US" sz="4100" b="1" i="1" dirty="0" err="1">
                <a:solidFill>
                  <a:srgbClr val="663300"/>
                </a:solidFill>
                <a:latin typeface="Arial" charset="0"/>
              </a:rPr>
              <a:t>Dioda</a:t>
            </a:r>
            <a:endParaRPr lang="en-US" sz="4100" b="1" i="1" dirty="0">
              <a:solidFill>
                <a:srgbClr val="663300"/>
              </a:solidFill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4800" y="252412"/>
            <a:ext cx="8712200" cy="12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50" tIns="50675" rIns="101350" bIns="50675" anchor="ctr"/>
          <a:lstStyle/>
          <a:p>
            <a:pPr algn="r">
              <a:lnSpc>
                <a:spcPct val="80000"/>
              </a:lnSpc>
            </a:pPr>
            <a:r>
              <a:rPr lang="en-US" sz="4100" dirty="0">
                <a:solidFill>
                  <a:srgbClr val="FF0000"/>
                </a:solidFill>
                <a:latin typeface="Times New Roman" pitchFamily="18" charset="0"/>
              </a:rPr>
              <a:t>TK – 33205</a:t>
            </a:r>
            <a:br>
              <a:rPr lang="en-US" sz="4100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100" dirty="0">
                <a:solidFill>
                  <a:srgbClr val="FF0000"/>
                </a:solidFill>
                <a:latin typeface="Times New Roman" pitchFamily="18" charset="0"/>
              </a:rPr>
              <a:t>ELEKTRONIKA DASAR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1" y="5181600"/>
            <a:ext cx="7612063" cy="12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50" tIns="50675" rIns="101350" bIns="50675"/>
          <a:lstStyle/>
          <a:p>
            <a:pPr algn="ctr">
              <a:spcBef>
                <a:spcPct val="20000"/>
              </a:spcBef>
              <a:buSzPct val="85000"/>
            </a:pPr>
            <a:r>
              <a:rPr lang="en-US" sz="2100" b="1" dirty="0">
                <a:latin typeface="Times New Roman" pitchFamily="18" charset="0"/>
              </a:rPr>
              <a:t>JURUSAN TEKNIK KOMPUTER</a:t>
            </a:r>
          </a:p>
          <a:p>
            <a:pPr algn="ctr">
              <a:spcBef>
                <a:spcPct val="20000"/>
              </a:spcBef>
              <a:buSzPct val="85000"/>
            </a:pPr>
            <a:r>
              <a:rPr lang="en-US" sz="2100" b="1" dirty="0">
                <a:latin typeface="Times New Roman" pitchFamily="18" charset="0"/>
              </a:rPr>
              <a:t>FAKULTAS TEKNIK DAN ILMU KOMPUTER</a:t>
            </a:r>
          </a:p>
          <a:p>
            <a:pPr algn="ctr">
              <a:spcBef>
                <a:spcPct val="20000"/>
              </a:spcBef>
              <a:buSzPct val="85000"/>
            </a:pPr>
            <a:r>
              <a:rPr lang="en-US" sz="2100" b="1" dirty="0">
                <a:latin typeface="Times New Roman" pitchFamily="18" charset="0"/>
              </a:rPr>
              <a:t>UNIVERSITAS KOMPUTER INDONESIA</a:t>
            </a:r>
          </a:p>
        </p:txBody>
      </p:sp>
      <p:pic>
        <p:nvPicPr>
          <p:cNvPr id="9" name="Picture 8" descr="logo unikom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1" y="4953000"/>
            <a:ext cx="1585913" cy="16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  <p:bldP spid="7" grpId="0" autoUpdateAnimBg="0"/>
      <p:bldP spid="8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28600" y="381004"/>
            <a:ext cx="8686800" cy="115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r>
              <a:rPr lang="en-US" u="sng">
                <a:latin typeface="Times New Roman" pitchFamily="18" charset="0"/>
                <a:cs typeface="Times New Roman" pitchFamily="18" charset="0"/>
              </a:rPr>
              <a:t>Contoh Soal 2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Gambarkan output dari rangkaian dioda di bawah ini bila inputnya sinusoidal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4774" name="Object 22"/>
          <p:cNvGraphicFramePr>
            <a:graphicFrameLocks noChangeAspect="1"/>
          </p:cNvGraphicFramePr>
          <p:nvPr/>
        </p:nvGraphicFramePr>
        <p:xfrm>
          <a:off x="1066800" y="1676404"/>
          <a:ext cx="6400800" cy="2422523"/>
        </p:xfrm>
        <a:graphic>
          <a:graphicData uri="http://schemas.openxmlformats.org/presentationml/2006/ole">
            <p:oleObj spid="_x0000_s74774" r:id="rId3" imgW="3200000" imgH="1200318" progId="PBrush">
              <p:embed/>
            </p:oleObj>
          </a:graphicData>
        </a:graphic>
      </p:graphicFrame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752600" y="5105404"/>
            <a:ext cx="5257800" cy="587378"/>
            <a:chOff x="2160" y="4656"/>
            <a:chExt cx="8280" cy="924"/>
          </a:xfrm>
        </p:grpSpPr>
        <p:sp>
          <p:nvSpPr>
            <p:cNvPr id="74777" name="Text Box 25"/>
            <p:cNvSpPr txBox="1">
              <a:spLocks noChangeArrowheads="1"/>
            </p:cNvSpPr>
            <p:nvPr/>
          </p:nvSpPr>
          <p:spPr bwMode="auto">
            <a:xfrm>
              <a:off x="3780" y="4860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CLAMPER</a:t>
              </a:r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5580" y="519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6840" y="4836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PEAK DETECTOR</a:t>
              </a:r>
            </a:p>
          </p:txBody>
        </p:sp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>
              <a:off x="2880" y="5196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8460" y="5196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Text Box 30"/>
            <p:cNvSpPr txBox="1">
              <a:spLocks noChangeArrowheads="1"/>
            </p:cNvSpPr>
            <p:nvPr/>
          </p:nvSpPr>
          <p:spPr bwMode="auto">
            <a:xfrm>
              <a:off x="2160" y="4836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V</a:t>
              </a:r>
              <a:r>
                <a:rPr lang="en-US" sz="1600" baseline="-25000" dirty="0">
                  <a:latin typeface="Times New Roman" pitchFamily="18" charset="0"/>
                </a:rPr>
                <a:t>in</a:t>
              </a:r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9540" y="4836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 err="1">
                  <a:latin typeface="Times New Roman" pitchFamily="18" charset="0"/>
                </a:rPr>
                <a:t>V</a:t>
              </a:r>
              <a:r>
                <a:rPr lang="en-US" sz="1600" baseline="-25000" dirty="0" err="1">
                  <a:latin typeface="Times New Roman" pitchFamily="18" charset="0"/>
                </a:rPr>
                <a:t>out</a:t>
              </a:r>
              <a:endParaRPr lang="en-US" sz="1600" baseline="-25000" dirty="0">
                <a:latin typeface="Times New Roman" pitchFamily="18" charset="0"/>
              </a:endParaRPr>
            </a:p>
          </p:txBody>
        </p:sp>
        <p:sp>
          <p:nvSpPr>
            <p:cNvPr id="74784" name="Text Box 32"/>
            <p:cNvSpPr txBox="1">
              <a:spLocks noChangeArrowheads="1"/>
            </p:cNvSpPr>
            <p:nvPr/>
          </p:nvSpPr>
          <p:spPr bwMode="auto">
            <a:xfrm>
              <a:off x="5940" y="4656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</a:t>
              </a:r>
              <a:r>
                <a:rPr lang="en-US" sz="1600" dirty="0">
                  <a:latin typeface="Times New Roman" pitchFamily="18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1524000" y="457204"/>
            <a:ext cx="5029200" cy="1844678"/>
            <a:chOff x="960" y="384"/>
            <a:chExt cx="3168" cy="1162"/>
          </a:xfrm>
        </p:grpSpPr>
        <p:sp>
          <p:nvSpPr>
            <p:cNvPr id="84995" name="Line 3"/>
            <p:cNvSpPr>
              <a:spLocks noChangeShapeType="1"/>
            </p:cNvSpPr>
            <p:nvPr/>
          </p:nvSpPr>
          <p:spPr bwMode="auto">
            <a:xfrm>
              <a:off x="1104" y="600"/>
              <a:ext cx="0" cy="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1104" y="1166"/>
              <a:ext cx="26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997" name="Group 5"/>
            <p:cNvGrpSpPr>
              <a:grpSpLocks/>
            </p:cNvGrpSpPr>
            <p:nvPr/>
          </p:nvGrpSpPr>
          <p:grpSpPr bwMode="auto">
            <a:xfrm>
              <a:off x="1104" y="806"/>
              <a:ext cx="2303" cy="740"/>
              <a:chOff x="2520" y="8100"/>
              <a:chExt cx="5758" cy="1850"/>
            </a:xfrm>
          </p:grpSpPr>
          <p:sp>
            <p:nvSpPr>
              <p:cNvPr id="84998" name="Arc 6"/>
              <p:cNvSpPr>
                <a:spLocks/>
              </p:cNvSpPr>
              <p:nvPr/>
            </p:nvSpPr>
            <p:spPr bwMode="auto">
              <a:xfrm>
                <a:off x="2520" y="8100"/>
                <a:ext cx="1438" cy="9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0 w 43200"/>
                  <a:gd name="T1" fmla="*/ 22746 h 22746"/>
                  <a:gd name="T2" fmla="*/ 43195 w 43200"/>
                  <a:gd name="T3" fmla="*/ 22041 h 22746"/>
                  <a:gd name="T4" fmla="*/ 21600 w 43200"/>
                  <a:gd name="T5" fmla="*/ 21600 h 2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46" fill="none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</a:path>
                  <a:path w="43200" h="22746" stroke="0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Arc 7"/>
              <p:cNvSpPr>
                <a:spLocks/>
              </p:cNvSpPr>
              <p:nvPr/>
            </p:nvSpPr>
            <p:spPr bwMode="auto">
              <a:xfrm>
                <a:off x="5400" y="8100"/>
                <a:ext cx="1438" cy="9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0 w 43200"/>
                  <a:gd name="T1" fmla="*/ 22746 h 22746"/>
                  <a:gd name="T2" fmla="*/ 43195 w 43200"/>
                  <a:gd name="T3" fmla="*/ 22041 h 22746"/>
                  <a:gd name="T4" fmla="*/ 21600 w 43200"/>
                  <a:gd name="T5" fmla="*/ 21600 h 2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46" fill="none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</a:path>
                  <a:path w="43200" h="22746" stroke="0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rc 8"/>
              <p:cNvSpPr>
                <a:spLocks/>
              </p:cNvSpPr>
              <p:nvPr/>
            </p:nvSpPr>
            <p:spPr bwMode="auto">
              <a:xfrm flipV="1">
                <a:off x="6840" y="9000"/>
                <a:ext cx="1438" cy="9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0 w 43200"/>
                  <a:gd name="T1" fmla="*/ 22746 h 22746"/>
                  <a:gd name="T2" fmla="*/ 43195 w 43200"/>
                  <a:gd name="T3" fmla="*/ 22041 h 22746"/>
                  <a:gd name="T4" fmla="*/ 21600 w 43200"/>
                  <a:gd name="T5" fmla="*/ 21600 h 2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46" fill="none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</a:path>
                  <a:path w="43200" h="22746" stroke="0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Arc 9"/>
              <p:cNvSpPr>
                <a:spLocks/>
              </p:cNvSpPr>
              <p:nvPr/>
            </p:nvSpPr>
            <p:spPr bwMode="auto">
              <a:xfrm flipV="1">
                <a:off x="3960" y="9000"/>
                <a:ext cx="1438" cy="9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0 w 43200"/>
                  <a:gd name="T1" fmla="*/ 22746 h 22746"/>
                  <a:gd name="T2" fmla="*/ 43195 w 43200"/>
                  <a:gd name="T3" fmla="*/ 22041 h 22746"/>
                  <a:gd name="T4" fmla="*/ 21600 w 43200"/>
                  <a:gd name="T5" fmla="*/ 21600 h 2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46" fill="none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</a:path>
                  <a:path w="43200" h="22746" stroke="0" extrusionOk="0">
                    <a:moveTo>
                      <a:pt x="30" y="22745"/>
                    </a:moveTo>
                    <a:cubicBezTo>
                      <a:pt x="10" y="22364"/>
                      <a:pt x="0" y="2198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747"/>
                      <a:pt x="43198" y="21894"/>
                      <a:pt x="43195" y="2204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018" name="Text Box 26"/>
            <p:cNvSpPr txBox="1">
              <a:spLocks noChangeArrowheads="1"/>
            </p:cNvSpPr>
            <p:nvPr/>
          </p:nvSpPr>
          <p:spPr bwMode="auto">
            <a:xfrm>
              <a:off x="960" y="384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V</a:t>
              </a:r>
              <a:r>
                <a:rPr lang="en-US" sz="1600" baseline="-25000" dirty="0">
                  <a:latin typeface="Times New Roman" pitchFamily="18" charset="0"/>
                </a:rPr>
                <a:t>in</a:t>
              </a:r>
            </a:p>
          </p:txBody>
        </p:sp>
        <p:sp>
          <p:nvSpPr>
            <p:cNvPr id="85021" name="Text Box 29"/>
            <p:cNvSpPr txBox="1">
              <a:spLocks noChangeArrowheads="1"/>
            </p:cNvSpPr>
            <p:nvPr/>
          </p:nvSpPr>
          <p:spPr bwMode="auto">
            <a:xfrm>
              <a:off x="3840" y="1104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85025" name="Group 33"/>
          <p:cNvGrpSpPr>
            <a:grpSpLocks/>
          </p:cNvGrpSpPr>
          <p:nvPr/>
        </p:nvGrpSpPr>
        <p:grpSpPr bwMode="auto">
          <a:xfrm>
            <a:off x="1638300" y="2209800"/>
            <a:ext cx="4914900" cy="1943100"/>
            <a:chOff x="1032" y="1392"/>
            <a:chExt cx="3096" cy="1224"/>
          </a:xfrm>
        </p:grpSpPr>
        <p:grpSp>
          <p:nvGrpSpPr>
            <p:cNvPr id="85002" name="Group 10"/>
            <p:cNvGrpSpPr>
              <a:grpSpLocks/>
            </p:cNvGrpSpPr>
            <p:nvPr/>
          </p:nvGrpSpPr>
          <p:grpSpPr bwMode="auto">
            <a:xfrm>
              <a:off x="1104" y="1570"/>
              <a:ext cx="2664" cy="892"/>
              <a:chOff x="2520" y="9180"/>
              <a:chExt cx="6660" cy="2232"/>
            </a:xfrm>
          </p:grpSpPr>
          <p:sp>
            <p:nvSpPr>
              <p:cNvPr id="85003" name="Line 11"/>
              <p:cNvSpPr>
                <a:spLocks noChangeShapeType="1"/>
              </p:cNvSpPr>
              <p:nvPr/>
            </p:nvSpPr>
            <p:spPr bwMode="auto">
              <a:xfrm>
                <a:off x="2520" y="9180"/>
                <a:ext cx="0" cy="22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>
                <a:off x="2520" y="11412"/>
                <a:ext cx="66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005" name="Group 13"/>
              <p:cNvGrpSpPr>
                <a:grpSpLocks/>
              </p:cNvGrpSpPr>
              <p:nvPr/>
            </p:nvGrpSpPr>
            <p:grpSpPr bwMode="auto">
              <a:xfrm>
                <a:off x="2520" y="9540"/>
                <a:ext cx="5758" cy="1850"/>
                <a:chOff x="2520" y="8100"/>
                <a:chExt cx="5758" cy="1850"/>
              </a:xfrm>
            </p:grpSpPr>
            <p:sp>
              <p:nvSpPr>
                <p:cNvPr id="85006" name="Arc 14"/>
                <p:cNvSpPr>
                  <a:spLocks/>
                </p:cNvSpPr>
                <p:nvPr/>
              </p:nvSpPr>
              <p:spPr bwMode="auto">
                <a:xfrm>
                  <a:off x="2520" y="8100"/>
                  <a:ext cx="1438" cy="95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0 w 43200"/>
                    <a:gd name="T1" fmla="*/ 22746 h 22746"/>
                    <a:gd name="T2" fmla="*/ 43195 w 43200"/>
                    <a:gd name="T3" fmla="*/ 22041 h 22746"/>
                    <a:gd name="T4" fmla="*/ 21600 w 43200"/>
                    <a:gd name="T5" fmla="*/ 21600 h 227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746" fill="none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</a:path>
                    <a:path w="43200" h="22746" stroke="0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Arc 15"/>
                <p:cNvSpPr>
                  <a:spLocks/>
                </p:cNvSpPr>
                <p:nvPr/>
              </p:nvSpPr>
              <p:spPr bwMode="auto">
                <a:xfrm>
                  <a:off x="5400" y="8100"/>
                  <a:ext cx="1438" cy="95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0 w 43200"/>
                    <a:gd name="T1" fmla="*/ 22746 h 22746"/>
                    <a:gd name="T2" fmla="*/ 43195 w 43200"/>
                    <a:gd name="T3" fmla="*/ 22041 h 22746"/>
                    <a:gd name="T4" fmla="*/ 21600 w 43200"/>
                    <a:gd name="T5" fmla="*/ 21600 h 227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746" fill="none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</a:path>
                    <a:path w="43200" h="22746" stroke="0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Arc 16"/>
                <p:cNvSpPr>
                  <a:spLocks/>
                </p:cNvSpPr>
                <p:nvPr/>
              </p:nvSpPr>
              <p:spPr bwMode="auto">
                <a:xfrm flipV="1">
                  <a:off x="6840" y="9000"/>
                  <a:ext cx="1438" cy="95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0 w 43200"/>
                    <a:gd name="T1" fmla="*/ 22746 h 22746"/>
                    <a:gd name="T2" fmla="*/ 43195 w 43200"/>
                    <a:gd name="T3" fmla="*/ 22041 h 22746"/>
                    <a:gd name="T4" fmla="*/ 21600 w 43200"/>
                    <a:gd name="T5" fmla="*/ 21600 h 227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746" fill="none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</a:path>
                    <a:path w="43200" h="22746" stroke="0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9" name="Arc 17"/>
                <p:cNvSpPr>
                  <a:spLocks/>
                </p:cNvSpPr>
                <p:nvPr/>
              </p:nvSpPr>
              <p:spPr bwMode="auto">
                <a:xfrm flipV="1">
                  <a:off x="3960" y="9000"/>
                  <a:ext cx="1438" cy="95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0 w 43200"/>
                    <a:gd name="T1" fmla="*/ 22746 h 22746"/>
                    <a:gd name="T2" fmla="*/ 43195 w 43200"/>
                    <a:gd name="T3" fmla="*/ 22041 h 22746"/>
                    <a:gd name="T4" fmla="*/ 21600 w 43200"/>
                    <a:gd name="T5" fmla="*/ 21600 h 227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746" fill="none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</a:path>
                    <a:path w="43200" h="22746" stroke="0" extrusionOk="0">
                      <a:moveTo>
                        <a:pt x="30" y="22745"/>
                      </a:moveTo>
                      <a:cubicBezTo>
                        <a:pt x="10" y="22364"/>
                        <a:pt x="0" y="2198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1747"/>
                        <a:pt x="43198" y="21894"/>
                        <a:pt x="43195" y="22041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5019" name="Text Box 27"/>
            <p:cNvSpPr txBox="1">
              <a:spLocks noChangeArrowheads="1"/>
            </p:cNvSpPr>
            <p:nvPr/>
          </p:nvSpPr>
          <p:spPr bwMode="auto">
            <a:xfrm>
              <a:off x="1032" y="13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85022" name="Text Box 30"/>
            <p:cNvSpPr txBox="1">
              <a:spLocks noChangeArrowheads="1"/>
            </p:cNvSpPr>
            <p:nvPr/>
          </p:nvSpPr>
          <p:spPr bwMode="auto">
            <a:xfrm>
              <a:off x="3840" y="23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85027" name="Group 35"/>
          <p:cNvGrpSpPr>
            <a:grpSpLocks/>
          </p:cNvGrpSpPr>
          <p:nvPr/>
        </p:nvGrpSpPr>
        <p:grpSpPr bwMode="auto">
          <a:xfrm>
            <a:off x="1524000" y="4267200"/>
            <a:ext cx="4914900" cy="2019300"/>
            <a:chOff x="960" y="2688"/>
            <a:chExt cx="3096" cy="1272"/>
          </a:xfrm>
        </p:grpSpPr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>
              <a:off x="1104" y="2914"/>
              <a:ext cx="0" cy="8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>
              <a:off x="1104" y="3806"/>
              <a:ext cx="26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Arc 20"/>
            <p:cNvSpPr>
              <a:spLocks/>
            </p:cNvSpPr>
            <p:nvPr/>
          </p:nvSpPr>
          <p:spPr bwMode="auto">
            <a:xfrm>
              <a:off x="1104" y="3058"/>
              <a:ext cx="288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0 w 21600"/>
                <a:gd name="T1" fmla="*/ 22746 h 22746"/>
                <a:gd name="T2" fmla="*/ 21571 w 21600"/>
                <a:gd name="T3" fmla="*/ 0 h 22746"/>
                <a:gd name="T4" fmla="*/ 21600 w 21600"/>
                <a:gd name="T5" fmla="*/ 21600 h 22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46" fill="none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-1" y="9681"/>
                    <a:pt x="9652" y="16"/>
                    <a:pt x="21571" y="0"/>
                  </a:cubicBezTo>
                </a:path>
                <a:path w="21600" h="22746" stroke="0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-1" y="9681"/>
                    <a:pt x="9652" y="16"/>
                    <a:pt x="2157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Arc 21"/>
            <p:cNvSpPr>
              <a:spLocks/>
            </p:cNvSpPr>
            <p:nvPr/>
          </p:nvSpPr>
          <p:spPr bwMode="auto">
            <a:xfrm>
              <a:off x="2256" y="3058"/>
              <a:ext cx="575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0 w 43200"/>
                <a:gd name="T1" fmla="*/ 22746 h 22746"/>
                <a:gd name="T2" fmla="*/ 43195 w 43200"/>
                <a:gd name="T3" fmla="*/ 22041 h 22746"/>
                <a:gd name="T4" fmla="*/ 21600 w 43200"/>
                <a:gd name="T5" fmla="*/ 21600 h 22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746" fill="none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</a:path>
                <a:path w="43200" h="22746" stroke="0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Arc 22"/>
            <p:cNvSpPr>
              <a:spLocks/>
            </p:cNvSpPr>
            <p:nvPr/>
          </p:nvSpPr>
          <p:spPr bwMode="auto">
            <a:xfrm flipV="1">
              <a:off x="2832" y="3418"/>
              <a:ext cx="575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0 w 43200"/>
                <a:gd name="T1" fmla="*/ 22746 h 22746"/>
                <a:gd name="T2" fmla="*/ 43195 w 43200"/>
                <a:gd name="T3" fmla="*/ 22041 h 22746"/>
                <a:gd name="T4" fmla="*/ 21600 w 43200"/>
                <a:gd name="T5" fmla="*/ 21600 h 22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746" fill="none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</a:path>
                <a:path w="43200" h="22746" stroke="0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Arc 23"/>
            <p:cNvSpPr>
              <a:spLocks/>
            </p:cNvSpPr>
            <p:nvPr/>
          </p:nvSpPr>
          <p:spPr bwMode="auto">
            <a:xfrm flipV="1">
              <a:off x="1680" y="3418"/>
              <a:ext cx="575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0 w 43200"/>
                <a:gd name="T1" fmla="*/ 22746 h 22746"/>
                <a:gd name="T2" fmla="*/ 43195 w 43200"/>
                <a:gd name="T3" fmla="*/ 22041 h 22746"/>
                <a:gd name="T4" fmla="*/ 21600 w 43200"/>
                <a:gd name="T5" fmla="*/ 21600 h 22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746" fill="none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</a:path>
                <a:path w="43200" h="22746" stroke="0" extrusionOk="0">
                  <a:moveTo>
                    <a:pt x="30" y="22745"/>
                  </a:moveTo>
                  <a:cubicBezTo>
                    <a:pt x="10" y="22364"/>
                    <a:pt x="0" y="219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47"/>
                    <a:pt x="43198" y="21894"/>
                    <a:pt x="43195" y="220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1392" y="3058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Arc 25"/>
            <p:cNvSpPr>
              <a:spLocks/>
            </p:cNvSpPr>
            <p:nvPr/>
          </p:nvSpPr>
          <p:spPr bwMode="auto">
            <a:xfrm>
              <a:off x="1392" y="3058"/>
              <a:ext cx="295" cy="368"/>
            </a:xfrm>
            <a:custGeom>
              <a:avLst/>
              <a:gdLst>
                <a:gd name="G0" fmla="+- 573 0 0"/>
                <a:gd name="G1" fmla="+- 21600 0 0"/>
                <a:gd name="G2" fmla="+- 21600 0 0"/>
                <a:gd name="T0" fmla="*/ 0 w 22173"/>
                <a:gd name="T1" fmla="*/ 8 h 22041"/>
                <a:gd name="T2" fmla="*/ 22168 w 22173"/>
                <a:gd name="T3" fmla="*/ 22041 h 22041"/>
                <a:gd name="T4" fmla="*/ 573 w 22173"/>
                <a:gd name="T5" fmla="*/ 21600 h 2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73" h="22041" fill="none" extrusionOk="0">
                  <a:moveTo>
                    <a:pt x="-1" y="7"/>
                  </a:moveTo>
                  <a:cubicBezTo>
                    <a:pt x="190" y="2"/>
                    <a:pt x="381" y="-1"/>
                    <a:pt x="573" y="0"/>
                  </a:cubicBezTo>
                  <a:cubicBezTo>
                    <a:pt x="12502" y="0"/>
                    <a:pt x="22173" y="9670"/>
                    <a:pt x="22173" y="21600"/>
                  </a:cubicBezTo>
                  <a:cubicBezTo>
                    <a:pt x="22173" y="21747"/>
                    <a:pt x="22171" y="21894"/>
                    <a:pt x="22168" y="22041"/>
                  </a:cubicBezTo>
                </a:path>
                <a:path w="22173" h="22041" stroke="0" extrusionOk="0">
                  <a:moveTo>
                    <a:pt x="-1" y="7"/>
                  </a:moveTo>
                  <a:cubicBezTo>
                    <a:pt x="190" y="2"/>
                    <a:pt x="381" y="-1"/>
                    <a:pt x="573" y="0"/>
                  </a:cubicBezTo>
                  <a:cubicBezTo>
                    <a:pt x="12502" y="0"/>
                    <a:pt x="22173" y="9670"/>
                    <a:pt x="22173" y="21600"/>
                  </a:cubicBezTo>
                  <a:cubicBezTo>
                    <a:pt x="22173" y="21747"/>
                    <a:pt x="22171" y="21894"/>
                    <a:pt x="22168" y="22041"/>
                  </a:cubicBezTo>
                  <a:lnTo>
                    <a:pt x="57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Text Box 28"/>
            <p:cNvSpPr txBox="1">
              <a:spLocks noChangeArrowheads="1"/>
            </p:cNvSpPr>
            <p:nvPr/>
          </p:nvSpPr>
          <p:spPr bwMode="auto">
            <a:xfrm>
              <a:off x="960" y="268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 err="1">
                  <a:latin typeface="Times New Roman" pitchFamily="18" charset="0"/>
                </a:rPr>
                <a:t>V</a:t>
              </a:r>
              <a:r>
                <a:rPr lang="en-US" sz="1600" baseline="-25000" dirty="0" err="1">
                  <a:latin typeface="Times New Roman" pitchFamily="18" charset="0"/>
                </a:rPr>
                <a:t>out</a:t>
              </a:r>
              <a:endParaRPr lang="en-US" sz="1600" baseline="-25000" dirty="0">
                <a:latin typeface="Times New Roman" pitchFamily="18" charset="0"/>
              </a:endParaRPr>
            </a:p>
          </p:txBody>
        </p:sp>
        <p:sp>
          <p:nvSpPr>
            <p:cNvPr id="85023" name="Text Box 31"/>
            <p:cNvSpPr txBox="1">
              <a:spLocks noChangeArrowheads="1"/>
            </p:cNvSpPr>
            <p:nvPr/>
          </p:nvSpPr>
          <p:spPr bwMode="auto">
            <a:xfrm>
              <a:off x="3840" y="3672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latin typeface="Times New Roman" pitchFamily="18" charset="0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7793038" cy="1143000"/>
          </a:xfrm>
        </p:spPr>
        <p:txBody>
          <a:bodyPr/>
          <a:lstStyle/>
          <a:p>
            <a:r>
              <a:rPr lang="en-US" sz="2300" u="sng" dirty="0" err="1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3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u="sng" dirty="0" err="1">
                <a:solidFill>
                  <a:schemeClr val="tx1"/>
                </a:solidFill>
                <a:cs typeface="Times New Roman" pitchFamily="18" charset="0"/>
              </a:rPr>
              <a:t>Soal</a:t>
            </a:r>
            <a:r>
              <a:rPr lang="en-US" sz="2300" u="sng" dirty="0">
                <a:solidFill>
                  <a:schemeClr val="tx1"/>
                </a:solidFill>
                <a:cs typeface="Times New Roman" pitchFamily="18" charset="0"/>
              </a:rPr>
              <a:t> 3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3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Gambarkan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karakteristik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transfer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tegangan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rangkaian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dioda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bawah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1219200" y="1828800"/>
            <a:ext cx="4876800" cy="2971800"/>
            <a:chOff x="720" y="144"/>
            <a:chExt cx="3072" cy="1872"/>
          </a:xfrm>
        </p:grpSpPr>
        <p:sp>
          <p:nvSpPr>
            <p:cNvPr id="76804" name="Line 4"/>
            <p:cNvSpPr>
              <a:spLocks noChangeShapeType="1"/>
            </p:cNvSpPr>
            <p:nvPr/>
          </p:nvSpPr>
          <p:spPr bwMode="auto">
            <a:xfrm>
              <a:off x="3456" y="64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05" name="AutoShape 5"/>
            <p:cNvSpPr>
              <a:spLocks noChangeArrowheads="1"/>
            </p:cNvSpPr>
            <p:nvPr/>
          </p:nvSpPr>
          <p:spPr bwMode="auto">
            <a:xfrm>
              <a:off x="3384" y="79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>
              <a:off x="3384" y="9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3168" y="79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3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>
              <a:off x="3456" y="93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09" name="Group 9"/>
            <p:cNvGrpSpPr>
              <a:grpSpLocks/>
            </p:cNvGrpSpPr>
            <p:nvPr/>
          </p:nvGrpSpPr>
          <p:grpSpPr bwMode="auto">
            <a:xfrm>
              <a:off x="1368" y="144"/>
              <a:ext cx="576" cy="360"/>
              <a:chOff x="2340" y="1620"/>
              <a:chExt cx="1440" cy="900"/>
            </a:xfrm>
          </p:grpSpPr>
          <p:grpSp>
            <p:nvGrpSpPr>
              <p:cNvPr id="76810" name="Group 10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7681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5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6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7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8" name="Line 18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9" name="Line 19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20" name="Text Box 20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76821" name="Group 21"/>
            <p:cNvGrpSpPr>
              <a:grpSpLocks/>
            </p:cNvGrpSpPr>
            <p:nvPr/>
          </p:nvGrpSpPr>
          <p:grpSpPr bwMode="auto">
            <a:xfrm>
              <a:off x="2232" y="792"/>
              <a:ext cx="144" cy="720"/>
              <a:chOff x="7200" y="2700"/>
              <a:chExt cx="360" cy="1800"/>
            </a:xfrm>
          </p:grpSpPr>
          <p:grpSp>
            <p:nvGrpSpPr>
              <p:cNvPr id="76822" name="Group 22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7682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7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2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30" name="Line 30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31" name="Line 31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32" name="Line 32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3" name="Line 33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34" name="Text Box 34"/>
            <p:cNvSpPr txBox="1">
              <a:spLocks noChangeArrowheads="1"/>
            </p:cNvSpPr>
            <p:nvPr/>
          </p:nvSpPr>
          <p:spPr bwMode="auto">
            <a:xfrm>
              <a:off x="2376" y="1008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</a:p>
          </p:txBody>
        </p:sp>
        <p:grpSp>
          <p:nvGrpSpPr>
            <p:cNvPr id="76835" name="Group 35"/>
            <p:cNvGrpSpPr>
              <a:grpSpLocks/>
            </p:cNvGrpSpPr>
            <p:nvPr/>
          </p:nvGrpSpPr>
          <p:grpSpPr bwMode="auto">
            <a:xfrm>
              <a:off x="864" y="864"/>
              <a:ext cx="288" cy="576"/>
              <a:chOff x="2340" y="2448"/>
              <a:chExt cx="720" cy="1440"/>
            </a:xfrm>
          </p:grpSpPr>
          <p:grpSp>
            <p:nvGrpSpPr>
              <p:cNvPr id="76836" name="Group 36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76837" name="Oval 37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76839" name="Line 39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0" name="Line 40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41" name="Line 41"/>
            <p:cNvSpPr>
              <a:spLocks noChangeShapeType="1"/>
            </p:cNvSpPr>
            <p:nvPr/>
          </p:nvSpPr>
          <p:spPr bwMode="auto">
            <a:xfrm>
              <a:off x="2304" y="151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42"/>
            <p:cNvSpPr>
              <a:spLocks noChangeShapeType="1"/>
            </p:cNvSpPr>
            <p:nvPr/>
          </p:nvSpPr>
          <p:spPr bwMode="auto">
            <a:xfrm>
              <a:off x="2160" y="18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Line 43"/>
            <p:cNvSpPr>
              <a:spLocks noChangeShapeType="1"/>
            </p:cNvSpPr>
            <p:nvPr/>
          </p:nvSpPr>
          <p:spPr bwMode="auto">
            <a:xfrm>
              <a:off x="2232" y="17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Line 44"/>
            <p:cNvSpPr>
              <a:spLocks noChangeShapeType="1"/>
            </p:cNvSpPr>
            <p:nvPr/>
          </p:nvSpPr>
          <p:spPr bwMode="auto">
            <a:xfrm>
              <a:off x="2304" y="1800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5" name="Text Box 45"/>
            <p:cNvSpPr txBox="1">
              <a:spLocks noChangeArrowheads="1"/>
            </p:cNvSpPr>
            <p:nvPr/>
          </p:nvSpPr>
          <p:spPr bwMode="auto">
            <a:xfrm>
              <a:off x="1872" y="165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4 V</a:t>
              </a:r>
            </a:p>
          </p:txBody>
        </p:sp>
        <p:grpSp>
          <p:nvGrpSpPr>
            <p:cNvPr id="76846" name="Group 46"/>
            <p:cNvGrpSpPr>
              <a:grpSpLocks/>
            </p:cNvGrpSpPr>
            <p:nvPr/>
          </p:nvGrpSpPr>
          <p:grpSpPr bwMode="auto">
            <a:xfrm>
              <a:off x="2016" y="432"/>
              <a:ext cx="360" cy="432"/>
              <a:chOff x="4500" y="2700"/>
              <a:chExt cx="900" cy="1080"/>
            </a:xfrm>
          </p:grpSpPr>
          <p:sp>
            <p:nvSpPr>
              <p:cNvPr id="76847" name="Line 47"/>
              <p:cNvSpPr>
                <a:spLocks noChangeShapeType="1"/>
              </p:cNvSpPr>
              <p:nvPr/>
            </p:nvSpPr>
            <p:spPr bwMode="auto">
              <a:xfrm>
                <a:off x="522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8" name="AutoShape 48"/>
              <p:cNvSpPr>
                <a:spLocks noChangeArrowheads="1"/>
              </p:cNvSpPr>
              <p:nvPr/>
            </p:nvSpPr>
            <p:spPr bwMode="auto">
              <a:xfrm flipV="1">
                <a:off x="5040" y="3060"/>
                <a:ext cx="360" cy="3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9" name="Line 49"/>
              <p:cNvSpPr>
                <a:spLocks noChangeShapeType="1"/>
              </p:cNvSpPr>
              <p:nvPr/>
            </p:nvSpPr>
            <p:spPr bwMode="auto">
              <a:xfrm>
                <a:off x="5040" y="342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0" name="Text Box 50"/>
              <p:cNvSpPr txBox="1">
                <a:spLocks noChangeArrowheads="1"/>
              </p:cNvSpPr>
              <p:nvPr/>
            </p:nvSpPr>
            <p:spPr bwMode="auto">
              <a:xfrm>
                <a:off x="4500" y="306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D</a:t>
                </a:r>
                <a:r>
                  <a:rPr lang="en-US" sz="1400" baseline="-25000" dirty="0">
                    <a:latin typeface="Times New Roman" pitchFamily="18" charset="0"/>
                  </a:rPr>
                  <a:t>1</a:t>
                </a:r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76851" name="Line 51"/>
              <p:cNvSpPr>
                <a:spLocks noChangeShapeType="1"/>
              </p:cNvSpPr>
              <p:nvPr/>
            </p:nvSpPr>
            <p:spPr bwMode="auto">
              <a:xfrm>
                <a:off x="5220" y="34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52" name="Line 52"/>
            <p:cNvSpPr>
              <a:spLocks noChangeShapeType="1"/>
            </p:cNvSpPr>
            <p:nvPr/>
          </p:nvSpPr>
          <p:spPr bwMode="auto">
            <a:xfrm>
              <a:off x="2880" y="43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3" name="AutoShape 53"/>
            <p:cNvSpPr>
              <a:spLocks noChangeArrowheads="1"/>
            </p:cNvSpPr>
            <p:nvPr/>
          </p:nvSpPr>
          <p:spPr bwMode="auto">
            <a:xfrm>
              <a:off x="2808" y="57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4" name="Line 54"/>
            <p:cNvSpPr>
              <a:spLocks noChangeShapeType="1"/>
            </p:cNvSpPr>
            <p:nvPr/>
          </p:nvSpPr>
          <p:spPr bwMode="auto">
            <a:xfrm>
              <a:off x="2808" y="72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5" name="Text Box 55"/>
            <p:cNvSpPr txBox="1">
              <a:spLocks noChangeArrowheads="1"/>
            </p:cNvSpPr>
            <p:nvPr/>
          </p:nvSpPr>
          <p:spPr bwMode="auto">
            <a:xfrm>
              <a:off x="2592" y="57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2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76856" name="Line 56"/>
            <p:cNvSpPr>
              <a:spLocks noChangeShapeType="1"/>
            </p:cNvSpPr>
            <p:nvPr/>
          </p:nvSpPr>
          <p:spPr bwMode="auto">
            <a:xfrm>
              <a:off x="2880" y="72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57" name="Group 57"/>
            <p:cNvGrpSpPr>
              <a:grpSpLocks/>
            </p:cNvGrpSpPr>
            <p:nvPr/>
          </p:nvGrpSpPr>
          <p:grpSpPr bwMode="auto">
            <a:xfrm>
              <a:off x="2736" y="1512"/>
              <a:ext cx="576" cy="504"/>
              <a:chOff x="5580" y="2520"/>
              <a:chExt cx="1440" cy="1260"/>
            </a:xfrm>
          </p:grpSpPr>
          <p:sp>
            <p:nvSpPr>
              <p:cNvPr id="76858" name="Line 58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9" name="Line 59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0" name="Line 60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1" name="Line 61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62" name="Text Box 62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dirty="0">
                    <a:latin typeface="Times New Roman" pitchFamily="18" charset="0"/>
                  </a:rPr>
                  <a:t>2 V</a:t>
                </a:r>
              </a:p>
            </p:txBody>
          </p:sp>
        </p:grpSp>
        <p:sp>
          <p:nvSpPr>
            <p:cNvPr id="76863" name="Line 63"/>
            <p:cNvSpPr>
              <a:spLocks noChangeShapeType="1"/>
            </p:cNvSpPr>
            <p:nvPr/>
          </p:nvSpPr>
          <p:spPr bwMode="auto">
            <a:xfrm>
              <a:off x="3456" y="1800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64" name="Group 64"/>
            <p:cNvGrpSpPr>
              <a:grpSpLocks/>
            </p:cNvGrpSpPr>
            <p:nvPr/>
          </p:nvGrpSpPr>
          <p:grpSpPr bwMode="auto">
            <a:xfrm>
              <a:off x="2808" y="864"/>
              <a:ext cx="144" cy="720"/>
              <a:chOff x="7200" y="2700"/>
              <a:chExt cx="360" cy="1800"/>
            </a:xfrm>
          </p:grpSpPr>
          <p:grpSp>
            <p:nvGrpSpPr>
              <p:cNvPr id="76865" name="Group 65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7686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6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68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69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70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7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72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73" name="Line 73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74" name="Line 74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75" name="Line 75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6" name="Line 76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77" name="Text Box 77"/>
            <p:cNvSpPr txBox="1">
              <a:spLocks noChangeArrowheads="1"/>
            </p:cNvSpPr>
            <p:nvPr/>
          </p:nvSpPr>
          <p:spPr bwMode="auto">
            <a:xfrm>
              <a:off x="2952" y="108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76878" name="Line 78"/>
            <p:cNvSpPr>
              <a:spLocks noChangeShapeType="1"/>
            </p:cNvSpPr>
            <p:nvPr/>
          </p:nvSpPr>
          <p:spPr bwMode="auto">
            <a:xfrm>
              <a:off x="1944" y="432"/>
              <a:ext cx="15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79" name="Line 79"/>
            <p:cNvSpPr>
              <a:spLocks noChangeShapeType="1"/>
            </p:cNvSpPr>
            <p:nvPr/>
          </p:nvSpPr>
          <p:spPr bwMode="auto">
            <a:xfrm>
              <a:off x="1008" y="2016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0" name="Line 80"/>
            <p:cNvSpPr>
              <a:spLocks noChangeShapeType="1"/>
            </p:cNvSpPr>
            <p:nvPr/>
          </p:nvSpPr>
          <p:spPr bwMode="auto">
            <a:xfrm flipV="1">
              <a:off x="1008" y="144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1" name="Line 81"/>
            <p:cNvSpPr>
              <a:spLocks noChangeShapeType="1"/>
            </p:cNvSpPr>
            <p:nvPr/>
          </p:nvSpPr>
          <p:spPr bwMode="auto">
            <a:xfrm flipV="1">
              <a:off x="1008" y="43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2" name="Line 82"/>
            <p:cNvSpPr>
              <a:spLocks noChangeShapeType="1"/>
            </p:cNvSpPr>
            <p:nvPr/>
          </p:nvSpPr>
          <p:spPr bwMode="auto">
            <a:xfrm>
              <a:off x="1008" y="43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3" name="Text Box 83"/>
            <p:cNvSpPr txBox="1">
              <a:spLocks noChangeArrowheads="1"/>
            </p:cNvSpPr>
            <p:nvPr/>
          </p:nvSpPr>
          <p:spPr bwMode="auto">
            <a:xfrm>
              <a:off x="720" y="1080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76884" name="Line 84"/>
            <p:cNvSpPr>
              <a:spLocks noChangeShapeType="1"/>
            </p:cNvSpPr>
            <p:nvPr/>
          </p:nvSpPr>
          <p:spPr bwMode="auto">
            <a:xfrm>
              <a:off x="3456" y="43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5" name="Text Box 85"/>
            <p:cNvSpPr txBox="1">
              <a:spLocks noChangeArrowheads="1"/>
            </p:cNvSpPr>
            <p:nvPr/>
          </p:nvSpPr>
          <p:spPr bwMode="auto">
            <a:xfrm>
              <a:off x="3456" y="2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76886" name="Line 86"/>
            <p:cNvSpPr>
              <a:spLocks noChangeShapeType="1"/>
            </p:cNvSpPr>
            <p:nvPr/>
          </p:nvSpPr>
          <p:spPr bwMode="auto">
            <a:xfrm>
              <a:off x="3384" y="79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87" name="Group 87"/>
            <p:cNvGrpSpPr>
              <a:grpSpLocks/>
            </p:cNvGrpSpPr>
            <p:nvPr/>
          </p:nvGrpSpPr>
          <p:grpSpPr bwMode="auto">
            <a:xfrm>
              <a:off x="3384" y="1080"/>
              <a:ext cx="144" cy="720"/>
              <a:chOff x="7200" y="2700"/>
              <a:chExt cx="360" cy="1800"/>
            </a:xfrm>
          </p:grpSpPr>
          <p:grpSp>
            <p:nvGrpSpPr>
              <p:cNvPr id="76888" name="Group 88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7688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1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2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3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4" name="Line 94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5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6" name="Line 96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7" name="Line 97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98" name="Line 98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9" name="Line 99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900" name="Text Box 100"/>
            <p:cNvSpPr txBox="1">
              <a:spLocks noChangeArrowheads="1"/>
            </p:cNvSpPr>
            <p:nvPr/>
          </p:nvSpPr>
          <p:spPr bwMode="auto">
            <a:xfrm>
              <a:off x="3504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R</a:t>
              </a:r>
            </a:p>
          </p:txBody>
        </p:sp>
        <p:sp>
          <p:nvSpPr>
            <p:cNvPr id="76901" name="Line 101"/>
            <p:cNvSpPr>
              <a:spLocks noChangeShapeType="1"/>
            </p:cNvSpPr>
            <p:nvPr/>
          </p:nvSpPr>
          <p:spPr bwMode="auto">
            <a:xfrm>
              <a:off x="2808" y="57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062" name="Group 118"/>
          <p:cNvGrpSpPr>
            <a:grpSpLocks/>
          </p:cNvGrpSpPr>
          <p:nvPr/>
        </p:nvGrpSpPr>
        <p:grpSpPr bwMode="auto">
          <a:xfrm>
            <a:off x="1524000" y="228600"/>
            <a:ext cx="4914900" cy="2971800"/>
            <a:chOff x="960" y="144"/>
            <a:chExt cx="3096" cy="1872"/>
          </a:xfrm>
        </p:grpSpPr>
        <p:sp>
          <p:nvSpPr>
            <p:cNvPr id="82947" name="Line 3"/>
            <p:cNvSpPr>
              <a:spLocks noChangeShapeType="1"/>
            </p:cNvSpPr>
            <p:nvPr/>
          </p:nvSpPr>
          <p:spPr bwMode="auto">
            <a:xfrm>
              <a:off x="3696" y="64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48" name="AutoShape 4"/>
            <p:cNvSpPr>
              <a:spLocks noChangeArrowheads="1"/>
            </p:cNvSpPr>
            <p:nvPr/>
          </p:nvSpPr>
          <p:spPr bwMode="auto">
            <a:xfrm>
              <a:off x="3624" y="79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3624" y="9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3408" y="79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3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>
              <a:off x="3696" y="93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52" name="Group 8"/>
            <p:cNvGrpSpPr>
              <a:grpSpLocks/>
            </p:cNvGrpSpPr>
            <p:nvPr/>
          </p:nvGrpSpPr>
          <p:grpSpPr bwMode="auto">
            <a:xfrm>
              <a:off x="1608" y="144"/>
              <a:ext cx="576" cy="360"/>
              <a:chOff x="2340" y="1620"/>
              <a:chExt cx="1440" cy="900"/>
            </a:xfrm>
          </p:grpSpPr>
          <p:grpSp>
            <p:nvGrpSpPr>
              <p:cNvPr id="82953" name="Group 9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8295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8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9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0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1" name="Line 17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2" name="Line 18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63" name="Text Box 19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82964" name="Group 20"/>
            <p:cNvGrpSpPr>
              <a:grpSpLocks/>
            </p:cNvGrpSpPr>
            <p:nvPr/>
          </p:nvGrpSpPr>
          <p:grpSpPr bwMode="auto">
            <a:xfrm>
              <a:off x="2472" y="792"/>
              <a:ext cx="144" cy="720"/>
              <a:chOff x="7200" y="2700"/>
              <a:chExt cx="360" cy="1800"/>
            </a:xfrm>
          </p:grpSpPr>
          <p:grpSp>
            <p:nvGrpSpPr>
              <p:cNvPr id="82965" name="Group 21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829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70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71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72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73" name="Line 29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74" name="Line 30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75" name="Line 31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6" name="Line 32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77" name="Text Box 33"/>
            <p:cNvSpPr txBox="1">
              <a:spLocks noChangeArrowheads="1"/>
            </p:cNvSpPr>
            <p:nvPr/>
          </p:nvSpPr>
          <p:spPr bwMode="auto">
            <a:xfrm>
              <a:off x="2616" y="1008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</a:p>
          </p:txBody>
        </p:sp>
        <p:grpSp>
          <p:nvGrpSpPr>
            <p:cNvPr id="82978" name="Group 34"/>
            <p:cNvGrpSpPr>
              <a:grpSpLocks/>
            </p:cNvGrpSpPr>
            <p:nvPr/>
          </p:nvGrpSpPr>
          <p:grpSpPr bwMode="auto">
            <a:xfrm>
              <a:off x="1104" y="864"/>
              <a:ext cx="288" cy="576"/>
              <a:chOff x="2340" y="2448"/>
              <a:chExt cx="720" cy="1440"/>
            </a:xfrm>
          </p:grpSpPr>
          <p:grpSp>
            <p:nvGrpSpPr>
              <p:cNvPr id="82979" name="Group 35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82980" name="Oval 36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8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82982" name="Line 38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3" name="Line 39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84" name="Line 40"/>
            <p:cNvSpPr>
              <a:spLocks noChangeShapeType="1"/>
            </p:cNvSpPr>
            <p:nvPr/>
          </p:nvSpPr>
          <p:spPr bwMode="auto">
            <a:xfrm>
              <a:off x="2544" y="151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5" name="Line 41"/>
            <p:cNvSpPr>
              <a:spLocks noChangeShapeType="1"/>
            </p:cNvSpPr>
            <p:nvPr/>
          </p:nvSpPr>
          <p:spPr bwMode="auto">
            <a:xfrm>
              <a:off x="2400" y="18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6" name="Line 42"/>
            <p:cNvSpPr>
              <a:spLocks noChangeShapeType="1"/>
            </p:cNvSpPr>
            <p:nvPr/>
          </p:nvSpPr>
          <p:spPr bwMode="auto">
            <a:xfrm>
              <a:off x="2472" y="17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7" name="Line 43"/>
            <p:cNvSpPr>
              <a:spLocks noChangeShapeType="1"/>
            </p:cNvSpPr>
            <p:nvPr/>
          </p:nvSpPr>
          <p:spPr bwMode="auto">
            <a:xfrm>
              <a:off x="2544" y="1800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8" name="Text Box 44"/>
            <p:cNvSpPr txBox="1">
              <a:spLocks noChangeArrowheads="1"/>
            </p:cNvSpPr>
            <p:nvPr/>
          </p:nvSpPr>
          <p:spPr bwMode="auto">
            <a:xfrm>
              <a:off x="2112" y="165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4 V</a:t>
              </a:r>
            </a:p>
          </p:txBody>
        </p:sp>
        <p:grpSp>
          <p:nvGrpSpPr>
            <p:cNvPr id="82989" name="Group 45"/>
            <p:cNvGrpSpPr>
              <a:grpSpLocks/>
            </p:cNvGrpSpPr>
            <p:nvPr/>
          </p:nvGrpSpPr>
          <p:grpSpPr bwMode="auto">
            <a:xfrm>
              <a:off x="2256" y="432"/>
              <a:ext cx="360" cy="432"/>
              <a:chOff x="4500" y="2700"/>
              <a:chExt cx="900" cy="1080"/>
            </a:xfrm>
          </p:grpSpPr>
          <p:sp>
            <p:nvSpPr>
              <p:cNvPr id="82990" name="Line 46"/>
              <p:cNvSpPr>
                <a:spLocks noChangeShapeType="1"/>
              </p:cNvSpPr>
              <p:nvPr/>
            </p:nvSpPr>
            <p:spPr bwMode="auto">
              <a:xfrm>
                <a:off x="522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1" name="AutoShape 47"/>
              <p:cNvSpPr>
                <a:spLocks noChangeArrowheads="1"/>
              </p:cNvSpPr>
              <p:nvPr/>
            </p:nvSpPr>
            <p:spPr bwMode="auto">
              <a:xfrm flipV="1">
                <a:off x="5040" y="3060"/>
                <a:ext cx="360" cy="3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2" name="Line 48"/>
              <p:cNvSpPr>
                <a:spLocks noChangeShapeType="1"/>
              </p:cNvSpPr>
              <p:nvPr/>
            </p:nvSpPr>
            <p:spPr bwMode="auto">
              <a:xfrm>
                <a:off x="5040" y="342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3" name="Text Box 49"/>
              <p:cNvSpPr txBox="1">
                <a:spLocks noChangeArrowheads="1"/>
              </p:cNvSpPr>
              <p:nvPr/>
            </p:nvSpPr>
            <p:spPr bwMode="auto">
              <a:xfrm>
                <a:off x="4500" y="306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D</a:t>
                </a:r>
                <a:r>
                  <a:rPr lang="en-US" sz="1400" baseline="-25000" dirty="0">
                    <a:latin typeface="Times New Roman" pitchFamily="18" charset="0"/>
                  </a:rPr>
                  <a:t>1</a:t>
                </a:r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82994" name="Line 50"/>
              <p:cNvSpPr>
                <a:spLocks noChangeShapeType="1"/>
              </p:cNvSpPr>
              <p:nvPr/>
            </p:nvSpPr>
            <p:spPr bwMode="auto">
              <a:xfrm>
                <a:off x="5220" y="34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95" name="Line 51"/>
            <p:cNvSpPr>
              <a:spLocks noChangeShapeType="1"/>
            </p:cNvSpPr>
            <p:nvPr/>
          </p:nvSpPr>
          <p:spPr bwMode="auto">
            <a:xfrm>
              <a:off x="3120" y="43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6" name="AutoShape 52"/>
            <p:cNvSpPr>
              <a:spLocks noChangeArrowheads="1"/>
            </p:cNvSpPr>
            <p:nvPr/>
          </p:nvSpPr>
          <p:spPr bwMode="auto">
            <a:xfrm>
              <a:off x="3048" y="57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7" name="Line 53"/>
            <p:cNvSpPr>
              <a:spLocks noChangeShapeType="1"/>
            </p:cNvSpPr>
            <p:nvPr/>
          </p:nvSpPr>
          <p:spPr bwMode="auto">
            <a:xfrm>
              <a:off x="3048" y="72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8" name="Text Box 54"/>
            <p:cNvSpPr txBox="1">
              <a:spLocks noChangeArrowheads="1"/>
            </p:cNvSpPr>
            <p:nvPr/>
          </p:nvSpPr>
          <p:spPr bwMode="auto">
            <a:xfrm>
              <a:off x="2832" y="57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2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82999" name="Line 55"/>
            <p:cNvSpPr>
              <a:spLocks noChangeShapeType="1"/>
            </p:cNvSpPr>
            <p:nvPr/>
          </p:nvSpPr>
          <p:spPr bwMode="auto">
            <a:xfrm>
              <a:off x="3120" y="72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00" name="Group 56"/>
            <p:cNvGrpSpPr>
              <a:grpSpLocks/>
            </p:cNvGrpSpPr>
            <p:nvPr/>
          </p:nvGrpSpPr>
          <p:grpSpPr bwMode="auto">
            <a:xfrm>
              <a:off x="2976" y="1512"/>
              <a:ext cx="576" cy="504"/>
              <a:chOff x="5580" y="2520"/>
              <a:chExt cx="1440" cy="1260"/>
            </a:xfrm>
          </p:grpSpPr>
          <p:sp>
            <p:nvSpPr>
              <p:cNvPr id="83001" name="Line 57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2" name="Line 58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3" name="Line 59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4" name="Line 60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5" name="Text Box 61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dirty="0">
                    <a:latin typeface="Times New Roman" pitchFamily="18" charset="0"/>
                  </a:rPr>
                  <a:t>2 V</a:t>
                </a:r>
              </a:p>
            </p:txBody>
          </p:sp>
        </p:grpSp>
        <p:sp>
          <p:nvSpPr>
            <p:cNvPr id="83006" name="Line 62"/>
            <p:cNvSpPr>
              <a:spLocks noChangeShapeType="1"/>
            </p:cNvSpPr>
            <p:nvPr/>
          </p:nvSpPr>
          <p:spPr bwMode="auto">
            <a:xfrm>
              <a:off x="3696" y="1800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07" name="Group 63"/>
            <p:cNvGrpSpPr>
              <a:grpSpLocks/>
            </p:cNvGrpSpPr>
            <p:nvPr/>
          </p:nvGrpSpPr>
          <p:grpSpPr bwMode="auto">
            <a:xfrm>
              <a:off x="3048" y="864"/>
              <a:ext cx="144" cy="720"/>
              <a:chOff x="7200" y="2700"/>
              <a:chExt cx="360" cy="1800"/>
            </a:xfrm>
          </p:grpSpPr>
          <p:grpSp>
            <p:nvGrpSpPr>
              <p:cNvPr id="83008" name="Group 64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8300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2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3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4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5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6" name="Line 72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7" name="Line 73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18" name="Line 74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9" name="Line 75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20" name="Text Box 76"/>
            <p:cNvSpPr txBox="1">
              <a:spLocks noChangeArrowheads="1"/>
            </p:cNvSpPr>
            <p:nvPr/>
          </p:nvSpPr>
          <p:spPr bwMode="auto">
            <a:xfrm>
              <a:off x="3192" y="108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3021" name="Line 77"/>
            <p:cNvSpPr>
              <a:spLocks noChangeShapeType="1"/>
            </p:cNvSpPr>
            <p:nvPr/>
          </p:nvSpPr>
          <p:spPr bwMode="auto">
            <a:xfrm>
              <a:off x="2184" y="432"/>
              <a:ext cx="15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2" name="Line 78"/>
            <p:cNvSpPr>
              <a:spLocks noChangeShapeType="1"/>
            </p:cNvSpPr>
            <p:nvPr/>
          </p:nvSpPr>
          <p:spPr bwMode="auto">
            <a:xfrm>
              <a:off x="1248" y="2016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3" name="Line 79"/>
            <p:cNvSpPr>
              <a:spLocks noChangeShapeType="1"/>
            </p:cNvSpPr>
            <p:nvPr/>
          </p:nvSpPr>
          <p:spPr bwMode="auto">
            <a:xfrm flipV="1">
              <a:off x="1248" y="144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4" name="Line 80"/>
            <p:cNvSpPr>
              <a:spLocks noChangeShapeType="1"/>
            </p:cNvSpPr>
            <p:nvPr/>
          </p:nvSpPr>
          <p:spPr bwMode="auto">
            <a:xfrm flipV="1">
              <a:off x="1248" y="43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5" name="Line 81"/>
            <p:cNvSpPr>
              <a:spLocks noChangeShapeType="1"/>
            </p:cNvSpPr>
            <p:nvPr/>
          </p:nvSpPr>
          <p:spPr bwMode="auto">
            <a:xfrm>
              <a:off x="1248" y="43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6" name="Text Box 82"/>
            <p:cNvSpPr txBox="1">
              <a:spLocks noChangeArrowheads="1"/>
            </p:cNvSpPr>
            <p:nvPr/>
          </p:nvSpPr>
          <p:spPr bwMode="auto">
            <a:xfrm>
              <a:off x="960" y="1080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83027" name="Line 83"/>
            <p:cNvSpPr>
              <a:spLocks noChangeShapeType="1"/>
            </p:cNvSpPr>
            <p:nvPr/>
          </p:nvSpPr>
          <p:spPr bwMode="auto">
            <a:xfrm>
              <a:off x="3696" y="43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8" name="Text Box 84"/>
            <p:cNvSpPr txBox="1">
              <a:spLocks noChangeArrowheads="1"/>
            </p:cNvSpPr>
            <p:nvPr/>
          </p:nvSpPr>
          <p:spPr bwMode="auto">
            <a:xfrm>
              <a:off x="3696" y="2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83029" name="Line 85"/>
            <p:cNvSpPr>
              <a:spLocks noChangeShapeType="1"/>
            </p:cNvSpPr>
            <p:nvPr/>
          </p:nvSpPr>
          <p:spPr bwMode="auto">
            <a:xfrm>
              <a:off x="3624" y="79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30" name="Group 86"/>
            <p:cNvGrpSpPr>
              <a:grpSpLocks/>
            </p:cNvGrpSpPr>
            <p:nvPr/>
          </p:nvGrpSpPr>
          <p:grpSpPr bwMode="auto">
            <a:xfrm>
              <a:off x="3624" y="1080"/>
              <a:ext cx="144" cy="720"/>
              <a:chOff x="7200" y="2700"/>
              <a:chExt cx="360" cy="1800"/>
            </a:xfrm>
          </p:grpSpPr>
          <p:grpSp>
            <p:nvGrpSpPr>
              <p:cNvPr id="83031" name="Group 87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8303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3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4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5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6" name="Line 92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7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8" name="Line 94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39" name="Line 95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40" name="Line 96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41" name="Line 97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2" name="Line 98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43" name="Text Box 99"/>
            <p:cNvSpPr txBox="1">
              <a:spLocks noChangeArrowheads="1"/>
            </p:cNvSpPr>
            <p:nvPr/>
          </p:nvSpPr>
          <p:spPr bwMode="auto">
            <a:xfrm>
              <a:off x="3768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3044" name="Line 100"/>
            <p:cNvSpPr>
              <a:spLocks noChangeShapeType="1"/>
            </p:cNvSpPr>
            <p:nvPr/>
          </p:nvSpPr>
          <p:spPr bwMode="auto">
            <a:xfrm>
              <a:off x="3048" y="57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3045" name="Object 101"/>
          <p:cNvGraphicFramePr>
            <a:graphicFrameLocks noChangeAspect="1"/>
          </p:cNvGraphicFramePr>
          <p:nvPr/>
        </p:nvGraphicFramePr>
        <p:xfrm>
          <a:off x="0" y="4876800"/>
          <a:ext cx="1333500" cy="371475"/>
        </p:xfrm>
        <a:graphic>
          <a:graphicData uri="http://schemas.openxmlformats.org/presentationml/2006/ole">
            <p:oleObj spid="_x0000_s83045" name="Equation" r:id="rId3" imgW="914400" imgH="253800" progId="Equation.3">
              <p:embed/>
            </p:oleObj>
          </a:graphicData>
        </a:graphic>
      </p:graphicFrame>
      <p:graphicFrame>
        <p:nvGraphicFramePr>
          <p:cNvPr id="83046" name="Object 102"/>
          <p:cNvGraphicFramePr>
            <a:graphicFrameLocks noChangeAspect="1"/>
          </p:cNvGraphicFramePr>
          <p:nvPr/>
        </p:nvGraphicFramePr>
        <p:xfrm>
          <a:off x="228600" y="5562600"/>
          <a:ext cx="1130300" cy="371475"/>
        </p:xfrm>
        <a:graphic>
          <a:graphicData uri="http://schemas.openxmlformats.org/presentationml/2006/ole">
            <p:oleObj spid="_x0000_s83046" name="Equation" r:id="rId4" imgW="774360" imgH="253800" progId="Equation.3">
              <p:embed/>
            </p:oleObj>
          </a:graphicData>
        </a:graphic>
      </p:graphicFrame>
      <p:graphicFrame>
        <p:nvGraphicFramePr>
          <p:cNvPr id="83047" name="Object 103"/>
          <p:cNvGraphicFramePr>
            <a:graphicFrameLocks noChangeAspect="1"/>
          </p:cNvGraphicFramePr>
          <p:nvPr/>
        </p:nvGraphicFramePr>
        <p:xfrm>
          <a:off x="609601" y="6248400"/>
          <a:ext cx="741363" cy="371475"/>
        </p:xfrm>
        <a:graphic>
          <a:graphicData uri="http://schemas.openxmlformats.org/presentationml/2006/ole">
            <p:oleObj spid="_x0000_s83047" name="Equation" r:id="rId5" imgW="507960" imgH="253800" progId="Equation.3">
              <p:embed/>
            </p:oleObj>
          </a:graphicData>
        </a:graphic>
      </p:graphicFrame>
      <p:graphicFrame>
        <p:nvGraphicFramePr>
          <p:cNvPr id="83048" name="Object 104"/>
          <p:cNvGraphicFramePr>
            <a:graphicFrameLocks noChangeAspect="1"/>
          </p:cNvGraphicFramePr>
          <p:nvPr/>
        </p:nvGraphicFramePr>
        <p:xfrm>
          <a:off x="609600" y="4114800"/>
          <a:ext cx="889000" cy="371475"/>
        </p:xfrm>
        <a:graphic>
          <a:graphicData uri="http://schemas.openxmlformats.org/presentationml/2006/ole">
            <p:oleObj spid="_x0000_s83048" name="Equation" r:id="rId6" imgW="609480" imgH="253800" progId="Equation.3">
              <p:embed/>
            </p:oleObj>
          </a:graphicData>
        </a:graphic>
      </p:graphicFrame>
      <p:sp>
        <p:nvSpPr>
          <p:cNvPr id="83049" name="Text Box 105"/>
          <p:cNvSpPr txBox="1">
            <a:spLocks noChangeArrowheads="1"/>
          </p:cNvSpPr>
          <p:nvPr/>
        </p:nvSpPr>
        <p:spPr bwMode="auto">
          <a:xfrm>
            <a:off x="2057400" y="3581404"/>
            <a:ext cx="44958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	D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	D</a:t>
            </a:r>
            <a:r>
              <a:rPr lang="en-US" baseline="-25000">
                <a:latin typeface="Times New Roman" pitchFamily="18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050" name="Text Box 106"/>
          <p:cNvSpPr txBox="1">
            <a:spLocks noChangeArrowheads="1"/>
          </p:cNvSpPr>
          <p:nvPr/>
        </p:nvSpPr>
        <p:spPr bwMode="auto">
          <a:xfrm>
            <a:off x="2057400" y="4038604"/>
            <a:ext cx="2667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off	on	on</a:t>
            </a:r>
          </a:p>
        </p:txBody>
      </p:sp>
      <p:sp>
        <p:nvSpPr>
          <p:cNvPr id="83051" name="Text Box 107"/>
          <p:cNvSpPr txBox="1">
            <a:spLocks noChangeArrowheads="1"/>
          </p:cNvSpPr>
          <p:nvPr/>
        </p:nvSpPr>
        <p:spPr bwMode="auto">
          <a:xfrm>
            <a:off x="2057400" y="4800604"/>
            <a:ext cx="2667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on	on	on</a:t>
            </a:r>
          </a:p>
        </p:txBody>
      </p:sp>
      <p:sp>
        <p:nvSpPr>
          <p:cNvPr id="83052" name="Text Box 108"/>
          <p:cNvSpPr txBox="1">
            <a:spLocks noChangeArrowheads="1"/>
          </p:cNvSpPr>
          <p:nvPr/>
        </p:nvSpPr>
        <p:spPr bwMode="auto">
          <a:xfrm>
            <a:off x="2057400" y="5486404"/>
            <a:ext cx="2667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on	on	off</a:t>
            </a:r>
          </a:p>
        </p:txBody>
      </p:sp>
      <p:sp>
        <p:nvSpPr>
          <p:cNvPr id="83053" name="Text Box 109"/>
          <p:cNvSpPr txBox="1">
            <a:spLocks noChangeArrowheads="1"/>
          </p:cNvSpPr>
          <p:nvPr/>
        </p:nvSpPr>
        <p:spPr bwMode="auto">
          <a:xfrm>
            <a:off x="2057400" y="6172204"/>
            <a:ext cx="2743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on	off	off</a:t>
            </a:r>
          </a:p>
        </p:txBody>
      </p:sp>
      <p:sp>
        <p:nvSpPr>
          <p:cNvPr id="83054" name="Line 110"/>
          <p:cNvSpPr>
            <a:spLocks noChangeShapeType="1"/>
          </p:cNvSpPr>
          <p:nvPr/>
        </p:nvSpPr>
        <p:spPr bwMode="auto">
          <a:xfrm>
            <a:off x="4724400" y="4267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83055" name="Object 111"/>
          <p:cNvGraphicFramePr>
            <a:graphicFrameLocks noChangeAspect="1"/>
          </p:cNvGraphicFramePr>
          <p:nvPr/>
        </p:nvGraphicFramePr>
        <p:xfrm>
          <a:off x="6096000" y="3886200"/>
          <a:ext cx="1428750" cy="687390"/>
        </p:xfrm>
        <a:graphic>
          <a:graphicData uri="http://schemas.openxmlformats.org/presentationml/2006/ole">
            <p:oleObj spid="_x0000_s83055" name="Equation" r:id="rId7" imgW="977760" imgH="469800" progId="Equation.3">
              <p:embed/>
            </p:oleObj>
          </a:graphicData>
        </a:graphic>
      </p:graphicFrame>
      <p:sp>
        <p:nvSpPr>
          <p:cNvPr id="83056" name="Line 112"/>
          <p:cNvSpPr>
            <a:spLocks noChangeShapeType="1"/>
          </p:cNvSpPr>
          <p:nvPr/>
        </p:nvSpPr>
        <p:spPr bwMode="auto">
          <a:xfrm>
            <a:off x="4724400" y="5029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83057" name="Line 113"/>
          <p:cNvSpPr>
            <a:spLocks noChangeShapeType="1"/>
          </p:cNvSpPr>
          <p:nvPr/>
        </p:nvSpPr>
        <p:spPr bwMode="auto">
          <a:xfrm>
            <a:off x="4724400" y="57150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83058" name="Line 114"/>
          <p:cNvSpPr>
            <a:spLocks noChangeShapeType="1"/>
          </p:cNvSpPr>
          <p:nvPr/>
        </p:nvSpPr>
        <p:spPr bwMode="auto">
          <a:xfrm>
            <a:off x="4724400" y="64770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83059" name="Object 115"/>
          <p:cNvGraphicFramePr>
            <a:graphicFrameLocks noChangeAspect="1"/>
          </p:cNvGraphicFramePr>
          <p:nvPr/>
        </p:nvGraphicFramePr>
        <p:xfrm>
          <a:off x="6096000" y="4648200"/>
          <a:ext cx="1447800" cy="687390"/>
        </p:xfrm>
        <a:graphic>
          <a:graphicData uri="http://schemas.openxmlformats.org/presentationml/2006/ole">
            <p:oleObj spid="_x0000_s83059" name="Equation" r:id="rId8" imgW="990360" imgH="469800" progId="Equation.3">
              <p:embed/>
            </p:oleObj>
          </a:graphicData>
        </a:graphic>
      </p:graphicFrame>
      <p:graphicFrame>
        <p:nvGraphicFramePr>
          <p:cNvPr id="83060" name="Object 116"/>
          <p:cNvGraphicFramePr>
            <a:graphicFrameLocks noChangeAspect="1"/>
          </p:cNvGraphicFramePr>
          <p:nvPr/>
        </p:nvGraphicFramePr>
        <p:xfrm>
          <a:off x="6105525" y="5410200"/>
          <a:ext cx="1428750" cy="687390"/>
        </p:xfrm>
        <a:graphic>
          <a:graphicData uri="http://schemas.openxmlformats.org/presentationml/2006/ole">
            <p:oleObj spid="_x0000_s83060" name="Equation" r:id="rId9" imgW="977760" imgH="469800" progId="Equation.3">
              <p:embed/>
            </p:oleObj>
          </a:graphicData>
        </a:graphic>
      </p:graphicFrame>
      <p:graphicFrame>
        <p:nvGraphicFramePr>
          <p:cNvPr id="83061" name="Object 117"/>
          <p:cNvGraphicFramePr>
            <a:graphicFrameLocks noChangeAspect="1"/>
          </p:cNvGraphicFramePr>
          <p:nvPr/>
        </p:nvGraphicFramePr>
        <p:xfrm>
          <a:off x="6105525" y="6170610"/>
          <a:ext cx="1409700" cy="687390"/>
        </p:xfrm>
        <a:graphic>
          <a:graphicData uri="http://schemas.openxmlformats.org/presentationml/2006/ole">
            <p:oleObj spid="_x0000_s83061" name="Equation" r:id="rId10" imgW="9651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9" grpId="0" autoUpdateAnimBg="0"/>
      <p:bldP spid="83050" grpId="0" autoUpdateAnimBg="0"/>
      <p:bldP spid="83051" grpId="0" autoUpdateAnimBg="0"/>
      <p:bldP spid="83052" grpId="0" autoUpdateAnimBg="0"/>
      <p:bldP spid="83053" grpId="0" autoUpdateAnimBg="0"/>
      <p:bldP spid="83054" grpId="0" animBg="1"/>
      <p:bldP spid="83056" grpId="0" animBg="1"/>
      <p:bldP spid="83057" grpId="0" animBg="1"/>
      <p:bldP spid="830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28600" y="228604"/>
            <a:ext cx="8458200" cy="115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r>
              <a:rPr lang="en-US" u="sng">
                <a:latin typeface="Times New Roman" pitchFamily="18" charset="0"/>
                <a:cs typeface="Times New Roman" pitchFamily="18" charset="0"/>
              </a:rPr>
              <a:t>Contoh Soal 4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Rancang rangkaian dengan dioda ideal yang mempunyai karakteristik transfer tegangan seperti terlihat di bawah ini.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1524000" y="1600200"/>
            <a:ext cx="5486400" cy="3200400"/>
            <a:chOff x="2340" y="2700"/>
            <a:chExt cx="8640" cy="5040"/>
          </a:xfrm>
        </p:grpSpPr>
        <p:sp>
          <p:nvSpPr>
            <p:cNvPr id="86020" name="Line 4"/>
            <p:cNvSpPr>
              <a:spLocks noChangeShapeType="1"/>
            </p:cNvSpPr>
            <p:nvPr/>
          </p:nvSpPr>
          <p:spPr bwMode="auto">
            <a:xfrm>
              <a:off x="5580" y="3240"/>
              <a:ext cx="0" cy="4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>
              <a:off x="2340" y="6480"/>
              <a:ext cx="7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4680" y="648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4680" y="684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2880" y="64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 flipH="1">
              <a:off x="2880" y="7200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 flipV="1">
              <a:off x="2880" y="6840"/>
              <a:ext cx="180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5580" y="4680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>
              <a:off x="7560" y="4680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V="1">
              <a:off x="4680" y="4680"/>
              <a:ext cx="2880" cy="21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>
              <a:off x="5580" y="3960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>
              <a:off x="9360" y="3960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flipV="1">
              <a:off x="7560" y="3960"/>
              <a:ext cx="1800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2520" y="594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- 6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4320" y="594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- 2</a:t>
              </a:r>
            </a:p>
          </p:txBody>
        </p:sp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7200" y="648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4</a:t>
              </a:r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9000" y="648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8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5040" y="37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86038" name="Text Box 22"/>
            <p:cNvSpPr txBox="1">
              <a:spLocks noChangeArrowheads="1"/>
            </p:cNvSpPr>
            <p:nvPr/>
          </p:nvSpPr>
          <p:spPr bwMode="auto">
            <a:xfrm>
              <a:off x="5040" y="45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5580" y="666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- 1</a:t>
              </a: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5580" y="702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- 2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1044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V</a:t>
              </a:r>
              <a:r>
                <a:rPr lang="en-US" sz="1200" baseline="-250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5220" y="270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V</a:t>
              </a:r>
              <a:r>
                <a:rPr lang="en-US" sz="1200" baseline="-25000" dirty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3420" y="666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6044" name="Text Box 28"/>
            <p:cNvSpPr txBox="1">
              <a:spLocks noChangeArrowheads="1"/>
            </p:cNvSpPr>
            <p:nvPr/>
          </p:nvSpPr>
          <p:spPr bwMode="auto">
            <a:xfrm>
              <a:off x="6120" y="50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II</a:t>
              </a:r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8280" y="432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III</a:t>
              </a:r>
            </a:p>
          </p:txBody>
        </p:sp>
      </p:grp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2090738" y="2786066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1295400" y="5105400"/>
          <a:ext cx="6248400" cy="1619250"/>
        </p:xfrm>
        <a:graphic>
          <a:graphicData uri="http://schemas.openxmlformats.org/presentationml/2006/ole">
            <p:oleObj spid="_x0000_s86046" r:id="rId3" imgW="4965700" imgH="1282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7793038" cy="533400"/>
          </a:xfrm>
        </p:spPr>
        <p:txBody>
          <a:bodyPr/>
          <a:lstStyle/>
          <a:p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Diperkirakan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rangkaiannya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seperti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bawah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</a:rPr>
              <a:t> :</a:t>
            </a:r>
            <a:r>
              <a:rPr lang="en-US" dirty="0"/>
              <a:t> 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719388" y="2200279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4"/>
            <a:ext cx="4876800" cy="3233738"/>
          </a:xfrm>
          <a:prstGeom prst="rect">
            <a:avLst/>
          </a:prstGeom>
          <a:noFill/>
        </p:spPr>
      </p:pic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143000" y="5105404"/>
            <a:ext cx="6934200" cy="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Pada saat – 1 &lt;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&lt; 5, kedua dioda off sehingga agar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+ 1, maka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1 V.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04800" y="304804"/>
            <a:ext cx="8305800" cy="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Pada saat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&lt; - 1 V, D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on dan D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off sehingga rangkaiannya menjadi :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967038" y="2352679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143000"/>
            <a:ext cx="4343400" cy="2913060"/>
          </a:xfrm>
          <a:prstGeom prst="rect">
            <a:avLst/>
          </a:prstGeom>
          <a:noFill/>
        </p:spPr>
      </p:pic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024063" y="1885954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228600" y="1600203"/>
          <a:ext cx="6477000" cy="4413248"/>
        </p:xfrm>
        <a:graphic>
          <a:graphicData uri="http://schemas.openxmlformats.org/presentationml/2006/ole">
            <p:oleObj spid="_x0000_s88069" name="Equation" r:id="rId4" imgW="3949560" imgH="2692080" progId="Equation.3">
              <p:embed/>
            </p:oleObj>
          </a:graphicData>
        </a:graphic>
      </p:graphicFrame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5181600" y="1905000"/>
            <a:ext cx="876300" cy="1066800"/>
            <a:chOff x="4140" y="3312"/>
            <a:chExt cx="900" cy="1260"/>
          </a:xfrm>
        </p:grpSpPr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4140" y="3312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4860" y="403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4140" y="3312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I</a:t>
              </a:r>
            </a:p>
          </p:txBody>
        </p:sp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4500" y="403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28600" y="228604"/>
            <a:ext cx="6858000" cy="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Pada saat V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&lt; - 1 V, D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on dan D</a:t>
            </a:r>
            <a:r>
              <a:rPr lang="en-US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off sehingga rangkaiannya menjadi :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719388" y="2200279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19204"/>
            <a:ext cx="4343400" cy="2881313"/>
          </a:xfrm>
          <a:prstGeom prst="rect">
            <a:avLst/>
          </a:prstGeom>
          <a:noFill/>
        </p:spPr>
      </p:pic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5257800" y="1981200"/>
            <a:ext cx="1524000" cy="1143000"/>
            <a:chOff x="4140" y="2880"/>
            <a:chExt cx="2160" cy="1440"/>
          </a:xfrm>
        </p:grpSpPr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4140" y="28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>
              <a:off x="6300" y="36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4140" y="288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I</a:t>
              </a:r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5940" y="3600"/>
              <a:ext cx="3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2209800" y="1885954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304800" y="1524004"/>
          <a:ext cx="6019800" cy="4386263"/>
        </p:xfrm>
        <a:graphic>
          <a:graphicData uri="http://schemas.openxmlformats.org/presentationml/2006/ole">
            <p:oleObj spid="_x0000_s89098" name="Equation" r:id="rId4" imgW="3695400" imgH="269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04800" y="457203"/>
            <a:ext cx="6248400" cy="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Jadi rangkaiannya adalah :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719388" y="2200279"/>
            <a:ext cx="914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endParaRPr lang="en-US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4"/>
            <a:ext cx="5410200" cy="358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04800" y="914404"/>
            <a:ext cx="8686800" cy="15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r>
              <a:rPr lang="en-US" u="sng">
                <a:latin typeface="Times New Roman" pitchFamily="18" charset="0"/>
                <a:cs typeface="Times New Roman" pitchFamily="18" charset="0"/>
              </a:rPr>
              <a:t>Contoh Soal 5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Rancang rangkaian dioda yang mempunyai hubungan antara tegangan output dan tegangan input seperti di bawah ini :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1447800" y="2209800"/>
            <a:ext cx="5562600" cy="2895600"/>
            <a:chOff x="912" y="96"/>
            <a:chExt cx="3504" cy="1824"/>
          </a:xfrm>
        </p:grpSpPr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4105" y="1603"/>
              <a:ext cx="31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96261" name="Text Box 5"/>
            <p:cNvSpPr txBox="1">
              <a:spLocks noChangeArrowheads="1"/>
            </p:cNvSpPr>
            <p:nvPr/>
          </p:nvSpPr>
          <p:spPr bwMode="auto">
            <a:xfrm>
              <a:off x="1223" y="96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96262" name="Text Box 6"/>
            <p:cNvSpPr txBox="1">
              <a:spLocks noChangeArrowheads="1"/>
            </p:cNvSpPr>
            <p:nvPr/>
          </p:nvSpPr>
          <p:spPr bwMode="auto">
            <a:xfrm>
              <a:off x="990" y="493"/>
              <a:ext cx="38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  <a:p>
              <a:pPr eaLnBrk="0" hangingPunct="0"/>
              <a:endParaRPr lang="en-US" sz="1600" dirty="0">
                <a:latin typeface="Times New Roman" pitchFamily="18" charset="0"/>
              </a:endParaRPr>
            </a:p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 7 V</a:t>
              </a:r>
            </a:p>
            <a:p>
              <a:pPr eaLnBrk="0" hangingPunct="0"/>
              <a:endParaRPr lang="en-US" sz="1200" dirty="0">
                <a:latin typeface="Times New Roman" pitchFamily="18" charset="0"/>
              </a:endParaRPr>
            </a:p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 5 V</a:t>
              </a:r>
            </a:p>
          </p:txBody>
        </p:sp>
        <p:sp>
          <p:nvSpPr>
            <p:cNvPr id="96263" name="Text Box 7"/>
            <p:cNvSpPr txBox="1">
              <a:spLocks noChangeArrowheads="1"/>
            </p:cNvSpPr>
            <p:nvPr/>
          </p:nvSpPr>
          <p:spPr bwMode="auto">
            <a:xfrm>
              <a:off x="1924" y="1682"/>
              <a:ext cx="171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</a:t>
              </a:r>
              <a:r>
                <a:rPr lang="en-US" sz="1400" dirty="0">
                  <a:latin typeface="Times New Roman" pitchFamily="18" charset="0"/>
                </a:rPr>
                <a:t>5 V            8 V                     14 V</a:t>
              </a:r>
              <a:r>
                <a:rPr lang="en-US" sz="1200" dirty="0">
                  <a:latin typeface="Times New Roman" pitchFamily="18" charset="0"/>
                </a:rPr>
                <a:t>       </a:t>
              </a:r>
            </a:p>
          </p:txBody>
        </p:sp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>
              <a:off x="912" y="1682"/>
              <a:ext cx="3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Line 9"/>
            <p:cNvSpPr>
              <a:spLocks noChangeShapeType="1"/>
            </p:cNvSpPr>
            <p:nvPr/>
          </p:nvSpPr>
          <p:spPr bwMode="auto">
            <a:xfrm flipV="1">
              <a:off x="1379" y="334"/>
              <a:ext cx="0" cy="1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Line 10"/>
            <p:cNvSpPr>
              <a:spLocks noChangeShapeType="1"/>
            </p:cNvSpPr>
            <p:nvPr/>
          </p:nvSpPr>
          <p:spPr bwMode="auto">
            <a:xfrm>
              <a:off x="1379" y="1048"/>
              <a:ext cx="7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080" y="1048"/>
              <a:ext cx="0" cy="6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V="1">
              <a:off x="1379" y="1048"/>
              <a:ext cx="701" cy="6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547" y="810"/>
              <a:ext cx="0" cy="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 flipH="1">
              <a:off x="1379" y="810"/>
              <a:ext cx="1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V="1">
              <a:off x="2080" y="810"/>
              <a:ext cx="467" cy="2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3326" y="651"/>
              <a:ext cx="0" cy="10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1379" y="651"/>
              <a:ext cx="19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 flipV="1">
              <a:off x="2547" y="651"/>
              <a:ext cx="779" cy="1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>
              <a:off x="3326" y="651"/>
              <a:ext cx="3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6" name="Line 20"/>
            <p:cNvSpPr>
              <a:spLocks noChangeShapeType="1"/>
            </p:cNvSpPr>
            <p:nvPr/>
          </p:nvSpPr>
          <p:spPr bwMode="auto">
            <a:xfrm>
              <a:off x="912" y="1682"/>
              <a:ext cx="46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67" name="Group 107"/>
          <p:cNvGrpSpPr>
            <a:grpSpLocks/>
          </p:cNvGrpSpPr>
          <p:nvPr/>
        </p:nvGrpSpPr>
        <p:grpSpPr bwMode="auto">
          <a:xfrm>
            <a:off x="457201" y="3492506"/>
            <a:ext cx="4932363" cy="1874835"/>
            <a:chOff x="288" y="2200"/>
            <a:chExt cx="3107" cy="1181"/>
          </a:xfrm>
        </p:grpSpPr>
        <p:sp>
          <p:nvSpPr>
            <p:cNvPr id="66627" name="Text Box 67"/>
            <p:cNvSpPr txBox="1">
              <a:spLocks noChangeArrowheads="1"/>
            </p:cNvSpPr>
            <p:nvPr/>
          </p:nvSpPr>
          <p:spPr bwMode="auto">
            <a:xfrm>
              <a:off x="3074" y="2942"/>
              <a:ext cx="321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6628" name="Line 68"/>
            <p:cNvSpPr>
              <a:spLocks noChangeShapeType="1"/>
            </p:cNvSpPr>
            <p:nvPr/>
          </p:nvSpPr>
          <p:spPr bwMode="auto">
            <a:xfrm>
              <a:off x="502" y="2495"/>
              <a:ext cx="0" cy="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9" name="Line 69"/>
            <p:cNvSpPr>
              <a:spLocks noChangeShapeType="1"/>
            </p:cNvSpPr>
            <p:nvPr/>
          </p:nvSpPr>
          <p:spPr bwMode="auto">
            <a:xfrm>
              <a:off x="502" y="3086"/>
              <a:ext cx="2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0" name="Arc 70"/>
            <p:cNvSpPr>
              <a:spLocks/>
            </p:cNvSpPr>
            <p:nvPr/>
          </p:nvSpPr>
          <p:spPr bwMode="auto">
            <a:xfrm>
              <a:off x="1038" y="3086"/>
              <a:ext cx="536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1" name="Arc 71"/>
            <p:cNvSpPr>
              <a:spLocks/>
            </p:cNvSpPr>
            <p:nvPr/>
          </p:nvSpPr>
          <p:spPr bwMode="auto">
            <a:xfrm flipV="1">
              <a:off x="502" y="2791"/>
              <a:ext cx="536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2" name="Arc 72"/>
            <p:cNvSpPr>
              <a:spLocks/>
            </p:cNvSpPr>
            <p:nvPr/>
          </p:nvSpPr>
          <p:spPr bwMode="auto">
            <a:xfrm flipV="1">
              <a:off x="1574" y="2791"/>
              <a:ext cx="536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3" name="Arc 73"/>
            <p:cNvSpPr>
              <a:spLocks/>
            </p:cNvSpPr>
            <p:nvPr/>
          </p:nvSpPr>
          <p:spPr bwMode="auto">
            <a:xfrm>
              <a:off x="2110" y="3086"/>
              <a:ext cx="535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4" name="Text Box 74"/>
            <p:cNvSpPr txBox="1">
              <a:spLocks noChangeArrowheads="1"/>
            </p:cNvSpPr>
            <p:nvPr/>
          </p:nvSpPr>
          <p:spPr bwMode="auto">
            <a:xfrm>
              <a:off x="288" y="2200"/>
              <a:ext cx="42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6641" name="Text Box 81"/>
            <p:cNvSpPr txBox="1">
              <a:spLocks noChangeArrowheads="1"/>
            </p:cNvSpPr>
            <p:nvPr/>
          </p:nvSpPr>
          <p:spPr bwMode="auto">
            <a:xfrm>
              <a:off x="672" y="2824"/>
              <a:ext cx="24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6642" name="Text Box 82"/>
            <p:cNvSpPr txBox="1">
              <a:spLocks noChangeArrowheads="1"/>
            </p:cNvSpPr>
            <p:nvPr/>
          </p:nvSpPr>
          <p:spPr bwMode="auto">
            <a:xfrm>
              <a:off x="1728" y="2824"/>
              <a:ext cx="24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6643" name="Text Box 83"/>
            <p:cNvSpPr txBox="1">
              <a:spLocks noChangeArrowheads="1"/>
            </p:cNvSpPr>
            <p:nvPr/>
          </p:nvSpPr>
          <p:spPr bwMode="auto">
            <a:xfrm>
              <a:off x="1200" y="2968"/>
              <a:ext cx="24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_</a:t>
              </a:r>
            </a:p>
          </p:txBody>
        </p:sp>
        <p:sp>
          <p:nvSpPr>
            <p:cNvPr id="66644" name="Text Box 84"/>
            <p:cNvSpPr txBox="1">
              <a:spLocks noChangeArrowheads="1"/>
            </p:cNvSpPr>
            <p:nvPr/>
          </p:nvSpPr>
          <p:spPr bwMode="auto">
            <a:xfrm>
              <a:off x="2256" y="2968"/>
              <a:ext cx="24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_</a:t>
              </a:r>
            </a:p>
          </p:txBody>
        </p:sp>
      </p:grpSp>
      <p:sp>
        <p:nvSpPr>
          <p:cNvPr id="66645" name="Rectangle 85"/>
          <p:cNvSpPr>
            <a:spLocks noChangeArrowheads="1"/>
          </p:cNvSpPr>
          <p:nvPr/>
        </p:nvSpPr>
        <p:spPr bwMode="auto">
          <a:xfrm>
            <a:off x="6858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3700" b="1" dirty="0">
                <a:solidFill>
                  <a:srgbClr val="9900CC"/>
                </a:solidFill>
                <a:latin typeface="Times New Roman" pitchFamily="18" charset="0"/>
              </a:rPr>
              <a:t>PENYEARAH (RECTIFIER)</a:t>
            </a:r>
            <a:r>
              <a:rPr lang="en-US" sz="45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66657" name="Group 97"/>
          <p:cNvGrpSpPr>
            <a:grpSpLocks/>
          </p:cNvGrpSpPr>
          <p:nvPr/>
        </p:nvGrpSpPr>
        <p:grpSpPr bwMode="auto">
          <a:xfrm>
            <a:off x="0" y="914404"/>
            <a:ext cx="3571875" cy="2362199"/>
            <a:chOff x="1008" y="528"/>
            <a:chExt cx="2250" cy="1488"/>
          </a:xfrm>
        </p:grpSpPr>
        <p:sp>
          <p:nvSpPr>
            <p:cNvPr id="66563" name="Text Box 3"/>
            <p:cNvSpPr txBox="1">
              <a:spLocks noChangeArrowheads="1"/>
            </p:cNvSpPr>
            <p:nvPr/>
          </p:nvSpPr>
          <p:spPr bwMode="auto">
            <a:xfrm>
              <a:off x="2829" y="1273"/>
              <a:ext cx="42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  <a:r>
                <a:rPr lang="en-US" sz="1400" baseline="-25000" dirty="0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1008" y="528"/>
              <a:ext cx="2143" cy="1488"/>
              <a:chOff x="336" y="288"/>
              <a:chExt cx="2143" cy="1379"/>
            </a:xfrm>
          </p:grpSpPr>
          <p:sp>
            <p:nvSpPr>
              <p:cNvPr id="66565" name="Text Box 5"/>
              <p:cNvSpPr txBox="1">
                <a:spLocks noChangeArrowheads="1"/>
              </p:cNvSpPr>
              <p:nvPr/>
            </p:nvSpPr>
            <p:spPr bwMode="auto">
              <a:xfrm>
                <a:off x="1248" y="288"/>
                <a:ext cx="429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  D</a:t>
                </a:r>
              </a:p>
            </p:txBody>
          </p:sp>
          <p:grpSp>
            <p:nvGrpSpPr>
              <p:cNvPr id="66566" name="Group 6"/>
              <p:cNvGrpSpPr>
                <a:grpSpLocks/>
              </p:cNvGrpSpPr>
              <p:nvPr/>
            </p:nvGrpSpPr>
            <p:grpSpPr bwMode="auto">
              <a:xfrm rot="10800000" flipH="1">
                <a:off x="1086" y="485"/>
                <a:ext cx="643" cy="197"/>
                <a:chOff x="5760" y="3060"/>
                <a:chExt cx="1080" cy="360"/>
              </a:xfrm>
            </p:grpSpPr>
            <p:sp>
              <p:nvSpPr>
                <p:cNvPr id="66567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6660" y="306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68" name="AutoShape 8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6120" y="3060"/>
                  <a:ext cx="360" cy="36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69" name="Line 9"/>
                <p:cNvSpPr>
                  <a:spLocks noChangeShapeType="1"/>
                </p:cNvSpPr>
                <p:nvPr/>
              </p:nvSpPr>
              <p:spPr bwMode="auto">
                <a:xfrm>
                  <a:off x="5760" y="324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0" name="Line 10"/>
                <p:cNvSpPr>
                  <a:spLocks noChangeShapeType="1"/>
                </p:cNvSpPr>
                <p:nvPr/>
              </p:nvSpPr>
              <p:spPr bwMode="auto">
                <a:xfrm>
                  <a:off x="6480" y="306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6571" name="Group 11"/>
              <p:cNvGrpSpPr>
                <a:grpSpLocks/>
              </p:cNvGrpSpPr>
              <p:nvPr/>
            </p:nvGrpSpPr>
            <p:grpSpPr bwMode="auto">
              <a:xfrm>
                <a:off x="657" y="879"/>
                <a:ext cx="322" cy="591"/>
                <a:chOff x="8280" y="11160"/>
                <a:chExt cx="540" cy="1080"/>
              </a:xfrm>
            </p:grpSpPr>
            <p:sp>
              <p:nvSpPr>
                <p:cNvPr id="66572" name="Line 12"/>
                <p:cNvSpPr>
                  <a:spLocks noChangeShapeType="1"/>
                </p:cNvSpPr>
                <p:nvPr/>
              </p:nvSpPr>
              <p:spPr bwMode="auto">
                <a:xfrm>
                  <a:off x="8460" y="1116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3" name="Oval 13"/>
                <p:cNvSpPr>
                  <a:spLocks noChangeArrowheads="1"/>
                </p:cNvSpPr>
                <p:nvPr/>
              </p:nvSpPr>
              <p:spPr bwMode="auto">
                <a:xfrm>
                  <a:off x="8280" y="11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4" name="Line 14"/>
                <p:cNvSpPr>
                  <a:spLocks noChangeShapeType="1"/>
                </p:cNvSpPr>
                <p:nvPr/>
              </p:nvSpPr>
              <p:spPr bwMode="auto">
                <a:xfrm>
                  <a:off x="8460" y="1188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8280" y="11520"/>
                  <a:ext cx="5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600" dirty="0">
                      <a:latin typeface="Times New Roman" pitchFamily="18" charset="0"/>
                    </a:rPr>
                    <a:t> ~</a:t>
                  </a:r>
                </a:p>
              </p:txBody>
            </p:sp>
          </p:grpSp>
          <p:sp>
            <p:nvSpPr>
              <p:cNvPr id="66576" name="Line 16"/>
              <p:cNvSpPr>
                <a:spLocks noChangeShapeType="1"/>
              </p:cNvSpPr>
              <p:nvPr/>
            </p:nvSpPr>
            <p:spPr bwMode="auto">
              <a:xfrm flipV="1">
                <a:off x="765" y="584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/>
            </p:nvSpPr>
            <p:spPr bwMode="auto">
              <a:xfrm flipV="1">
                <a:off x="765" y="1424"/>
                <a:ext cx="0" cy="2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/>
            </p:nvSpPr>
            <p:spPr bwMode="auto">
              <a:xfrm>
                <a:off x="765" y="584"/>
                <a:ext cx="32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/>
            </p:nvSpPr>
            <p:spPr bwMode="auto">
              <a:xfrm>
                <a:off x="1622" y="584"/>
                <a:ext cx="4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0" name="Line 20"/>
              <p:cNvSpPr>
                <a:spLocks noChangeShapeType="1"/>
              </p:cNvSpPr>
              <p:nvPr/>
            </p:nvSpPr>
            <p:spPr bwMode="auto">
              <a:xfrm>
                <a:off x="2050" y="584"/>
                <a:ext cx="0" cy="1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6581" name="Group 21"/>
              <p:cNvGrpSpPr>
                <a:grpSpLocks/>
              </p:cNvGrpSpPr>
              <p:nvPr/>
            </p:nvGrpSpPr>
            <p:grpSpPr bwMode="auto">
              <a:xfrm rot="-5400000">
                <a:off x="1656" y="969"/>
                <a:ext cx="788" cy="214"/>
                <a:chOff x="3060" y="3420"/>
                <a:chExt cx="3240" cy="360"/>
              </a:xfrm>
            </p:grpSpPr>
            <p:sp>
              <p:nvSpPr>
                <p:cNvPr id="6658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6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7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9" name="Line 29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0" name="Line 30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591" name="Line 31"/>
              <p:cNvSpPr>
                <a:spLocks noChangeShapeType="1"/>
              </p:cNvSpPr>
              <p:nvPr/>
            </p:nvSpPr>
            <p:spPr bwMode="auto">
              <a:xfrm>
                <a:off x="2050" y="1470"/>
                <a:ext cx="0" cy="1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2" name="Line 32"/>
              <p:cNvSpPr>
                <a:spLocks noChangeShapeType="1"/>
              </p:cNvSpPr>
              <p:nvPr/>
            </p:nvSpPr>
            <p:spPr bwMode="auto">
              <a:xfrm>
                <a:off x="765" y="1667"/>
                <a:ext cx="12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3" name="Text Box 33"/>
              <p:cNvSpPr txBox="1">
                <a:spLocks noChangeArrowheads="1"/>
              </p:cNvSpPr>
              <p:nvPr/>
            </p:nvSpPr>
            <p:spPr bwMode="auto">
              <a:xfrm>
                <a:off x="336" y="1076"/>
                <a:ext cx="429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V</a:t>
                </a:r>
                <a:r>
                  <a:rPr lang="en-US" sz="1400" baseline="-25000" dirty="0">
                    <a:latin typeface="Times New Roman" pitchFamily="18" charset="0"/>
                  </a:rPr>
                  <a:t>i</a:t>
                </a:r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66594" name="Text Box 34"/>
              <p:cNvSpPr txBox="1">
                <a:spLocks noChangeArrowheads="1"/>
              </p:cNvSpPr>
              <p:nvPr/>
            </p:nvSpPr>
            <p:spPr bwMode="auto">
              <a:xfrm>
                <a:off x="1943" y="387"/>
                <a:ext cx="53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dirty="0">
                    <a:latin typeface="Times New Roman" pitchFamily="18" charset="0"/>
                  </a:rPr>
                  <a:t>  </a:t>
                </a:r>
                <a:r>
                  <a:rPr lang="en-US" sz="1400" dirty="0">
                    <a:latin typeface="Times New Roman" pitchFamily="18" charset="0"/>
                  </a:rPr>
                  <a:t>V</a:t>
                </a:r>
                <a:r>
                  <a:rPr lang="en-US" sz="1400" baseline="-25000" dirty="0">
                    <a:latin typeface="Times New Roman" pitchFamily="18" charset="0"/>
                  </a:rPr>
                  <a:t>o</a:t>
                </a:r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/>
            </p:nvSpPr>
            <p:spPr bwMode="auto">
              <a:xfrm>
                <a:off x="1193" y="781"/>
                <a:ext cx="42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46" name="Text Box 86"/>
            <p:cNvSpPr txBox="1">
              <a:spLocks noChangeArrowheads="1"/>
            </p:cNvSpPr>
            <p:nvPr/>
          </p:nvSpPr>
          <p:spPr bwMode="auto">
            <a:xfrm>
              <a:off x="1536" y="1248"/>
              <a:ext cx="336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/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 sz="1700" dirty="0"/>
                <a:t> -</a:t>
              </a:r>
            </a:p>
          </p:txBody>
        </p:sp>
      </p:grpSp>
      <p:grpSp>
        <p:nvGrpSpPr>
          <p:cNvPr id="66656" name="Group 96"/>
          <p:cNvGrpSpPr>
            <a:grpSpLocks/>
          </p:cNvGrpSpPr>
          <p:nvPr/>
        </p:nvGrpSpPr>
        <p:grpSpPr bwMode="auto">
          <a:xfrm>
            <a:off x="5572125" y="838204"/>
            <a:ext cx="3571875" cy="2362199"/>
            <a:chOff x="3366" y="528"/>
            <a:chExt cx="2250" cy="1488"/>
          </a:xfrm>
        </p:grpSpPr>
        <p:sp>
          <p:nvSpPr>
            <p:cNvPr id="66596" name="Text Box 36"/>
            <p:cNvSpPr txBox="1">
              <a:spLocks noChangeArrowheads="1"/>
            </p:cNvSpPr>
            <p:nvPr/>
          </p:nvSpPr>
          <p:spPr bwMode="auto">
            <a:xfrm>
              <a:off x="5187" y="1271"/>
              <a:ext cx="42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R</a:t>
              </a:r>
              <a:r>
                <a:rPr lang="en-US" sz="1400" baseline="-25000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6597" name="Text Box 37"/>
            <p:cNvSpPr txBox="1">
              <a:spLocks noChangeArrowheads="1"/>
            </p:cNvSpPr>
            <p:nvPr/>
          </p:nvSpPr>
          <p:spPr bwMode="auto">
            <a:xfrm>
              <a:off x="4272" y="528"/>
              <a:ext cx="428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D</a:t>
              </a:r>
            </a:p>
          </p:txBody>
        </p:sp>
        <p:sp>
          <p:nvSpPr>
            <p:cNvPr id="66598" name="Line 38"/>
            <p:cNvSpPr>
              <a:spLocks noChangeShapeType="1"/>
            </p:cNvSpPr>
            <p:nvPr/>
          </p:nvSpPr>
          <p:spPr bwMode="auto">
            <a:xfrm rot="16200000" flipH="1">
              <a:off x="4651" y="739"/>
              <a:ext cx="0" cy="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AutoShape 39"/>
            <p:cNvSpPr>
              <a:spLocks noChangeArrowheads="1"/>
            </p:cNvSpPr>
            <p:nvPr/>
          </p:nvSpPr>
          <p:spPr bwMode="auto">
            <a:xfrm rot="-5400000" flipH="1" flipV="1">
              <a:off x="4332" y="739"/>
              <a:ext cx="212" cy="215"/>
            </a:xfrm>
            <a:prstGeom prst="triangle">
              <a:avLst>
                <a:gd name="adj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40"/>
            <p:cNvSpPr>
              <a:spLocks noChangeShapeType="1"/>
            </p:cNvSpPr>
            <p:nvPr/>
          </p:nvSpPr>
          <p:spPr bwMode="auto">
            <a:xfrm rot="10800000" flipH="1">
              <a:off x="4115" y="846"/>
              <a:ext cx="2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Line 41"/>
            <p:cNvSpPr>
              <a:spLocks noChangeShapeType="1"/>
            </p:cNvSpPr>
            <p:nvPr/>
          </p:nvSpPr>
          <p:spPr bwMode="auto">
            <a:xfrm rot="10800000" flipH="1">
              <a:off x="4544" y="739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602" name="Group 42"/>
            <p:cNvGrpSpPr>
              <a:grpSpLocks/>
            </p:cNvGrpSpPr>
            <p:nvPr/>
          </p:nvGrpSpPr>
          <p:grpSpPr bwMode="auto">
            <a:xfrm>
              <a:off x="3687" y="1166"/>
              <a:ext cx="322" cy="637"/>
              <a:chOff x="8280" y="11160"/>
              <a:chExt cx="540" cy="1080"/>
            </a:xfrm>
          </p:grpSpPr>
          <p:sp>
            <p:nvSpPr>
              <p:cNvPr id="66603" name="Line 43"/>
              <p:cNvSpPr>
                <a:spLocks noChangeShapeType="1"/>
              </p:cNvSpPr>
              <p:nvPr/>
            </p:nvSpPr>
            <p:spPr bwMode="auto">
              <a:xfrm>
                <a:off x="8460" y="111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4" name="Oval 44"/>
              <p:cNvSpPr>
                <a:spLocks noChangeArrowheads="1"/>
              </p:cNvSpPr>
              <p:nvPr/>
            </p:nvSpPr>
            <p:spPr bwMode="auto">
              <a:xfrm>
                <a:off x="8280" y="115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5" name="Line 45"/>
              <p:cNvSpPr>
                <a:spLocks noChangeShapeType="1"/>
              </p:cNvSpPr>
              <p:nvPr/>
            </p:nvSpPr>
            <p:spPr bwMode="auto">
              <a:xfrm>
                <a:off x="8460" y="118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6" name="Text Box 46"/>
              <p:cNvSpPr txBox="1">
                <a:spLocks noChangeArrowheads="1"/>
              </p:cNvSpPr>
              <p:nvPr/>
            </p:nvSpPr>
            <p:spPr bwMode="auto">
              <a:xfrm>
                <a:off x="8280" y="11520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dirty="0">
                    <a:latin typeface="Times New Roman" pitchFamily="18" charset="0"/>
                  </a:rPr>
                  <a:t> ~</a:t>
                </a:r>
              </a:p>
            </p:txBody>
          </p:sp>
        </p:grpSp>
        <p:sp>
          <p:nvSpPr>
            <p:cNvPr id="66607" name="Line 47"/>
            <p:cNvSpPr>
              <a:spLocks noChangeShapeType="1"/>
            </p:cNvSpPr>
            <p:nvPr/>
          </p:nvSpPr>
          <p:spPr bwMode="auto">
            <a:xfrm flipV="1">
              <a:off x="3795" y="847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8" name="Line 48"/>
            <p:cNvSpPr>
              <a:spLocks noChangeShapeType="1"/>
            </p:cNvSpPr>
            <p:nvPr/>
          </p:nvSpPr>
          <p:spPr bwMode="auto">
            <a:xfrm flipV="1">
              <a:off x="3795" y="1754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9" name="Line 49"/>
            <p:cNvSpPr>
              <a:spLocks noChangeShapeType="1"/>
            </p:cNvSpPr>
            <p:nvPr/>
          </p:nvSpPr>
          <p:spPr bwMode="auto">
            <a:xfrm>
              <a:off x="3795" y="847"/>
              <a:ext cx="3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0" name="Line 50"/>
            <p:cNvSpPr>
              <a:spLocks noChangeShapeType="1"/>
            </p:cNvSpPr>
            <p:nvPr/>
          </p:nvSpPr>
          <p:spPr bwMode="auto">
            <a:xfrm>
              <a:off x="4652" y="847"/>
              <a:ext cx="4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Line 51"/>
            <p:cNvSpPr>
              <a:spLocks noChangeShapeType="1"/>
            </p:cNvSpPr>
            <p:nvPr/>
          </p:nvSpPr>
          <p:spPr bwMode="auto">
            <a:xfrm>
              <a:off x="5080" y="847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612" name="Group 52"/>
            <p:cNvGrpSpPr>
              <a:grpSpLocks/>
            </p:cNvGrpSpPr>
            <p:nvPr/>
          </p:nvGrpSpPr>
          <p:grpSpPr bwMode="auto">
            <a:xfrm rot="-5400000">
              <a:off x="4656" y="1270"/>
              <a:ext cx="850" cy="215"/>
              <a:chOff x="3060" y="3420"/>
              <a:chExt cx="3240" cy="360"/>
            </a:xfrm>
          </p:grpSpPr>
          <p:sp>
            <p:nvSpPr>
              <p:cNvPr id="66613" name="Line 53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4" name="Line 54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5" name="Line 55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6" name="Line 56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7" name="Line 57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8" name="Line 58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9" name="Line 59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0" name="Line 60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22" name="Line 62"/>
            <p:cNvSpPr>
              <a:spLocks noChangeShapeType="1"/>
            </p:cNvSpPr>
            <p:nvPr/>
          </p:nvSpPr>
          <p:spPr bwMode="auto">
            <a:xfrm>
              <a:off x="5080" y="1803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3" name="Line 63"/>
            <p:cNvSpPr>
              <a:spLocks noChangeShapeType="1"/>
            </p:cNvSpPr>
            <p:nvPr/>
          </p:nvSpPr>
          <p:spPr bwMode="auto">
            <a:xfrm>
              <a:off x="3795" y="2016"/>
              <a:ext cx="1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4" name="Text Box 64"/>
            <p:cNvSpPr txBox="1">
              <a:spLocks noChangeArrowheads="1"/>
            </p:cNvSpPr>
            <p:nvPr/>
          </p:nvSpPr>
          <p:spPr bwMode="auto">
            <a:xfrm>
              <a:off x="3366" y="1378"/>
              <a:ext cx="42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6625" name="Text Box 65"/>
            <p:cNvSpPr txBox="1">
              <a:spLocks noChangeArrowheads="1"/>
            </p:cNvSpPr>
            <p:nvPr/>
          </p:nvSpPr>
          <p:spPr bwMode="auto">
            <a:xfrm>
              <a:off x="4973" y="635"/>
              <a:ext cx="53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</a:t>
              </a:r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6648" name="Text Box 88"/>
            <p:cNvSpPr txBox="1">
              <a:spLocks noChangeArrowheads="1"/>
            </p:cNvSpPr>
            <p:nvPr/>
          </p:nvSpPr>
          <p:spPr bwMode="auto">
            <a:xfrm>
              <a:off x="3840" y="1248"/>
              <a:ext cx="336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 </a:t>
              </a:r>
              <a:r>
                <a:rPr lang="en-US" sz="1700" dirty="0"/>
                <a:t>-</a:t>
              </a:r>
            </a:p>
            <a:p>
              <a:pPr>
                <a:spcBef>
                  <a:spcPct val="50000"/>
                </a:spcBef>
              </a:pPr>
              <a:r>
                <a:rPr lang="en-US" sz="1700" dirty="0"/>
                <a:t> +</a:t>
              </a:r>
            </a:p>
          </p:txBody>
        </p:sp>
      </p:grpSp>
      <p:sp>
        <p:nvSpPr>
          <p:cNvPr id="66651" name="Text Box 91"/>
          <p:cNvSpPr txBox="1">
            <a:spLocks noChangeArrowheads="1"/>
          </p:cNvSpPr>
          <p:nvPr/>
        </p:nvSpPr>
        <p:spPr bwMode="auto">
          <a:xfrm>
            <a:off x="7315200" y="3581404"/>
            <a:ext cx="1295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&lt; 0</a:t>
            </a:r>
          </a:p>
        </p:txBody>
      </p:sp>
      <p:sp>
        <p:nvSpPr>
          <p:cNvPr id="66653" name="Text Box 93"/>
          <p:cNvSpPr txBox="1">
            <a:spLocks noChangeArrowheads="1"/>
          </p:cNvSpPr>
          <p:nvPr/>
        </p:nvSpPr>
        <p:spPr bwMode="auto">
          <a:xfrm>
            <a:off x="7086600" y="5029204"/>
            <a:ext cx="1676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Dioda off</a:t>
            </a:r>
          </a:p>
        </p:txBody>
      </p:sp>
      <p:sp>
        <p:nvSpPr>
          <p:cNvPr id="66654" name="Line 94"/>
          <p:cNvSpPr>
            <a:spLocks noChangeShapeType="1"/>
          </p:cNvSpPr>
          <p:nvPr/>
        </p:nvSpPr>
        <p:spPr bwMode="auto">
          <a:xfrm>
            <a:off x="7848600" y="5562600"/>
            <a:ext cx="0" cy="762000"/>
          </a:xfrm>
          <a:prstGeom prst="line">
            <a:avLst/>
          </a:prstGeom>
          <a:noFill/>
          <a:ln w="57150" cmpd="thinThick">
            <a:solidFill>
              <a:srgbClr val="FF66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6655" name="Text Box 95"/>
          <p:cNvSpPr txBox="1">
            <a:spLocks noChangeArrowheads="1"/>
          </p:cNvSpPr>
          <p:nvPr/>
        </p:nvSpPr>
        <p:spPr bwMode="auto">
          <a:xfrm>
            <a:off x="7315200" y="6400804"/>
            <a:ext cx="1219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o</a:t>
            </a:r>
            <a:r>
              <a:rPr lang="en-US"/>
              <a:t> = 0</a:t>
            </a:r>
          </a:p>
        </p:txBody>
      </p:sp>
      <p:sp>
        <p:nvSpPr>
          <p:cNvPr id="66658" name="Line 98"/>
          <p:cNvSpPr>
            <a:spLocks noChangeShapeType="1"/>
          </p:cNvSpPr>
          <p:nvPr/>
        </p:nvSpPr>
        <p:spPr bwMode="auto">
          <a:xfrm>
            <a:off x="7848600" y="4191000"/>
            <a:ext cx="0" cy="762000"/>
          </a:xfrm>
          <a:prstGeom prst="line">
            <a:avLst/>
          </a:prstGeom>
          <a:noFill/>
          <a:ln w="57150" cmpd="thinThick">
            <a:solidFill>
              <a:srgbClr val="FF66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6661" name="Text Box 101"/>
          <p:cNvSpPr txBox="1">
            <a:spLocks noChangeArrowheads="1"/>
          </p:cNvSpPr>
          <p:nvPr/>
        </p:nvSpPr>
        <p:spPr bwMode="auto">
          <a:xfrm>
            <a:off x="3810000" y="990604"/>
            <a:ext cx="1295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&gt; 0</a:t>
            </a:r>
          </a:p>
        </p:txBody>
      </p:sp>
      <p:sp>
        <p:nvSpPr>
          <p:cNvPr id="66662" name="Text Box 102"/>
          <p:cNvSpPr txBox="1">
            <a:spLocks noChangeArrowheads="1"/>
          </p:cNvSpPr>
          <p:nvPr/>
        </p:nvSpPr>
        <p:spPr bwMode="auto">
          <a:xfrm>
            <a:off x="3581400" y="2438404"/>
            <a:ext cx="1676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Dioda on</a:t>
            </a:r>
          </a:p>
        </p:txBody>
      </p:sp>
      <p:sp>
        <p:nvSpPr>
          <p:cNvPr id="66663" name="Line 103"/>
          <p:cNvSpPr>
            <a:spLocks noChangeShapeType="1"/>
          </p:cNvSpPr>
          <p:nvPr/>
        </p:nvSpPr>
        <p:spPr bwMode="auto">
          <a:xfrm>
            <a:off x="4343400" y="2971800"/>
            <a:ext cx="0" cy="7620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6664" name="Text Box 104"/>
          <p:cNvSpPr txBox="1">
            <a:spLocks noChangeArrowheads="1"/>
          </p:cNvSpPr>
          <p:nvPr/>
        </p:nvSpPr>
        <p:spPr bwMode="auto">
          <a:xfrm>
            <a:off x="3810000" y="3810004"/>
            <a:ext cx="1219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o</a:t>
            </a:r>
            <a:r>
              <a:rPr lang="en-US"/>
              <a:t> = V</a:t>
            </a:r>
            <a:r>
              <a:rPr lang="en-US" baseline="-25000"/>
              <a:t>i</a:t>
            </a:r>
            <a:endParaRPr lang="en-US"/>
          </a:p>
        </p:txBody>
      </p:sp>
      <p:sp>
        <p:nvSpPr>
          <p:cNvPr id="66665" name="Line 105"/>
          <p:cNvSpPr>
            <a:spLocks noChangeShapeType="1"/>
          </p:cNvSpPr>
          <p:nvPr/>
        </p:nvSpPr>
        <p:spPr bwMode="auto">
          <a:xfrm>
            <a:off x="4343400" y="1600200"/>
            <a:ext cx="0" cy="7620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grpSp>
        <p:nvGrpSpPr>
          <p:cNvPr id="66669" name="Group 109"/>
          <p:cNvGrpSpPr>
            <a:grpSpLocks/>
          </p:cNvGrpSpPr>
          <p:nvPr/>
        </p:nvGrpSpPr>
        <p:grpSpPr bwMode="auto">
          <a:xfrm>
            <a:off x="457201" y="5138741"/>
            <a:ext cx="4932363" cy="1719263"/>
            <a:chOff x="288" y="3237"/>
            <a:chExt cx="3107" cy="1083"/>
          </a:xfrm>
        </p:grpSpPr>
        <p:sp>
          <p:nvSpPr>
            <p:cNvPr id="66635" name="Line 75"/>
            <p:cNvSpPr>
              <a:spLocks noChangeShapeType="1"/>
            </p:cNvSpPr>
            <p:nvPr/>
          </p:nvSpPr>
          <p:spPr bwMode="auto">
            <a:xfrm>
              <a:off x="502" y="3532"/>
              <a:ext cx="0" cy="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6" name="Line 76"/>
            <p:cNvSpPr>
              <a:spLocks noChangeShapeType="1"/>
            </p:cNvSpPr>
            <p:nvPr/>
          </p:nvSpPr>
          <p:spPr bwMode="auto">
            <a:xfrm>
              <a:off x="502" y="4123"/>
              <a:ext cx="2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7" name="Arc 77"/>
            <p:cNvSpPr>
              <a:spLocks/>
            </p:cNvSpPr>
            <p:nvPr/>
          </p:nvSpPr>
          <p:spPr bwMode="auto">
            <a:xfrm flipV="1">
              <a:off x="502" y="3828"/>
              <a:ext cx="536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2857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9" name="Text Box 79"/>
            <p:cNvSpPr txBox="1">
              <a:spLocks noChangeArrowheads="1"/>
            </p:cNvSpPr>
            <p:nvPr/>
          </p:nvSpPr>
          <p:spPr bwMode="auto">
            <a:xfrm>
              <a:off x="288" y="3237"/>
              <a:ext cx="42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6640" name="Text Box 80"/>
            <p:cNvSpPr txBox="1">
              <a:spLocks noChangeArrowheads="1"/>
            </p:cNvSpPr>
            <p:nvPr/>
          </p:nvSpPr>
          <p:spPr bwMode="auto">
            <a:xfrm>
              <a:off x="3074" y="4025"/>
              <a:ext cx="321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6638" name="Arc 78"/>
            <p:cNvSpPr>
              <a:spLocks/>
            </p:cNvSpPr>
            <p:nvPr/>
          </p:nvSpPr>
          <p:spPr bwMode="auto">
            <a:xfrm flipV="1">
              <a:off x="1574" y="3828"/>
              <a:ext cx="535" cy="29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2857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45" grpId="0" autoUpdateAnimBg="0"/>
      <p:bldP spid="66651" grpId="0" autoUpdateAnimBg="0"/>
      <p:bldP spid="66653" grpId="0" autoUpdateAnimBg="0"/>
      <p:bldP spid="66654" grpId="0" animBg="1"/>
      <p:bldP spid="66655" grpId="0" autoUpdateAnimBg="0"/>
      <p:bldP spid="66658" grpId="0" animBg="1"/>
      <p:bldP spid="66661" grpId="0" autoUpdateAnimBg="0"/>
      <p:bldP spid="66662" grpId="0" autoUpdateAnimBg="0"/>
      <p:bldP spid="66663" grpId="0" animBg="1"/>
      <p:bldP spid="66664" grpId="0" autoUpdateAnimBg="0"/>
      <p:bldP spid="666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1447800" y="152400"/>
            <a:ext cx="5562600" cy="2895600"/>
            <a:chOff x="912" y="96"/>
            <a:chExt cx="3504" cy="1824"/>
          </a:xfrm>
        </p:grpSpPr>
        <p:sp>
          <p:nvSpPr>
            <p:cNvPr id="97283" name="Text Box 3"/>
            <p:cNvSpPr txBox="1">
              <a:spLocks noChangeArrowheads="1"/>
            </p:cNvSpPr>
            <p:nvPr/>
          </p:nvSpPr>
          <p:spPr bwMode="auto">
            <a:xfrm>
              <a:off x="4105" y="1603"/>
              <a:ext cx="31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97284" name="Text Box 4"/>
            <p:cNvSpPr txBox="1">
              <a:spLocks noChangeArrowheads="1"/>
            </p:cNvSpPr>
            <p:nvPr/>
          </p:nvSpPr>
          <p:spPr bwMode="auto">
            <a:xfrm>
              <a:off x="1223" y="96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97285" name="Text Box 5"/>
            <p:cNvSpPr txBox="1">
              <a:spLocks noChangeArrowheads="1"/>
            </p:cNvSpPr>
            <p:nvPr/>
          </p:nvSpPr>
          <p:spPr bwMode="auto">
            <a:xfrm>
              <a:off x="990" y="493"/>
              <a:ext cx="38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  <a:p>
              <a:pPr eaLnBrk="0" hangingPunct="0"/>
              <a:endParaRPr lang="en-US" sz="1600" dirty="0">
                <a:latin typeface="Times New Roman" pitchFamily="18" charset="0"/>
              </a:endParaRPr>
            </a:p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 7 V</a:t>
              </a:r>
            </a:p>
            <a:p>
              <a:pPr eaLnBrk="0" hangingPunct="0"/>
              <a:endParaRPr lang="en-US" sz="1200" dirty="0">
                <a:latin typeface="Times New Roman" pitchFamily="18" charset="0"/>
              </a:endParaRPr>
            </a:p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 5 V</a:t>
              </a:r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1924" y="1682"/>
              <a:ext cx="171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</a:t>
              </a:r>
              <a:r>
                <a:rPr lang="en-US" sz="1400" dirty="0">
                  <a:latin typeface="Times New Roman" pitchFamily="18" charset="0"/>
                </a:rPr>
                <a:t>5 V            8 V                     14 V</a:t>
              </a:r>
              <a:r>
                <a:rPr lang="en-US" sz="1200" dirty="0">
                  <a:latin typeface="Times New Roman" pitchFamily="18" charset="0"/>
                </a:rPr>
                <a:t>       </a:t>
              </a:r>
            </a:p>
          </p:txBody>
        </p:sp>
        <p:sp>
          <p:nvSpPr>
            <p:cNvPr id="97287" name="Line 7"/>
            <p:cNvSpPr>
              <a:spLocks noChangeShapeType="1"/>
            </p:cNvSpPr>
            <p:nvPr/>
          </p:nvSpPr>
          <p:spPr bwMode="auto">
            <a:xfrm>
              <a:off x="912" y="1682"/>
              <a:ext cx="3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Line 8"/>
            <p:cNvSpPr>
              <a:spLocks noChangeShapeType="1"/>
            </p:cNvSpPr>
            <p:nvPr/>
          </p:nvSpPr>
          <p:spPr bwMode="auto">
            <a:xfrm flipV="1">
              <a:off x="1379" y="334"/>
              <a:ext cx="0" cy="1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9" name="Line 9"/>
            <p:cNvSpPr>
              <a:spLocks noChangeShapeType="1"/>
            </p:cNvSpPr>
            <p:nvPr/>
          </p:nvSpPr>
          <p:spPr bwMode="auto">
            <a:xfrm>
              <a:off x="1379" y="1048"/>
              <a:ext cx="7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0" name="Line 10"/>
            <p:cNvSpPr>
              <a:spLocks noChangeShapeType="1"/>
            </p:cNvSpPr>
            <p:nvPr/>
          </p:nvSpPr>
          <p:spPr bwMode="auto">
            <a:xfrm>
              <a:off x="2080" y="1048"/>
              <a:ext cx="0" cy="6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1" name="Line 11"/>
            <p:cNvSpPr>
              <a:spLocks noChangeShapeType="1"/>
            </p:cNvSpPr>
            <p:nvPr/>
          </p:nvSpPr>
          <p:spPr bwMode="auto">
            <a:xfrm flipV="1">
              <a:off x="1379" y="1048"/>
              <a:ext cx="701" cy="6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2" name="Line 12"/>
            <p:cNvSpPr>
              <a:spLocks noChangeShapeType="1"/>
            </p:cNvSpPr>
            <p:nvPr/>
          </p:nvSpPr>
          <p:spPr bwMode="auto">
            <a:xfrm>
              <a:off x="2547" y="810"/>
              <a:ext cx="0" cy="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 flipH="1">
              <a:off x="1379" y="810"/>
              <a:ext cx="1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4" name="Line 14"/>
            <p:cNvSpPr>
              <a:spLocks noChangeShapeType="1"/>
            </p:cNvSpPr>
            <p:nvPr/>
          </p:nvSpPr>
          <p:spPr bwMode="auto">
            <a:xfrm flipV="1">
              <a:off x="2080" y="810"/>
              <a:ext cx="467" cy="2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5" name="Line 15"/>
            <p:cNvSpPr>
              <a:spLocks noChangeShapeType="1"/>
            </p:cNvSpPr>
            <p:nvPr/>
          </p:nvSpPr>
          <p:spPr bwMode="auto">
            <a:xfrm>
              <a:off x="3326" y="651"/>
              <a:ext cx="0" cy="10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>
              <a:off x="1379" y="651"/>
              <a:ext cx="19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 flipV="1">
              <a:off x="2547" y="651"/>
              <a:ext cx="779" cy="1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3326" y="651"/>
              <a:ext cx="3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912" y="1682"/>
              <a:ext cx="46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7300" name="Object 20"/>
          <p:cNvGraphicFramePr>
            <a:graphicFrameLocks noChangeAspect="1"/>
          </p:cNvGraphicFramePr>
          <p:nvPr/>
        </p:nvGraphicFramePr>
        <p:xfrm>
          <a:off x="609600" y="3124200"/>
          <a:ext cx="685800" cy="371475"/>
        </p:xfrm>
        <a:graphic>
          <a:graphicData uri="http://schemas.openxmlformats.org/presentationml/2006/ole">
            <p:oleObj spid="_x0000_s97300" name="Equation" r:id="rId3" imgW="469800" imgH="253800" progId="Equation.3">
              <p:embed/>
            </p:oleObj>
          </a:graphicData>
        </a:graphic>
      </p:graphicFrame>
      <p:graphicFrame>
        <p:nvGraphicFramePr>
          <p:cNvPr id="97301" name="Object 21"/>
          <p:cNvGraphicFramePr>
            <a:graphicFrameLocks noChangeAspect="1"/>
          </p:cNvGraphicFramePr>
          <p:nvPr/>
        </p:nvGraphicFramePr>
        <p:xfrm>
          <a:off x="228600" y="3733800"/>
          <a:ext cx="1093788" cy="371475"/>
        </p:xfrm>
        <a:graphic>
          <a:graphicData uri="http://schemas.openxmlformats.org/presentationml/2006/ole">
            <p:oleObj spid="_x0000_s97301" name="Equation" r:id="rId4" imgW="749160" imgH="253800" progId="Equation.3">
              <p:embed/>
            </p:oleObj>
          </a:graphicData>
        </a:graphic>
      </p:graphicFrame>
      <p:graphicFrame>
        <p:nvGraphicFramePr>
          <p:cNvPr id="97302" name="Object 22"/>
          <p:cNvGraphicFramePr>
            <a:graphicFrameLocks noChangeAspect="1"/>
          </p:cNvGraphicFramePr>
          <p:nvPr/>
        </p:nvGraphicFramePr>
        <p:xfrm>
          <a:off x="228600" y="4419600"/>
          <a:ext cx="1074738" cy="371475"/>
        </p:xfrm>
        <a:graphic>
          <a:graphicData uri="http://schemas.openxmlformats.org/presentationml/2006/ole">
            <p:oleObj spid="_x0000_s97302" name="Equation" r:id="rId5" imgW="736560" imgH="253800" progId="Equation.3">
              <p:embed/>
            </p:oleObj>
          </a:graphicData>
        </a:graphic>
      </p:graphicFrame>
      <p:graphicFrame>
        <p:nvGraphicFramePr>
          <p:cNvPr id="97303" name="Object 23"/>
          <p:cNvGraphicFramePr>
            <a:graphicFrameLocks noChangeAspect="1"/>
          </p:cNvGraphicFramePr>
          <p:nvPr/>
        </p:nvGraphicFramePr>
        <p:xfrm>
          <a:off x="173037" y="5257800"/>
          <a:ext cx="1185863" cy="371475"/>
        </p:xfrm>
        <a:graphic>
          <a:graphicData uri="http://schemas.openxmlformats.org/presentationml/2006/ole">
            <p:oleObj spid="_x0000_s97303" name="Equation" r:id="rId6" imgW="812520" imgH="253800" progId="Equation.3">
              <p:embed/>
            </p:oleObj>
          </a:graphicData>
        </a:graphic>
      </p:graphicFrame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609600" y="5943600"/>
          <a:ext cx="815975" cy="371475"/>
        </p:xfrm>
        <a:graphic>
          <a:graphicData uri="http://schemas.openxmlformats.org/presentationml/2006/ole">
            <p:oleObj spid="_x0000_s97304" name="Equation" r:id="rId7" imgW="558720" imgH="253800" progId="Equation.3">
              <p:embed/>
            </p:oleObj>
          </a:graphicData>
        </a:graphic>
      </p:graphicFrame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1600200" y="32766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2952750" y="3124200"/>
          <a:ext cx="723900" cy="371475"/>
        </p:xfrm>
        <a:graphic>
          <a:graphicData uri="http://schemas.openxmlformats.org/presentationml/2006/ole">
            <p:oleObj spid="_x0000_s97306" name="Equation" r:id="rId8" imgW="495000" imgH="253800" progId="Equation.3">
              <p:embed/>
            </p:oleObj>
          </a:graphicData>
        </a:graphic>
      </p:graphicFrame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1600200" y="3886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08" name="Object 28"/>
          <p:cNvGraphicFramePr>
            <a:graphicFrameLocks noChangeAspect="1"/>
          </p:cNvGraphicFramePr>
          <p:nvPr/>
        </p:nvGraphicFramePr>
        <p:xfrm>
          <a:off x="2944812" y="3733800"/>
          <a:ext cx="779463" cy="371475"/>
        </p:xfrm>
        <a:graphic>
          <a:graphicData uri="http://schemas.openxmlformats.org/presentationml/2006/ole">
            <p:oleObj spid="_x0000_s97308" name="Equation" r:id="rId9" imgW="533160" imgH="253800" progId="Equation.3">
              <p:embed/>
            </p:oleObj>
          </a:graphicData>
        </a:graphic>
      </p:graphicFrame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4800600" y="3886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10" name="Object 30"/>
          <p:cNvGraphicFramePr>
            <a:graphicFrameLocks noChangeAspect="1"/>
          </p:cNvGraphicFramePr>
          <p:nvPr/>
        </p:nvGraphicFramePr>
        <p:xfrm>
          <a:off x="6248400" y="3733800"/>
          <a:ext cx="1112838" cy="371475"/>
        </p:xfrm>
        <a:graphic>
          <a:graphicData uri="http://schemas.openxmlformats.org/presentationml/2006/ole">
            <p:oleObj spid="_x0000_s97310" name="Equation" r:id="rId10" imgW="761760" imgH="253800" progId="Equation.3">
              <p:embed/>
            </p:oleObj>
          </a:graphicData>
        </a:graphic>
      </p:graphicFrame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12" name="Object 32"/>
          <p:cNvGraphicFramePr>
            <a:graphicFrameLocks noChangeAspect="1"/>
          </p:cNvGraphicFramePr>
          <p:nvPr/>
        </p:nvGraphicFramePr>
        <p:xfrm>
          <a:off x="2895600" y="4267200"/>
          <a:ext cx="1447800" cy="687390"/>
        </p:xfrm>
        <a:graphic>
          <a:graphicData uri="http://schemas.openxmlformats.org/presentationml/2006/ole">
            <p:oleObj spid="_x0000_s97312" name="Equation" r:id="rId11" imgW="990360" imgH="469800" progId="Equation.3">
              <p:embed/>
            </p:oleObj>
          </a:graphicData>
        </a:graphic>
      </p:graphicFrame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4800600" y="45720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14" name="Object 34"/>
          <p:cNvGraphicFramePr>
            <a:graphicFrameLocks noChangeAspect="1"/>
          </p:cNvGraphicFramePr>
          <p:nvPr/>
        </p:nvGraphicFramePr>
        <p:xfrm>
          <a:off x="6248400" y="4419600"/>
          <a:ext cx="1130300" cy="371475"/>
        </p:xfrm>
        <a:graphic>
          <a:graphicData uri="http://schemas.openxmlformats.org/presentationml/2006/ole">
            <p:oleObj spid="_x0000_s97314" name="Equation" r:id="rId12" imgW="774360" imgH="253800" progId="Equation.3">
              <p:embed/>
            </p:oleObj>
          </a:graphicData>
        </a:graphic>
      </p:graphicFrame>
      <p:sp>
        <p:nvSpPr>
          <p:cNvPr id="97315" name="Line 35"/>
          <p:cNvSpPr>
            <a:spLocks noChangeShapeType="1"/>
          </p:cNvSpPr>
          <p:nvPr/>
        </p:nvSpPr>
        <p:spPr bwMode="auto">
          <a:xfrm>
            <a:off x="1600200" y="5410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16" name="Object 36"/>
          <p:cNvGraphicFramePr>
            <a:graphicFrameLocks noChangeAspect="1"/>
          </p:cNvGraphicFramePr>
          <p:nvPr/>
        </p:nvGraphicFramePr>
        <p:xfrm>
          <a:off x="2895600" y="5105400"/>
          <a:ext cx="1411288" cy="687390"/>
        </p:xfrm>
        <a:graphic>
          <a:graphicData uri="http://schemas.openxmlformats.org/presentationml/2006/ole">
            <p:oleObj spid="_x0000_s97316" name="Equation" r:id="rId13" imgW="965160" imgH="469800" progId="Equation.3">
              <p:embed/>
            </p:oleObj>
          </a:graphicData>
        </a:graphic>
      </p:graphicFrame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1600200" y="60960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18" name="Object 38"/>
          <p:cNvGraphicFramePr>
            <a:graphicFrameLocks noChangeAspect="1"/>
          </p:cNvGraphicFramePr>
          <p:nvPr/>
        </p:nvGraphicFramePr>
        <p:xfrm>
          <a:off x="2895600" y="5943600"/>
          <a:ext cx="909638" cy="371475"/>
        </p:xfrm>
        <a:graphic>
          <a:graphicData uri="http://schemas.openxmlformats.org/presentationml/2006/ole">
            <p:oleObj spid="_x0000_s97318" name="Equation" r:id="rId14" imgW="622080" imgH="253800" progId="Equation.3">
              <p:embed/>
            </p:oleObj>
          </a:graphicData>
        </a:graphic>
      </p:graphicFrame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4800600" y="5410200"/>
            <a:ext cx="1066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graphicFrame>
        <p:nvGraphicFramePr>
          <p:cNvPr id="97320" name="Object 40"/>
          <p:cNvGraphicFramePr>
            <a:graphicFrameLocks noChangeAspect="1"/>
          </p:cNvGraphicFramePr>
          <p:nvPr/>
        </p:nvGraphicFramePr>
        <p:xfrm>
          <a:off x="6156325" y="5181600"/>
          <a:ext cx="1316038" cy="371475"/>
        </p:xfrm>
        <a:graphic>
          <a:graphicData uri="http://schemas.openxmlformats.org/presentationml/2006/ole">
            <p:oleObj spid="_x0000_s97320" name="Equation" r:id="rId15" imgW="9014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5" grpId="0" animBg="1"/>
      <p:bldP spid="97307" grpId="0" animBg="1"/>
      <p:bldP spid="97309" grpId="0" animBg="1"/>
      <p:bldP spid="97311" grpId="0" animBg="1"/>
      <p:bldP spid="97313" grpId="0" animBg="1"/>
      <p:bldP spid="97315" grpId="0" animBg="1"/>
      <p:bldP spid="97317" grpId="0" animBg="1"/>
      <p:bldP spid="973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304800" y="228600"/>
            <a:ext cx="5334000" cy="3048000"/>
            <a:chOff x="576" y="816"/>
            <a:chExt cx="3360" cy="1920"/>
          </a:xfrm>
        </p:grpSpPr>
        <p:sp>
          <p:nvSpPr>
            <p:cNvPr id="98307" name="Line 3"/>
            <p:cNvSpPr>
              <a:spLocks noChangeShapeType="1"/>
            </p:cNvSpPr>
            <p:nvPr/>
          </p:nvSpPr>
          <p:spPr bwMode="auto">
            <a:xfrm>
              <a:off x="3360" y="136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8" name="AutoShape 4"/>
            <p:cNvSpPr>
              <a:spLocks noChangeArrowheads="1"/>
            </p:cNvSpPr>
            <p:nvPr/>
          </p:nvSpPr>
          <p:spPr bwMode="auto">
            <a:xfrm flipV="1">
              <a:off x="3288" y="15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9" name="Line 5"/>
            <p:cNvSpPr>
              <a:spLocks noChangeShapeType="1"/>
            </p:cNvSpPr>
            <p:nvPr/>
          </p:nvSpPr>
          <p:spPr bwMode="auto">
            <a:xfrm>
              <a:off x="3288" y="165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0" name="Text Box 6"/>
            <p:cNvSpPr txBox="1">
              <a:spLocks noChangeArrowheads="1"/>
            </p:cNvSpPr>
            <p:nvPr/>
          </p:nvSpPr>
          <p:spPr bwMode="auto">
            <a:xfrm>
              <a:off x="3072" y="1512"/>
              <a:ext cx="28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4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3360" y="1632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12" name="Group 8"/>
            <p:cNvGrpSpPr>
              <a:grpSpLocks/>
            </p:cNvGrpSpPr>
            <p:nvPr/>
          </p:nvGrpSpPr>
          <p:grpSpPr bwMode="auto">
            <a:xfrm>
              <a:off x="1392" y="864"/>
              <a:ext cx="576" cy="360"/>
              <a:chOff x="2340" y="1620"/>
              <a:chExt cx="1440" cy="900"/>
            </a:xfrm>
          </p:grpSpPr>
          <p:grpSp>
            <p:nvGrpSpPr>
              <p:cNvPr id="98313" name="Group 9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9831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1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1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1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18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19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0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1" name="Line 17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2" name="Line 18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23" name="Text Box 19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R</a:t>
                </a:r>
              </a:p>
            </p:txBody>
          </p:sp>
        </p:grpSp>
        <p:grpSp>
          <p:nvGrpSpPr>
            <p:cNvPr id="98324" name="Group 20"/>
            <p:cNvGrpSpPr>
              <a:grpSpLocks/>
            </p:cNvGrpSpPr>
            <p:nvPr/>
          </p:nvGrpSpPr>
          <p:grpSpPr bwMode="auto">
            <a:xfrm>
              <a:off x="2136" y="1512"/>
              <a:ext cx="144" cy="720"/>
              <a:chOff x="7200" y="2700"/>
              <a:chExt cx="360" cy="1800"/>
            </a:xfrm>
          </p:grpSpPr>
          <p:grpSp>
            <p:nvGrpSpPr>
              <p:cNvPr id="98325" name="Group 21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9832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2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30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31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32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33" name="Line 29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34" name="Line 30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35" name="Line 31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36" name="Line 32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2280" y="1728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10 R</a:t>
              </a:r>
            </a:p>
          </p:txBody>
        </p:sp>
        <p:grpSp>
          <p:nvGrpSpPr>
            <p:cNvPr id="98338" name="Group 34"/>
            <p:cNvGrpSpPr>
              <a:grpSpLocks/>
            </p:cNvGrpSpPr>
            <p:nvPr/>
          </p:nvGrpSpPr>
          <p:grpSpPr bwMode="auto">
            <a:xfrm>
              <a:off x="768" y="1584"/>
              <a:ext cx="288" cy="576"/>
              <a:chOff x="2340" y="2448"/>
              <a:chExt cx="720" cy="1440"/>
            </a:xfrm>
          </p:grpSpPr>
          <p:grpSp>
            <p:nvGrpSpPr>
              <p:cNvPr id="98339" name="Group 35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98340" name="Oval 36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4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98342" name="Line 38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3" name="Line 39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44" name="Group 40"/>
            <p:cNvGrpSpPr>
              <a:grpSpLocks/>
            </p:cNvGrpSpPr>
            <p:nvPr/>
          </p:nvGrpSpPr>
          <p:grpSpPr bwMode="auto">
            <a:xfrm flipV="1">
              <a:off x="2064" y="2232"/>
              <a:ext cx="288" cy="504"/>
              <a:chOff x="2064" y="2232"/>
              <a:chExt cx="288" cy="504"/>
            </a:xfrm>
          </p:grpSpPr>
          <p:sp>
            <p:nvSpPr>
              <p:cNvPr id="98345" name="Line 41"/>
              <p:cNvSpPr>
                <a:spLocks noChangeShapeType="1"/>
              </p:cNvSpPr>
              <p:nvPr/>
            </p:nvSpPr>
            <p:spPr bwMode="auto">
              <a:xfrm>
                <a:off x="2208" y="223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6" name="Line 42"/>
              <p:cNvSpPr>
                <a:spLocks noChangeShapeType="1"/>
              </p:cNvSpPr>
              <p:nvPr/>
            </p:nvSpPr>
            <p:spPr bwMode="auto">
              <a:xfrm>
                <a:off x="2064" y="252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7" name="Line 43"/>
              <p:cNvSpPr>
                <a:spLocks noChangeShapeType="1"/>
              </p:cNvSpPr>
              <p:nvPr/>
            </p:nvSpPr>
            <p:spPr bwMode="auto">
              <a:xfrm>
                <a:off x="213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8" name="Line 44"/>
              <p:cNvSpPr>
                <a:spLocks noChangeShapeType="1"/>
              </p:cNvSpPr>
              <p:nvPr/>
            </p:nvSpPr>
            <p:spPr bwMode="auto">
              <a:xfrm>
                <a:off x="2208" y="2520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49" name="Text Box 45"/>
            <p:cNvSpPr txBox="1">
              <a:spLocks noChangeArrowheads="1"/>
            </p:cNvSpPr>
            <p:nvPr/>
          </p:nvSpPr>
          <p:spPr bwMode="auto">
            <a:xfrm>
              <a:off x="1776" y="237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5 V</a:t>
              </a:r>
            </a:p>
          </p:txBody>
        </p:sp>
        <p:sp>
          <p:nvSpPr>
            <p:cNvPr id="98350" name="Line 46"/>
            <p:cNvSpPr>
              <a:spLocks noChangeShapeType="1"/>
            </p:cNvSpPr>
            <p:nvPr/>
          </p:nvSpPr>
          <p:spPr bwMode="auto">
            <a:xfrm>
              <a:off x="2208" y="115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1" name="AutoShape 47"/>
            <p:cNvSpPr>
              <a:spLocks noChangeArrowheads="1"/>
            </p:cNvSpPr>
            <p:nvPr/>
          </p:nvSpPr>
          <p:spPr bwMode="auto">
            <a:xfrm flipV="1">
              <a:off x="2136" y="129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2" name="Line 48"/>
            <p:cNvSpPr>
              <a:spLocks noChangeShapeType="1"/>
            </p:cNvSpPr>
            <p:nvPr/>
          </p:nvSpPr>
          <p:spPr bwMode="auto">
            <a:xfrm>
              <a:off x="2136" y="144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3" name="Text Box 49"/>
            <p:cNvSpPr txBox="1">
              <a:spLocks noChangeArrowheads="1"/>
            </p:cNvSpPr>
            <p:nvPr/>
          </p:nvSpPr>
          <p:spPr bwMode="auto">
            <a:xfrm>
              <a:off x="1920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2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98354" name="Line 50"/>
            <p:cNvSpPr>
              <a:spLocks noChangeShapeType="1"/>
            </p:cNvSpPr>
            <p:nvPr/>
          </p:nvSpPr>
          <p:spPr bwMode="auto">
            <a:xfrm>
              <a:off x="2208" y="144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5" name="Text Box 51"/>
            <p:cNvSpPr txBox="1">
              <a:spLocks noChangeArrowheads="1"/>
            </p:cNvSpPr>
            <p:nvPr/>
          </p:nvSpPr>
          <p:spPr bwMode="auto">
            <a:xfrm>
              <a:off x="2496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3</a:t>
              </a:r>
              <a:endParaRPr lang="en-US" sz="1400" dirty="0">
                <a:latin typeface="Times New Roman" pitchFamily="18" charset="0"/>
              </a:endParaRPr>
            </a:p>
          </p:txBody>
        </p:sp>
        <p:grpSp>
          <p:nvGrpSpPr>
            <p:cNvPr id="98356" name="Group 52"/>
            <p:cNvGrpSpPr>
              <a:grpSpLocks/>
            </p:cNvGrpSpPr>
            <p:nvPr/>
          </p:nvGrpSpPr>
          <p:grpSpPr bwMode="auto">
            <a:xfrm>
              <a:off x="2640" y="2232"/>
              <a:ext cx="576" cy="504"/>
              <a:chOff x="5580" y="2520"/>
              <a:chExt cx="1440" cy="1260"/>
            </a:xfrm>
          </p:grpSpPr>
          <p:sp>
            <p:nvSpPr>
              <p:cNvPr id="98357" name="Line 53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8" name="Line 54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9" name="Line 55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0" name="Line 56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1" name="Text Box 57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7 V</a:t>
                </a:r>
              </a:p>
            </p:txBody>
          </p:sp>
        </p:grpSp>
        <p:sp>
          <p:nvSpPr>
            <p:cNvPr id="98362" name="Line 58"/>
            <p:cNvSpPr>
              <a:spLocks noChangeShapeType="1"/>
            </p:cNvSpPr>
            <p:nvPr/>
          </p:nvSpPr>
          <p:spPr bwMode="auto">
            <a:xfrm>
              <a:off x="3360" y="2256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63" name="Group 59"/>
            <p:cNvGrpSpPr>
              <a:grpSpLocks/>
            </p:cNvGrpSpPr>
            <p:nvPr/>
          </p:nvGrpSpPr>
          <p:grpSpPr bwMode="auto">
            <a:xfrm>
              <a:off x="2712" y="1584"/>
              <a:ext cx="144" cy="720"/>
              <a:chOff x="7200" y="2700"/>
              <a:chExt cx="360" cy="1800"/>
            </a:xfrm>
          </p:grpSpPr>
          <p:grpSp>
            <p:nvGrpSpPr>
              <p:cNvPr id="98364" name="Group 60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9836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6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6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68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69" name="Line 65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0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1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2" name="Line 68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3" name="Line 69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4" name="Line 70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5" name="Line 71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76" name="Text Box 72"/>
            <p:cNvSpPr txBox="1">
              <a:spLocks noChangeArrowheads="1"/>
            </p:cNvSpPr>
            <p:nvPr/>
          </p:nvSpPr>
          <p:spPr bwMode="auto">
            <a:xfrm>
              <a:off x="2856" y="180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2 R</a:t>
              </a:r>
            </a:p>
          </p:txBody>
        </p:sp>
        <p:sp>
          <p:nvSpPr>
            <p:cNvPr id="98377" name="Line 73"/>
            <p:cNvSpPr>
              <a:spLocks noChangeShapeType="1"/>
            </p:cNvSpPr>
            <p:nvPr/>
          </p:nvSpPr>
          <p:spPr bwMode="auto">
            <a:xfrm>
              <a:off x="1968" y="1152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78" name="Line 74"/>
            <p:cNvSpPr>
              <a:spLocks noChangeShapeType="1"/>
            </p:cNvSpPr>
            <p:nvPr/>
          </p:nvSpPr>
          <p:spPr bwMode="auto">
            <a:xfrm>
              <a:off x="912" y="2736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79" name="Line 75"/>
            <p:cNvSpPr>
              <a:spLocks noChangeShapeType="1"/>
            </p:cNvSpPr>
            <p:nvPr/>
          </p:nvSpPr>
          <p:spPr bwMode="auto">
            <a:xfrm flipV="1">
              <a:off x="912" y="216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80" name="Line 76"/>
            <p:cNvSpPr>
              <a:spLocks noChangeShapeType="1"/>
            </p:cNvSpPr>
            <p:nvPr/>
          </p:nvSpPr>
          <p:spPr bwMode="auto">
            <a:xfrm flipV="1">
              <a:off x="912" y="115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81" name="Line 77"/>
            <p:cNvSpPr>
              <a:spLocks noChangeShapeType="1"/>
            </p:cNvSpPr>
            <p:nvPr/>
          </p:nvSpPr>
          <p:spPr bwMode="auto">
            <a:xfrm>
              <a:off x="912" y="115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82" name="Text Box 78"/>
            <p:cNvSpPr txBox="1">
              <a:spLocks noChangeArrowheads="1"/>
            </p:cNvSpPr>
            <p:nvPr/>
          </p:nvSpPr>
          <p:spPr bwMode="auto">
            <a:xfrm>
              <a:off x="576" y="1800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98383" name="Line 79"/>
            <p:cNvSpPr>
              <a:spLocks noChangeShapeType="1"/>
            </p:cNvSpPr>
            <p:nvPr/>
          </p:nvSpPr>
          <p:spPr bwMode="auto">
            <a:xfrm>
              <a:off x="3360" y="115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84" name="Text Box 80"/>
            <p:cNvSpPr txBox="1">
              <a:spLocks noChangeArrowheads="1"/>
            </p:cNvSpPr>
            <p:nvPr/>
          </p:nvSpPr>
          <p:spPr bwMode="auto">
            <a:xfrm>
              <a:off x="3360" y="100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98385" name="Line 81"/>
            <p:cNvSpPr>
              <a:spLocks noChangeShapeType="1"/>
            </p:cNvSpPr>
            <p:nvPr/>
          </p:nvSpPr>
          <p:spPr bwMode="auto">
            <a:xfrm>
              <a:off x="3288" y="151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86" name="Group 82"/>
            <p:cNvGrpSpPr>
              <a:grpSpLocks/>
            </p:cNvGrpSpPr>
            <p:nvPr/>
          </p:nvGrpSpPr>
          <p:grpSpPr bwMode="auto">
            <a:xfrm flipV="1">
              <a:off x="2712" y="1152"/>
              <a:ext cx="144" cy="432"/>
              <a:chOff x="2712" y="1152"/>
              <a:chExt cx="144" cy="432"/>
            </a:xfrm>
          </p:grpSpPr>
          <p:sp>
            <p:nvSpPr>
              <p:cNvPr id="98387" name="Line 83"/>
              <p:cNvSpPr>
                <a:spLocks noChangeShapeType="1"/>
              </p:cNvSpPr>
              <p:nvPr/>
            </p:nvSpPr>
            <p:spPr bwMode="auto">
              <a:xfrm>
                <a:off x="2784" y="11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8" name="AutoShape 84"/>
              <p:cNvSpPr>
                <a:spLocks noChangeArrowheads="1"/>
              </p:cNvSpPr>
              <p:nvPr/>
            </p:nvSpPr>
            <p:spPr bwMode="auto">
              <a:xfrm>
                <a:off x="2712" y="1296"/>
                <a:ext cx="144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9" name="Line 85"/>
              <p:cNvSpPr>
                <a:spLocks noChangeShapeType="1"/>
              </p:cNvSpPr>
              <p:nvPr/>
            </p:nvSpPr>
            <p:spPr bwMode="auto">
              <a:xfrm>
                <a:off x="2712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86"/>
              <p:cNvSpPr>
                <a:spLocks noChangeShapeType="1"/>
              </p:cNvSpPr>
              <p:nvPr/>
            </p:nvSpPr>
            <p:spPr bwMode="auto">
              <a:xfrm>
                <a:off x="2784" y="14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1" name="Line 87"/>
              <p:cNvSpPr>
                <a:spLocks noChangeShapeType="1"/>
              </p:cNvSpPr>
              <p:nvPr/>
            </p:nvSpPr>
            <p:spPr bwMode="auto">
              <a:xfrm>
                <a:off x="2712" y="129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392" name="Line 88"/>
            <p:cNvSpPr>
              <a:spLocks noChangeShapeType="1"/>
            </p:cNvSpPr>
            <p:nvPr/>
          </p:nvSpPr>
          <p:spPr bwMode="auto">
            <a:xfrm>
              <a:off x="3360" y="1824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93" name="Line 89"/>
            <p:cNvSpPr>
              <a:spLocks noChangeShapeType="1"/>
            </p:cNvSpPr>
            <p:nvPr/>
          </p:nvSpPr>
          <p:spPr bwMode="auto">
            <a:xfrm>
              <a:off x="3216" y="204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94" name="Line 90"/>
            <p:cNvSpPr>
              <a:spLocks noChangeShapeType="1"/>
            </p:cNvSpPr>
            <p:nvPr/>
          </p:nvSpPr>
          <p:spPr bwMode="auto">
            <a:xfrm>
              <a:off x="3288" y="211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95" name="Line 91"/>
            <p:cNvSpPr>
              <a:spLocks noChangeShapeType="1"/>
            </p:cNvSpPr>
            <p:nvPr/>
          </p:nvSpPr>
          <p:spPr bwMode="auto">
            <a:xfrm>
              <a:off x="3360" y="211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96" name="Text Box 92"/>
            <p:cNvSpPr txBox="1">
              <a:spLocks noChangeArrowheads="1"/>
            </p:cNvSpPr>
            <p:nvPr/>
          </p:nvSpPr>
          <p:spPr bwMode="auto">
            <a:xfrm>
              <a:off x="3504" y="1968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</p:txBody>
        </p:sp>
        <p:sp>
          <p:nvSpPr>
            <p:cNvPr id="98397" name="Line 93"/>
            <p:cNvSpPr>
              <a:spLocks noChangeShapeType="1"/>
            </p:cNvSpPr>
            <p:nvPr/>
          </p:nvSpPr>
          <p:spPr bwMode="auto">
            <a:xfrm>
              <a:off x="1152" y="10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398" name="Line 94"/>
            <p:cNvSpPr>
              <a:spLocks noChangeShapeType="1"/>
            </p:cNvSpPr>
            <p:nvPr/>
          </p:nvSpPr>
          <p:spPr bwMode="auto">
            <a:xfrm>
              <a:off x="1152" y="10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399" name="Line 95"/>
            <p:cNvSpPr>
              <a:spLocks noChangeShapeType="1"/>
            </p:cNvSpPr>
            <p:nvPr/>
          </p:nvSpPr>
          <p:spPr bwMode="auto">
            <a:xfrm flipV="1">
              <a:off x="1152" y="11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400" name="Line 96"/>
            <p:cNvSpPr>
              <a:spLocks noChangeShapeType="1"/>
            </p:cNvSpPr>
            <p:nvPr/>
          </p:nvSpPr>
          <p:spPr bwMode="auto">
            <a:xfrm>
              <a:off x="1296" y="10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401" name="Line 97"/>
            <p:cNvSpPr>
              <a:spLocks noChangeShapeType="1"/>
            </p:cNvSpPr>
            <p:nvPr/>
          </p:nvSpPr>
          <p:spPr bwMode="auto">
            <a:xfrm flipH="1">
              <a:off x="1296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402" name="Text Box 98"/>
            <p:cNvSpPr txBox="1">
              <a:spLocks noChangeArrowheads="1"/>
            </p:cNvSpPr>
            <p:nvPr/>
          </p:nvSpPr>
          <p:spPr bwMode="auto">
            <a:xfrm>
              <a:off x="1104" y="816"/>
              <a:ext cx="3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 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98403" name="Group 99"/>
          <p:cNvGrpSpPr>
            <a:grpSpLocks/>
          </p:cNvGrpSpPr>
          <p:nvPr/>
        </p:nvGrpSpPr>
        <p:grpSpPr bwMode="auto">
          <a:xfrm>
            <a:off x="304800" y="3505200"/>
            <a:ext cx="5334000" cy="2971800"/>
            <a:chOff x="192" y="2208"/>
            <a:chExt cx="3360" cy="1872"/>
          </a:xfrm>
        </p:grpSpPr>
        <p:sp>
          <p:nvSpPr>
            <p:cNvPr id="98404" name="Line 100"/>
            <p:cNvSpPr>
              <a:spLocks noChangeShapeType="1"/>
            </p:cNvSpPr>
            <p:nvPr/>
          </p:nvSpPr>
          <p:spPr bwMode="auto">
            <a:xfrm>
              <a:off x="2976" y="2976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05" name="Group 101"/>
            <p:cNvGrpSpPr>
              <a:grpSpLocks/>
            </p:cNvGrpSpPr>
            <p:nvPr/>
          </p:nvGrpSpPr>
          <p:grpSpPr bwMode="auto">
            <a:xfrm>
              <a:off x="1008" y="2208"/>
              <a:ext cx="576" cy="360"/>
              <a:chOff x="2340" y="1620"/>
              <a:chExt cx="1440" cy="900"/>
            </a:xfrm>
          </p:grpSpPr>
          <p:grpSp>
            <p:nvGrpSpPr>
              <p:cNvPr id="98406" name="Group 102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9840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0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1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2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3" name="Line 109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4" name="Line 110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5" name="Line 111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6" name="Text Box 112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R</a:t>
                </a:r>
              </a:p>
            </p:txBody>
          </p:sp>
        </p:grpSp>
        <p:grpSp>
          <p:nvGrpSpPr>
            <p:cNvPr id="98417" name="Group 113"/>
            <p:cNvGrpSpPr>
              <a:grpSpLocks/>
            </p:cNvGrpSpPr>
            <p:nvPr/>
          </p:nvGrpSpPr>
          <p:grpSpPr bwMode="auto">
            <a:xfrm rot="-5400000">
              <a:off x="1536" y="3144"/>
              <a:ext cx="576" cy="144"/>
              <a:chOff x="3060" y="3420"/>
              <a:chExt cx="3240" cy="360"/>
            </a:xfrm>
          </p:grpSpPr>
          <p:sp>
            <p:nvSpPr>
              <p:cNvPr id="98418" name="Line 114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9" name="Line 115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0" name="Line 116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1" name="Line 117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18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3" name="Line 119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4" name="Line 120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5" name="Line 121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6" name="Line 122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427" name="Line 123"/>
            <p:cNvSpPr>
              <a:spLocks noChangeShapeType="1"/>
            </p:cNvSpPr>
            <p:nvPr/>
          </p:nvSpPr>
          <p:spPr bwMode="auto">
            <a:xfrm>
              <a:off x="1824" y="3504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28" name="Text Box 124"/>
            <p:cNvSpPr txBox="1">
              <a:spLocks noChangeArrowheads="1"/>
            </p:cNvSpPr>
            <p:nvPr/>
          </p:nvSpPr>
          <p:spPr bwMode="auto">
            <a:xfrm>
              <a:off x="1896" y="3072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10 R</a:t>
              </a:r>
            </a:p>
          </p:txBody>
        </p:sp>
        <p:grpSp>
          <p:nvGrpSpPr>
            <p:cNvPr id="98429" name="Group 125"/>
            <p:cNvGrpSpPr>
              <a:grpSpLocks/>
            </p:cNvGrpSpPr>
            <p:nvPr/>
          </p:nvGrpSpPr>
          <p:grpSpPr bwMode="auto">
            <a:xfrm>
              <a:off x="384" y="2928"/>
              <a:ext cx="288" cy="576"/>
              <a:chOff x="2340" y="2448"/>
              <a:chExt cx="720" cy="1440"/>
            </a:xfrm>
          </p:grpSpPr>
          <p:grpSp>
            <p:nvGrpSpPr>
              <p:cNvPr id="98430" name="Group 126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98431" name="Oval 127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98433" name="Line 129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4" name="Line 130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35" name="Group 131"/>
            <p:cNvGrpSpPr>
              <a:grpSpLocks/>
            </p:cNvGrpSpPr>
            <p:nvPr/>
          </p:nvGrpSpPr>
          <p:grpSpPr bwMode="auto">
            <a:xfrm flipV="1">
              <a:off x="1680" y="3576"/>
              <a:ext cx="288" cy="504"/>
              <a:chOff x="2064" y="2232"/>
              <a:chExt cx="288" cy="504"/>
            </a:xfrm>
          </p:grpSpPr>
          <p:sp>
            <p:nvSpPr>
              <p:cNvPr id="98436" name="Line 132"/>
              <p:cNvSpPr>
                <a:spLocks noChangeShapeType="1"/>
              </p:cNvSpPr>
              <p:nvPr/>
            </p:nvSpPr>
            <p:spPr bwMode="auto">
              <a:xfrm>
                <a:off x="2208" y="223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7" name="Line 133"/>
              <p:cNvSpPr>
                <a:spLocks noChangeShapeType="1"/>
              </p:cNvSpPr>
              <p:nvPr/>
            </p:nvSpPr>
            <p:spPr bwMode="auto">
              <a:xfrm>
                <a:off x="2064" y="252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8" name="Line 134"/>
              <p:cNvSpPr>
                <a:spLocks noChangeShapeType="1"/>
              </p:cNvSpPr>
              <p:nvPr/>
            </p:nvSpPr>
            <p:spPr bwMode="auto">
              <a:xfrm>
                <a:off x="213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9" name="Line 135"/>
              <p:cNvSpPr>
                <a:spLocks noChangeShapeType="1"/>
              </p:cNvSpPr>
              <p:nvPr/>
            </p:nvSpPr>
            <p:spPr bwMode="auto">
              <a:xfrm>
                <a:off x="2208" y="2520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440" name="Text Box 136"/>
            <p:cNvSpPr txBox="1">
              <a:spLocks noChangeArrowheads="1"/>
            </p:cNvSpPr>
            <p:nvPr/>
          </p:nvSpPr>
          <p:spPr bwMode="auto">
            <a:xfrm>
              <a:off x="1392" y="372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5 V</a:t>
              </a:r>
            </a:p>
          </p:txBody>
        </p:sp>
        <p:grpSp>
          <p:nvGrpSpPr>
            <p:cNvPr id="98441" name="Group 137"/>
            <p:cNvGrpSpPr>
              <a:grpSpLocks/>
            </p:cNvGrpSpPr>
            <p:nvPr/>
          </p:nvGrpSpPr>
          <p:grpSpPr bwMode="auto">
            <a:xfrm>
              <a:off x="2256" y="3576"/>
              <a:ext cx="576" cy="504"/>
              <a:chOff x="5580" y="2520"/>
              <a:chExt cx="1440" cy="1260"/>
            </a:xfrm>
          </p:grpSpPr>
          <p:sp>
            <p:nvSpPr>
              <p:cNvPr id="98442" name="Line 138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43" name="Line 139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44" name="Line 140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45" name="Line 141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46" name="Text Box 142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7 V</a:t>
                </a:r>
              </a:p>
            </p:txBody>
          </p:sp>
        </p:grpSp>
        <p:sp>
          <p:nvSpPr>
            <p:cNvPr id="98447" name="Line 143"/>
            <p:cNvSpPr>
              <a:spLocks noChangeShapeType="1"/>
            </p:cNvSpPr>
            <p:nvPr/>
          </p:nvSpPr>
          <p:spPr bwMode="auto">
            <a:xfrm>
              <a:off x="2976" y="360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48" name="Group 144"/>
            <p:cNvGrpSpPr>
              <a:grpSpLocks/>
            </p:cNvGrpSpPr>
            <p:nvPr/>
          </p:nvGrpSpPr>
          <p:grpSpPr bwMode="auto">
            <a:xfrm rot="-5400000">
              <a:off x="2112" y="3216"/>
              <a:ext cx="576" cy="144"/>
              <a:chOff x="3060" y="3420"/>
              <a:chExt cx="3240" cy="360"/>
            </a:xfrm>
          </p:grpSpPr>
          <p:sp>
            <p:nvSpPr>
              <p:cNvPr id="98449" name="Line 145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0" name="Line 146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1" name="Line 147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2" name="Line 148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3" name="Line 149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4" name="Line 150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5" name="Line 151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6" name="Line 152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53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458" name="Line 154"/>
            <p:cNvSpPr>
              <a:spLocks noChangeShapeType="1"/>
            </p:cNvSpPr>
            <p:nvPr/>
          </p:nvSpPr>
          <p:spPr bwMode="auto">
            <a:xfrm>
              <a:off x="2400" y="3576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59" name="Text Box 155"/>
            <p:cNvSpPr txBox="1">
              <a:spLocks noChangeArrowheads="1"/>
            </p:cNvSpPr>
            <p:nvPr/>
          </p:nvSpPr>
          <p:spPr bwMode="auto">
            <a:xfrm>
              <a:off x="2472" y="3144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2 R</a:t>
              </a:r>
            </a:p>
          </p:txBody>
        </p:sp>
        <p:sp>
          <p:nvSpPr>
            <p:cNvPr id="98460" name="Line 156"/>
            <p:cNvSpPr>
              <a:spLocks noChangeShapeType="1"/>
            </p:cNvSpPr>
            <p:nvPr/>
          </p:nvSpPr>
          <p:spPr bwMode="auto">
            <a:xfrm>
              <a:off x="1584" y="2496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1" name="Line 157"/>
            <p:cNvSpPr>
              <a:spLocks noChangeShapeType="1"/>
            </p:cNvSpPr>
            <p:nvPr/>
          </p:nvSpPr>
          <p:spPr bwMode="auto">
            <a:xfrm>
              <a:off x="528" y="4080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2" name="Line 158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3" name="Line 159"/>
            <p:cNvSpPr>
              <a:spLocks noChangeShapeType="1"/>
            </p:cNvSpPr>
            <p:nvPr/>
          </p:nvSpPr>
          <p:spPr bwMode="auto">
            <a:xfrm flipV="1">
              <a:off x="528" y="2496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4" name="Line 160"/>
            <p:cNvSpPr>
              <a:spLocks noChangeShapeType="1"/>
            </p:cNvSpPr>
            <p:nvPr/>
          </p:nvSpPr>
          <p:spPr bwMode="auto">
            <a:xfrm>
              <a:off x="528" y="2496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5" name="Text Box 161"/>
            <p:cNvSpPr txBox="1">
              <a:spLocks noChangeArrowheads="1"/>
            </p:cNvSpPr>
            <p:nvPr/>
          </p:nvSpPr>
          <p:spPr bwMode="auto">
            <a:xfrm>
              <a:off x="192" y="3144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98466" name="Line 162"/>
            <p:cNvSpPr>
              <a:spLocks noChangeShapeType="1"/>
            </p:cNvSpPr>
            <p:nvPr/>
          </p:nvSpPr>
          <p:spPr bwMode="auto">
            <a:xfrm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7" name="Text Box 163"/>
            <p:cNvSpPr txBox="1">
              <a:spLocks noChangeArrowheads="1"/>
            </p:cNvSpPr>
            <p:nvPr/>
          </p:nvSpPr>
          <p:spPr bwMode="auto">
            <a:xfrm>
              <a:off x="2976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98468" name="Line 164"/>
            <p:cNvSpPr>
              <a:spLocks noChangeShapeType="1"/>
            </p:cNvSpPr>
            <p:nvPr/>
          </p:nvSpPr>
          <p:spPr bwMode="auto">
            <a:xfrm>
              <a:off x="2976" y="316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9" name="Line 165"/>
            <p:cNvSpPr>
              <a:spLocks noChangeShapeType="1"/>
            </p:cNvSpPr>
            <p:nvPr/>
          </p:nvSpPr>
          <p:spPr bwMode="auto">
            <a:xfrm>
              <a:off x="2832" y="338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70" name="Line 166"/>
            <p:cNvSpPr>
              <a:spLocks noChangeShapeType="1"/>
            </p:cNvSpPr>
            <p:nvPr/>
          </p:nvSpPr>
          <p:spPr bwMode="auto">
            <a:xfrm>
              <a:off x="2904" y="345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71" name="Line 167"/>
            <p:cNvSpPr>
              <a:spLocks noChangeShapeType="1"/>
            </p:cNvSpPr>
            <p:nvPr/>
          </p:nvSpPr>
          <p:spPr bwMode="auto">
            <a:xfrm>
              <a:off x="2976" y="3456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72" name="Text Box 168"/>
            <p:cNvSpPr txBox="1">
              <a:spLocks noChangeArrowheads="1"/>
            </p:cNvSpPr>
            <p:nvPr/>
          </p:nvSpPr>
          <p:spPr bwMode="auto">
            <a:xfrm>
              <a:off x="3120" y="3312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</p:txBody>
        </p:sp>
      </p:grpSp>
      <p:grpSp>
        <p:nvGrpSpPr>
          <p:cNvPr id="98473" name="Group 169"/>
          <p:cNvGrpSpPr>
            <a:grpSpLocks/>
          </p:cNvGrpSpPr>
          <p:nvPr/>
        </p:nvGrpSpPr>
        <p:grpSpPr bwMode="auto">
          <a:xfrm>
            <a:off x="6019800" y="609600"/>
            <a:ext cx="2590800" cy="4637089"/>
            <a:chOff x="3792" y="384"/>
            <a:chExt cx="1632" cy="2921"/>
          </a:xfrm>
        </p:grpSpPr>
        <p:sp>
          <p:nvSpPr>
            <p:cNvPr id="98474" name="Text Box 170"/>
            <p:cNvSpPr txBox="1">
              <a:spLocks noChangeArrowheads="1"/>
            </p:cNvSpPr>
            <p:nvPr/>
          </p:nvSpPr>
          <p:spPr bwMode="auto">
            <a:xfrm>
              <a:off x="4176" y="384"/>
              <a:ext cx="864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en-US" baseline="-25000"/>
                <a:t>i</a:t>
              </a:r>
              <a:r>
                <a:rPr lang="en-US"/>
                <a:t> &lt; 5 V</a:t>
              </a:r>
            </a:p>
          </p:txBody>
        </p:sp>
        <p:sp>
          <p:nvSpPr>
            <p:cNvPr id="98475" name="Line 171"/>
            <p:cNvSpPr>
              <a:spLocks noChangeShapeType="1"/>
            </p:cNvSpPr>
            <p:nvPr/>
          </p:nvSpPr>
          <p:spPr bwMode="auto">
            <a:xfrm>
              <a:off x="4608" y="864"/>
              <a:ext cx="0" cy="576"/>
            </a:xfrm>
            <a:prstGeom prst="line">
              <a:avLst/>
            </a:prstGeom>
            <a:noFill/>
            <a:ln w="57150" cmpd="thinThick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476" name="Text Box 172"/>
            <p:cNvSpPr txBox="1">
              <a:spLocks noChangeArrowheads="1"/>
            </p:cNvSpPr>
            <p:nvPr/>
          </p:nvSpPr>
          <p:spPr bwMode="auto">
            <a:xfrm>
              <a:off x="3792" y="1536"/>
              <a:ext cx="1632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r>
                <a:rPr lang="en-US" baseline="-25000"/>
                <a:t>1</a:t>
              </a:r>
              <a:r>
                <a:rPr lang="en-US"/>
                <a:t> on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r>
                <a:rPr lang="en-US" baseline="-25000"/>
                <a:t>2, </a:t>
              </a:r>
              <a:r>
                <a:rPr lang="en-US"/>
                <a:t>D</a:t>
              </a:r>
              <a:r>
                <a:rPr lang="en-US" baseline="-25000"/>
                <a:t>3</a:t>
              </a:r>
              <a:r>
                <a:rPr lang="en-US"/>
                <a:t> dan D</a:t>
              </a:r>
              <a:r>
                <a:rPr lang="en-US" baseline="-25000"/>
                <a:t>4</a:t>
              </a:r>
              <a:r>
                <a:rPr lang="en-US"/>
                <a:t> off</a:t>
              </a:r>
            </a:p>
          </p:txBody>
        </p:sp>
        <p:sp>
          <p:nvSpPr>
            <p:cNvPr id="98477" name="Line 173"/>
            <p:cNvSpPr>
              <a:spLocks noChangeShapeType="1"/>
            </p:cNvSpPr>
            <p:nvPr/>
          </p:nvSpPr>
          <p:spPr bwMode="auto">
            <a:xfrm>
              <a:off x="4608" y="2304"/>
              <a:ext cx="0" cy="576"/>
            </a:xfrm>
            <a:prstGeom prst="line">
              <a:avLst/>
            </a:prstGeom>
            <a:noFill/>
            <a:ln w="57150" cmpd="thinThick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478" name="Text Box 174"/>
            <p:cNvSpPr txBox="1">
              <a:spLocks noChangeArrowheads="1"/>
            </p:cNvSpPr>
            <p:nvPr/>
          </p:nvSpPr>
          <p:spPr bwMode="auto">
            <a:xfrm>
              <a:off x="4224" y="3024"/>
              <a:ext cx="864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en-US" baseline="-25000"/>
                <a:t>o</a:t>
              </a:r>
              <a:r>
                <a:rPr lang="en-US"/>
                <a:t> = V</a:t>
              </a:r>
              <a:r>
                <a:rPr lang="en-US" baseline="-25000"/>
                <a:t>i</a:t>
              </a:r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1600200" y="228600"/>
            <a:ext cx="5334000" cy="2971800"/>
            <a:chOff x="192" y="48"/>
            <a:chExt cx="3360" cy="1872"/>
          </a:xfrm>
        </p:grpSpPr>
        <p:sp>
          <p:nvSpPr>
            <p:cNvPr id="99331" name="Line 3"/>
            <p:cNvSpPr>
              <a:spLocks noChangeShapeType="1"/>
            </p:cNvSpPr>
            <p:nvPr/>
          </p:nvSpPr>
          <p:spPr bwMode="auto">
            <a:xfrm>
              <a:off x="2976" y="816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9332" name="Group 4"/>
            <p:cNvGrpSpPr>
              <a:grpSpLocks/>
            </p:cNvGrpSpPr>
            <p:nvPr/>
          </p:nvGrpSpPr>
          <p:grpSpPr bwMode="auto">
            <a:xfrm>
              <a:off x="1008" y="48"/>
              <a:ext cx="576" cy="360"/>
              <a:chOff x="2340" y="1620"/>
              <a:chExt cx="1440" cy="900"/>
            </a:xfrm>
          </p:grpSpPr>
          <p:grpSp>
            <p:nvGrpSpPr>
              <p:cNvPr id="99333" name="Group 5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9933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8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39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40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41" name="Line 13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42" name="Line 14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R</a:t>
                </a:r>
              </a:p>
            </p:txBody>
          </p:sp>
        </p:grpSp>
        <p:grpSp>
          <p:nvGrpSpPr>
            <p:cNvPr id="99344" name="Group 16"/>
            <p:cNvGrpSpPr>
              <a:grpSpLocks/>
            </p:cNvGrpSpPr>
            <p:nvPr/>
          </p:nvGrpSpPr>
          <p:grpSpPr bwMode="auto">
            <a:xfrm rot="-5400000">
              <a:off x="1536" y="984"/>
              <a:ext cx="576" cy="192"/>
              <a:chOff x="3060" y="3420"/>
              <a:chExt cx="3240" cy="360"/>
            </a:xfrm>
          </p:grpSpPr>
          <p:sp>
            <p:nvSpPr>
              <p:cNvPr id="99345" name="Line 17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6" name="Line 18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7" name="Line 19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8" name="Line 20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9" name="Line 21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50" name="Line 22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51" name="Line 23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52" name="Line 24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53" name="Line 25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354" name="Line 26"/>
            <p:cNvSpPr>
              <a:spLocks noChangeShapeType="1"/>
            </p:cNvSpPr>
            <p:nvPr/>
          </p:nvSpPr>
          <p:spPr bwMode="auto">
            <a:xfrm>
              <a:off x="1824" y="1368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5" name="Text Box 27"/>
            <p:cNvSpPr txBox="1">
              <a:spLocks noChangeArrowheads="1"/>
            </p:cNvSpPr>
            <p:nvPr/>
          </p:nvSpPr>
          <p:spPr bwMode="auto">
            <a:xfrm>
              <a:off x="1896" y="912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10 R</a:t>
              </a:r>
            </a:p>
          </p:txBody>
        </p:sp>
        <p:grpSp>
          <p:nvGrpSpPr>
            <p:cNvPr id="99356" name="Group 28"/>
            <p:cNvGrpSpPr>
              <a:grpSpLocks/>
            </p:cNvGrpSpPr>
            <p:nvPr/>
          </p:nvGrpSpPr>
          <p:grpSpPr bwMode="auto">
            <a:xfrm>
              <a:off x="384" y="768"/>
              <a:ext cx="288" cy="576"/>
              <a:chOff x="2340" y="2448"/>
              <a:chExt cx="720" cy="1440"/>
            </a:xfrm>
          </p:grpSpPr>
          <p:grpSp>
            <p:nvGrpSpPr>
              <p:cNvPr id="99357" name="Group 29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99358" name="Oval 30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5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99360" name="Line 32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61" name="Line 33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9362" name="Group 34"/>
            <p:cNvGrpSpPr>
              <a:grpSpLocks/>
            </p:cNvGrpSpPr>
            <p:nvPr/>
          </p:nvGrpSpPr>
          <p:grpSpPr bwMode="auto">
            <a:xfrm flipV="1">
              <a:off x="1680" y="1416"/>
              <a:ext cx="288" cy="504"/>
              <a:chOff x="2064" y="2232"/>
              <a:chExt cx="288" cy="504"/>
            </a:xfrm>
          </p:grpSpPr>
          <p:sp>
            <p:nvSpPr>
              <p:cNvPr id="99363" name="Line 35"/>
              <p:cNvSpPr>
                <a:spLocks noChangeShapeType="1"/>
              </p:cNvSpPr>
              <p:nvPr/>
            </p:nvSpPr>
            <p:spPr bwMode="auto">
              <a:xfrm>
                <a:off x="2208" y="223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64" name="Line 36"/>
              <p:cNvSpPr>
                <a:spLocks noChangeShapeType="1"/>
              </p:cNvSpPr>
              <p:nvPr/>
            </p:nvSpPr>
            <p:spPr bwMode="auto">
              <a:xfrm>
                <a:off x="2064" y="252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65" name="Line 37"/>
              <p:cNvSpPr>
                <a:spLocks noChangeShapeType="1"/>
              </p:cNvSpPr>
              <p:nvPr/>
            </p:nvSpPr>
            <p:spPr bwMode="auto">
              <a:xfrm>
                <a:off x="213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66" name="Line 38"/>
              <p:cNvSpPr>
                <a:spLocks noChangeShapeType="1"/>
              </p:cNvSpPr>
              <p:nvPr/>
            </p:nvSpPr>
            <p:spPr bwMode="auto">
              <a:xfrm>
                <a:off x="2208" y="2520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367" name="Text Box 39"/>
            <p:cNvSpPr txBox="1">
              <a:spLocks noChangeArrowheads="1"/>
            </p:cNvSpPr>
            <p:nvPr/>
          </p:nvSpPr>
          <p:spPr bwMode="auto">
            <a:xfrm>
              <a:off x="1392" y="156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5 V</a:t>
              </a:r>
            </a:p>
          </p:txBody>
        </p:sp>
        <p:grpSp>
          <p:nvGrpSpPr>
            <p:cNvPr id="99368" name="Group 40"/>
            <p:cNvGrpSpPr>
              <a:grpSpLocks/>
            </p:cNvGrpSpPr>
            <p:nvPr/>
          </p:nvGrpSpPr>
          <p:grpSpPr bwMode="auto">
            <a:xfrm>
              <a:off x="2256" y="1416"/>
              <a:ext cx="576" cy="504"/>
              <a:chOff x="5580" y="2520"/>
              <a:chExt cx="1440" cy="1260"/>
            </a:xfrm>
          </p:grpSpPr>
          <p:sp>
            <p:nvSpPr>
              <p:cNvPr id="99369" name="Line 41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0" name="Line 42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1" name="Line 43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2" name="Line 44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73" name="Text Box 45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7 V</a:t>
                </a:r>
              </a:p>
            </p:txBody>
          </p:sp>
        </p:grpSp>
        <p:sp>
          <p:nvSpPr>
            <p:cNvPr id="99374" name="Line 46"/>
            <p:cNvSpPr>
              <a:spLocks noChangeShapeType="1"/>
            </p:cNvSpPr>
            <p:nvPr/>
          </p:nvSpPr>
          <p:spPr bwMode="auto">
            <a:xfrm>
              <a:off x="2976" y="144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9375" name="Group 47"/>
            <p:cNvGrpSpPr>
              <a:grpSpLocks/>
            </p:cNvGrpSpPr>
            <p:nvPr/>
          </p:nvGrpSpPr>
          <p:grpSpPr bwMode="auto">
            <a:xfrm>
              <a:off x="2328" y="768"/>
              <a:ext cx="144" cy="720"/>
              <a:chOff x="7200" y="2700"/>
              <a:chExt cx="360" cy="1800"/>
            </a:xfrm>
          </p:grpSpPr>
          <p:grpSp>
            <p:nvGrpSpPr>
              <p:cNvPr id="99376" name="Group 48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9937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78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7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1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2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3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4" name="Line 56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385" name="Line 57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386" name="Line 58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7" name="Line 59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388" name="Text Box 60"/>
            <p:cNvSpPr txBox="1">
              <a:spLocks noChangeArrowheads="1"/>
            </p:cNvSpPr>
            <p:nvPr/>
          </p:nvSpPr>
          <p:spPr bwMode="auto">
            <a:xfrm>
              <a:off x="2472" y="984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2 R</a:t>
              </a:r>
            </a:p>
          </p:txBody>
        </p:sp>
        <p:sp>
          <p:nvSpPr>
            <p:cNvPr id="99389" name="Line 61"/>
            <p:cNvSpPr>
              <a:spLocks noChangeShapeType="1"/>
            </p:cNvSpPr>
            <p:nvPr/>
          </p:nvSpPr>
          <p:spPr bwMode="auto">
            <a:xfrm>
              <a:off x="1584" y="336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0" name="Line 62"/>
            <p:cNvSpPr>
              <a:spLocks noChangeShapeType="1"/>
            </p:cNvSpPr>
            <p:nvPr/>
          </p:nvSpPr>
          <p:spPr bwMode="auto">
            <a:xfrm>
              <a:off x="528" y="1920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1" name="Line 63"/>
            <p:cNvSpPr>
              <a:spLocks noChangeShapeType="1"/>
            </p:cNvSpPr>
            <p:nvPr/>
          </p:nvSpPr>
          <p:spPr bwMode="auto">
            <a:xfrm flipV="1">
              <a:off x="528" y="1344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2" name="Line 64"/>
            <p:cNvSpPr>
              <a:spLocks noChangeShapeType="1"/>
            </p:cNvSpPr>
            <p:nvPr/>
          </p:nvSpPr>
          <p:spPr bwMode="auto">
            <a:xfrm flipV="1">
              <a:off x="528" y="336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3" name="Line 65"/>
            <p:cNvSpPr>
              <a:spLocks noChangeShapeType="1"/>
            </p:cNvSpPr>
            <p:nvPr/>
          </p:nvSpPr>
          <p:spPr bwMode="auto">
            <a:xfrm>
              <a:off x="528" y="336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4" name="Text Box 66"/>
            <p:cNvSpPr txBox="1">
              <a:spLocks noChangeArrowheads="1"/>
            </p:cNvSpPr>
            <p:nvPr/>
          </p:nvSpPr>
          <p:spPr bwMode="auto">
            <a:xfrm>
              <a:off x="192" y="984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99395" name="Line 67"/>
            <p:cNvSpPr>
              <a:spLocks noChangeShapeType="1"/>
            </p:cNvSpPr>
            <p:nvPr/>
          </p:nvSpPr>
          <p:spPr bwMode="auto">
            <a:xfrm>
              <a:off x="2976" y="33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6" name="Text Box 68"/>
            <p:cNvSpPr txBox="1"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99397" name="Line 69"/>
            <p:cNvSpPr>
              <a:spLocks noChangeShapeType="1"/>
            </p:cNvSpPr>
            <p:nvPr/>
          </p:nvSpPr>
          <p:spPr bwMode="auto">
            <a:xfrm>
              <a:off x="2976" y="100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8" name="Line 70"/>
            <p:cNvSpPr>
              <a:spLocks noChangeShapeType="1"/>
            </p:cNvSpPr>
            <p:nvPr/>
          </p:nvSpPr>
          <p:spPr bwMode="auto">
            <a:xfrm>
              <a:off x="2832" y="122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9" name="Line 71"/>
            <p:cNvSpPr>
              <a:spLocks noChangeShapeType="1"/>
            </p:cNvSpPr>
            <p:nvPr/>
          </p:nvSpPr>
          <p:spPr bwMode="auto">
            <a:xfrm>
              <a:off x="2904" y="129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0" name="Line 72"/>
            <p:cNvSpPr>
              <a:spLocks noChangeShapeType="1"/>
            </p:cNvSpPr>
            <p:nvPr/>
          </p:nvSpPr>
          <p:spPr bwMode="auto">
            <a:xfrm>
              <a:off x="2976" y="1296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1" name="Text Box 73"/>
            <p:cNvSpPr txBox="1">
              <a:spLocks noChangeArrowheads="1"/>
            </p:cNvSpPr>
            <p:nvPr/>
          </p:nvSpPr>
          <p:spPr bwMode="auto">
            <a:xfrm>
              <a:off x="3120" y="1152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</p:txBody>
        </p:sp>
        <p:sp>
          <p:nvSpPr>
            <p:cNvPr id="99402" name="Line 74"/>
            <p:cNvSpPr>
              <a:spLocks noChangeShapeType="1"/>
            </p:cNvSpPr>
            <p:nvPr/>
          </p:nvSpPr>
          <p:spPr bwMode="auto">
            <a:xfrm flipV="1">
              <a:off x="1824" y="3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403" name="Line 75"/>
            <p:cNvSpPr>
              <a:spLocks noChangeShapeType="1"/>
            </p:cNvSpPr>
            <p:nvPr/>
          </p:nvSpPr>
          <p:spPr bwMode="auto">
            <a:xfrm>
              <a:off x="1104" y="5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404" name="Text Box 76"/>
            <p:cNvSpPr txBox="1">
              <a:spLocks noChangeArrowheads="1"/>
            </p:cNvSpPr>
            <p:nvPr/>
          </p:nvSpPr>
          <p:spPr bwMode="auto">
            <a:xfrm>
              <a:off x="1200" y="672"/>
              <a:ext cx="2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I</a:t>
              </a:r>
            </a:p>
          </p:txBody>
        </p:sp>
      </p:grpSp>
      <p:graphicFrame>
        <p:nvGraphicFramePr>
          <p:cNvPr id="99405" name="Object 77"/>
          <p:cNvGraphicFramePr>
            <a:graphicFrameLocks noChangeAspect="1"/>
          </p:cNvGraphicFramePr>
          <p:nvPr/>
        </p:nvGraphicFramePr>
        <p:xfrm>
          <a:off x="1219200" y="4038604"/>
          <a:ext cx="5133975" cy="2016128"/>
        </p:xfrm>
        <a:graphic>
          <a:graphicData uri="http://schemas.openxmlformats.org/presentationml/2006/ole">
            <p:oleObj spid="_x0000_s99405" name="Equation" r:id="rId3" imgW="278100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1219200" y="152404"/>
            <a:ext cx="5334000" cy="2971803"/>
            <a:chOff x="192" y="192"/>
            <a:chExt cx="3360" cy="1872"/>
          </a:xfrm>
        </p:grpSpPr>
        <p:sp>
          <p:nvSpPr>
            <p:cNvPr id="100355" name="Line 3"/>
            <p:cNvSpPr>
              <a:spLocks noChangeShapeType="1"/>
            </p:cNvSpPr>
            <p:nvPr/>
          </p:nvSpPr>
          <p:spPr bwMode="auto">
            <a:xfrm>
              <a:off x="2976" y="96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356" name="Group 4"/>
            <p:cNvGrpSpPr>
              <a:grpSpLocks/>
            </p:cNvGrpSpPr>
            <p:nvPr/>
          </p:nvGrpSpPr>
          <p:grpSpPr bwMode="auto">
            <a:xfrm>
              <a:off x="1008" y="192"/>
              <a:ext cx="576" cy="360"/>
              <a:chOff x="2340" y="1620"/>
              <a:chExt cx="1440" cy="900"/>
            </a:xfrm>
          </p:grpSpPr>
          <p:grpSp>
            <p:nvGrpSpPr>
              <p:cNvPr id="100357" name="Group 5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10035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5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2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3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4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5" name="Line 13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66" name="Line 14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367" name="Text Box 15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R</a:t>
                </a:r>
              </a:p>
            </p:txBody>
          </p:sp>
        </p:grpSp>
        <p:grpSp>
          <p:nvGrpSpPr>
            <p:cNvPr id="100368" name="Group 16"/>
            <p:cNvGrpSpPr>
              <a:grpSpLocks/>
            </p:cNvGrpSpPr>
            <p:nvPr/>
          </p:nvGrpSpPr>
          <p:grpSpPr bwMode="auto">
            <a:xfrm rot="-5400000">
              <a:off x="1536" y="1128"/>
              <a:ext cx="576" cy="192"/>
              <a:chOff x="3060" y="3420"/>
              <a:chExt cx="3240" cy="360"/>
            </a:xfrm>
          </p:grpSpPr>
          <p:sp>
            <p:nvSpPr>
              <p:cNvPr id="100369" name="Line 17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0" name="Line 18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1" name="Line 19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2" name="Line 20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3" name="Line 21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4" name="Line 22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5" name="Line 23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6" name="Line 24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7" name="Line 25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378" name="Line 26"/>
            <p:cNvSpPr>
              <a:spLocks noChangeShapeType="1"/>
            </p:cNvSpPr>
            <p:nvPr/>
          </p:nvSpPr>
          <p:spPr bwMode="auto">
            <a:xfrm>
              <a:off x="1824" y="151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79" name="Text Box 27"/>
            <p:cNvSpPr txBox="1">
              <a:spLocks noChangeArrowheads="1"/>
            </p:cNvSpPr>
            <p:nvPr/>
          </p:nvSpPr>
          <p:spPr bwMode="auto">
            <a:xfrm>
              <a:off x="1896" y="1056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10 R</a:t>
              </a:r>
            </a:p>
          </p:txBody>
        </p:sp>
        <p:grpSp>
          <p:nvGrpSpPr>
            <p:cNvPr id="100380" name="Group 28"/>
            <p:cNvGrpSpPr>
              <a:grpSpLocks/>
            </p:cNvGrpSpPr>
            <p:nvPr/>
          </p:nvGrpSpPr>
          <p:grpSpPr bwMode="auto">
            <a:xfrm>
              <a:off x="384" y="912"/>
              <a:ext cx="288" cy="576"/>
              <a:chOff x="2340" y="2448"/>
              <a:chExt cx="720" cy="1440"/>
            </a:xfrm>
          </p:grpSpPr>
          <p:grpSp>
            <p:nvGrpSpPr>
              <p:cNvPr id="100381" name="Group 29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100382" name="Oval 30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38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100384" name="Line 32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5" name="Line 33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386" name="Group 34"/>
            <p:cNvGrpSpPr>
              <a:grpSpLocks/>
            </p:cNvGrpSpPr>
            <p:nvPr/>
          </p:nvGrpSpPr>
          <p:grpSpPr bwMode="auto">
            <a:xfrm flipV="1">
              <a:off x="1680" y="1560"/>
              <a:ext cx="288" cy="504"/>
              <a:chOff x="2064" y="2232"/>
              <a:chExt cx="288" cy="504"/>
            </a:xfrm>
          </p:grpSpPr>
          <p:sp>
            <p:nvSpPr>
              <p:cNvPr id="100387" name="Line 35"/>
              <p:cNvSpPr>
                <a:spLocks noChangeShapeType="1"/>
              </p:cNvSpPr>
              <p:nvPr/>
            </p:nvSpPr>
            <p:spPr bwMode="auto">
              <a:xfrm>
                <a:off x="2208" y="223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8" name="Line 36"/>
              <p:cNvSpPr>
                <a:spLocks noChangeShapeType="1"/>
              </p:cNvSpPr>
              <p:nvPr/>
            </p:nvSpPr>
            <p:spPr bwMode="auto">
              <a:xfrm>
                <a:off x="2064" y="252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9" name="Line 37"/>
              <p:cNvSpPr>
                <a:spLocks noChangeShapeType="1"/>
              </p:cNvSpPr>
              <p:nvPr/>
            </p:nvSpPr>
            <p:spPr bwMode="auto">
              <a:xfrm>
                <a:off x="213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0" name="Line 38"/>
              <p:cNvSpPr>
                <a:spLocks noChangeShapeType="1"/>
              </p:cNvSpPr>
              <p:nvPr/>
            </p:nvSpPr>
            <p:spPr bwMode="auto">
              <a:xfrm>
                <a:off x="2208" y="2520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391" name="Text Box 39"/>
            <p:cNvSpPr txBox="1">
              <a:spLocks noChangeArrowheads="1"/>
            </p:cNvSpPr>
            <p:nvPr/>
          </p:nvSpPr>
          <p:spPr bwMode="auto">
            <a:xfrm>
              <a:off x="1392" y="1704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5 V</a:t>
              </a:r>
            </a:p>
          </p:txBody>
        </p:sp>
        <p:grpSp>
          <p:nvGrpSpPr>
            <p:cNvPr id="100392" name="Group 40"/>
            <p:cNvGrpSpPr>
              <a:grpSpLocks/>
            </p:cNvGrpSpPr>
            <p:nvPr/>
          </p:nvGrpSpPr>
          <p:grpSpPr bwMode="auto">
            <a:xfrm>
              <a:off x="2256" y="1560"/>
              <a:ext cx="576" cy="504"/>
              <a:chOff x="5580" y="2520"/>
              <a:chExt cx="1440" cy="1260"/>
            </a:xfrm>
          </p:grpSpPr>
          <p:sp>
            <p:nvSpPr>
              <p:cNvPr id="100393" name="Line 41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4" name="Line 42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5" name="Line 43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6" name="Line 44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7" name="Text Box 45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7 V</a:t>
                </a:r>
              </a:p>
            </p:txBody>
          </p:sp>
        </p:grpSp>
        <p:sp>
          <p:nvSpPr>
            <p:cNvPr id="100398" name="Line 46"/>
            <p:cNvSpPr>
              <a:spLocks noChangeShapeType="1"/>
            </p:cNvSpPr>
            <p:nvPr/>
          </p:nvSpPr>
          <p:spPr bwMode="auto">
            <a:xfrm>
              <a:off x="2976" y="1584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399" name="Group 47"/>
            <p:cNvGrpSpPr>
              <a:grpSpLocks/>
            </p:cNvGrpSpPr>
            <p:nvPr/>
          </p:nvGrpSpPr>
          <p:grpSpPr bwMode="auto">
            <a:xfrm>
              <a:off x="2328" y="912"/>
              <a:ext cx="144" cy="720"/>
              <a:chOff x="7200" y="2700"/>
              <a:chExt cx="360" cy="1800"/>
            </a:xfrm>
          </p:grpSpPr>
          <p:grpSp>
            <p:nvGrpSpPr>
              <p:cNvPr id="100400" name="Group 48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100401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2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5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6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7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8" name="Line 56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09" name="Line 57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10" name="Line 58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1" name="Line 59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412" name="Text Box 60"/>
            <p:cNvSpPr txBox="1">
              <a:spLocks noChangeArrowheads="1"/>
            </p:cNvSpPr>
            <p:nvPr/>
          </p:nvSpPr>
          <p:spPr bwMode="auto">
            <a:xfrm>
              <a:off x="2472" y="1128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2 R</a:t>
              </a:r>
            </a:p>
          </p:txBody>
        </p:sp>
        <p:sp>
          <p:nvSpPr>
            <p:cNvPr id="100413" name="Line 61"/>
            <p:cNvSpPr>
              <a:spLocks noChangeShapeType="1"/>
            </p:cNvSpPr>
            <p:nvPr/>
          </p:nvSpPr>
          <p:spPr bwMode="auto">
            <a:xfrm>
              <a:off x="1584" y="480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4" name="Line 62"/>
            <p:cNvSpPr>
              <a:spLocks noChangeShapeType="1"/>
            </p:cNvSpPr>
            <p:nvPr/>
          </p:nvSpPr>
          <p:spPr bwMode="auto">
            <a:xfrm>
              <a:off x="528" y="2064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5" name="Line 63"/>
            <p:cNvSpPr>
              <a:spLocks noChangeShapeType="1"/>
            </p:cNvSpPr>
            <p:nvPr/>
          </p:nvSpPr>
          <p:spPr bwMode="auto">
            <a:xfrm flipV="1">
              <a:off x="528" y="1488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6" name="Line 64"/>
            <p:cNvSpPr>
              <a:spLocks noChangeShapeType="1"/>
            </p:cNvSpPr>
            <p:nvPr/>
          </p:nvSpPr>
          <p:spPr bwMode="auto">
            <a:xfrm flipV="1">
              <a:off x="528" y="48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7" name="Line 65"/>
            <p:cNvSpPr>
              <a:spLocks noChangeShapeType="1"/>
            </p:cNvSpPr>
            <p:nvPr/>
          </p:nvSpPr>
          <p:spPr bwMode="auto">
            <a:xfrm>
              <a:off x="528" y="48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8" name="Text Box 66"/>
            <p:cNvSpPr txBox="1">
              <a:spLocks noChangeArrowheads="1"/>
            </p:cNvSpPr>
            <p:nvPr/>
          </p:nvSpPr>
          <p:spPr bwMode="auto">
            <a:xfrm>
              <a:off x="192" y="112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100419" name="Line 67"/>
            <p:cNvSpPr>
              <a:spLocks noChangeShapeType="1"/>
            </p:cNvSpPr>
            <p:nvPr/>
          </p:nvSpPr>
          <p:spPr bwMode="auto">
            <a:xfrm>
              <a:off x="2976" y="4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0" name="Text Box 68"/>
            <p:cNvSpPr txBox="1">
              <a:spLocks noChangeArrowheads="1"/>
            </p:cNvSpPr>
            <p:nvPr/>
          </p:nvSpPr>
          <p:spPr bwMode="auto">
            <a:xfrm>
              <a:off x="2976" y="3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100421" name="Line 69"/>
            <p:cNvSpPr>
              <a:spLocks noChangeShapeType="1"/>
            </p:cNvSpPr>
            <p:nvPr/>
          </p:nvSpPr>
          <p:spPr bwMode="auto">
            <a:xfrm>
              <a:off x="2976" y="115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2" name="Line 70"/>
            <p:cNvSpPr>
              <a:spLocks noChangeShapeType="1"/>
            </p:cNvSpPr>
            <p:nvPr/>
          </p:nvSpPr>
          <p:spPr bwMode="auto">
            <a:xfrm>
              <a:off x="2832" y="136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3" name="Line 71"/>
            <p:cNvSpPr>
              <a:spLocks noChangeShapeType="1"/>
            </p:cNvSpPr>
            <p:nvPr/>
          </p:nvSpPr>
          <p:spPr bwMode="auto">
            <a:xfrm>
              <a:off x="2904" y="144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4" name="Line 72"/>
            <p:cNvSpPr>
              <a:spLocks noChangeShapeType="1"/>
            </p:cNvSpPr>
            <p:nvPr/>
          </p:nvSpPr>
          <p:spPr bwMode="auto">
            <a:xfrm>
              <a:off x="2976" y="1440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5" name="Text Box 73"/>
            <p:cNvSpPr txBox="1">
              <a:spLocks noChangeArrowheads="1"/>
            </p:cNvSpPr>
            <p:nvPr/>
          </p:nvSpPr>
          <p:spPr bwMode="auto">
            <a:xfrm>
              <a:off x="3120" y="1296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</p:txBody>
        </p:sp>
        <p:sp>
          <p:nvSpPr>
            <p:cNvPr id="100426" name="Line 74"/>
            <p:cNvSpPr>
              <a:spLocks noChangeShapeType="1"/>
            </p:cNvSpPr>
            <p:nvPr/>
          </p:nvSpPr>
          <p:spPr bwMode="auto">
            <a:xfrm flipV="1">
              <a:off x="1824" y="4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27" name="Line 75"/>
            <p:cNvSpPr>
              <a:spLocks noChangeShapeType="1"/>
            </p:cNvSpPr>
            <p:nvPr/>
          </p:nvSpPr>
          <p:spPr bwMode="auto">
            <a:xfrm>
              <a:off x="1104" y="6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28" name="Text Box 76"/>
            <p:cNvSpPr txBox="1">
              <a:spLocks noChangeArrowheads="1"/>
            </p:cNvSpPr>
            <p:nvPr/>
          </p:nvSpPr>
          <p:spPr bwMode="auto">
            <a:xfrm>
              <a:off x="1248" y="624"/>
              <a:ext cx="2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I</a:t>
              </a:r>
            </a:p>
          </p:txBody>
        </p:sp>
        <p:sp>
          <p:nvSpPr>
            <p:cNvPr id="100429" name="Line 77"/>
            <p:cNvSpPr>
              <a:spLocks noChangeShapeType="1"/>
            </p:cNvSpPr>
            <p:nvPr/>
          </p:nvSpPr>
          <p:spPr bwMode="auto">
            <a:xfrm flipV="1">
              <a:off x="2400" y="4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30" name="Line 78"/>
            <p:cNvSpPr>
              <a:spLocks noChangeShapeType="1"/>
            </p:cNvSpPr>
            <p:nvPr/>
          </p:nvSpPr>
          <p:spPr bwMode="auto">
            <a:xfrm>
              <a:off x="1680" y="10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31" name="Text Box 79"/>
            <p:cNvSpPr txBox="1">
              <a:spLocks noChangeArrowheads="1"/>
            </p:cNvSpPr>
            <p:nvPr/>
          </p:nvSpPr>
          <p:spPr bwMode="auto">
            <a:xfrm>
              <a:off x="1440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I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  <p:sp>
          <p:nvSpPr>
            <p:cNvPr id="100432" name="Line 80"/>
            <p:cNvSpPr>
              <a:spLocks noChangeShapeType="1"/>
            </p:cNvSpPr>
            <p:nvPr/>
          </p:nvSpPr>
          <p:spPr bwMode="auto">
            <a:xfrm>
              <a:off x="2496" y="5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33" name="Text Box 81"/>
            <p:cNvSpPr txBox="1">
              <a:spLocks noChangeArrowheads="1"/>
            </p:cNvSpPr>
            <p:nvPr/>
          </p:nvSpPr>
          <p:spPr bwMode="auto">
            <a:xfrm>
              <a:off x="2592" y="576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I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aphicFrame>
        <p:nvGraphicFramePr>
          <p:cNvPr id="100434" name="Object 82"/>
          <p:cNvGraphicFramePr>
            <a:graphicFrameLocks noChangeAspect="1"/>
          </p:cNvGraphicFramePr>
          <p:nvPr/>
        </p:nvGraphicFramePr>
        <p:xfrm>
          <a:off x="933450" y="3429000"/>
          <a:ext cx="5602288" cy="3189285"/>
        </p:xfrm>
        <a:graphic>
          <a:graphicData uri="http://schemas.openxmlformats.org/presentationml/2006/ole">
            <p:oleObj spid="_x0000_s100434" name="Equation" r:id="rId3" imgW="3035160" imgH="172692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1447800" y="381000"/>
            <a:ext cx="5334000" cy="3048000"/>
            <a:chOff x="576" y="816"/>
            <a:chExt cx="3360" cy="1920"/>
          </a:xfrm>
        </p:grpSpPr>
        <p:sp>
          <p:nvSpPr>
            <p:cNvPr id="101379" name="Line 3"/>
            <p:cNvSpPr>
              <a:spLocks noChangeShapeType="1"/>
            </p:cNvSpPr>
            <p:nvPr/>
          </p:nvSpPr>
          <p:spPr bwMode="auto">
            <a:xfrm>
              <a:off x="3360" y="136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0" name="AutoShape 4"/>
            <p:cNvSpPr>
              <a:spLocks noChangeArrowheads="1"/>
            </p:cNvSpPr>
            <p:nvPr/>
          </p:nvSpPr>
          <p:spPr bwMode="auto">
            <a:xfrm flipV="1">
              <a:off x="3288" y="15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3288" y="165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3072" y="1512"/>
              <a:ext cx="28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4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>
              <a:off x="3360" y="1632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384" name="Group 8"/>
            <p:cNvGrpSpPr>
              <a:grpSpLocks/>
            </p:cNvGrpSpPr>
            <p:nvPr/>
          </p:nvGrpSpPr>
          <p:grpSpPr bwMode="auto">
            <a:xfrm>
              <a:off x="1392" y="864"/>
              <a:ext cx="576" cy="360"/>
              <a:chOff x="2340" y="1620"/>
              <a:chExt cx="1440" cy="900"/>
            </a:xfrm>
          </p:grpSpPr>
          <p:grpSp>
            <p:nvGrpSpPr>
              <p:cNvPr id="101385" name="Group 9"/>
              <p:cNvGrpSpPr>
                <a:grpSpLocks/>
              </p:cNvGrpSpPr>
              <p:nvPr/>
            </p:nvGrpSpPr>
            <p:grpSpPr bwMode="auto">
              <a:xfrm rot="-10800000">
                <a:off x="2340" y="2160"/>
                <a:ext cx="1440" cy="360"/>
                <a:chOff x="3060" y="3420"/>
                <a:chExt cx="3240" cy="360"/>
              </a:xfrm>
            </p:grpSpPr>
            <p:sp>
              <p:nvSpPr>
                <p:cNvPr id="10138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8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8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8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0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1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2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3" name="Line 17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4" name="Line 18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395" name="Text Box 19"/>
              <p:cNvSpPr txBox="1">
                <a:spLocks noChangeArrowheads="1"/>
              </p:cNvSpPr>
              <p:nvPr/>
            </p:nvSpPr>
            <p:spPr bwMode="auto">
              <a:xfrm>
                <a:off x="2700" y="1620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R</a:t>
                </a:r>
              </a:p>
            </p:txBody>
          </p:sp>
        </p:grpSp>
        <p:grpSp>
          <p:nvGrpSpPr>
            <p:cNvPr id="101396" name="Group 20"/>
            <p:cNvGrpSpPr>
              <a:grpSpLocks/>
            </p:cNvGrpSpPr>
            <p:nvPr/>
          </p:nvGrpSpPr>
          <p:grpSpPr bwMode="auto">
            <a:xfrm>
              <a:off x="2136" y="1512"/>
              <a:ext cx="144" cy="720"/>
              <a:chOff x="7200" y="2700"/>
              <a:chExt cx="360" cy="1800"/>
            </a:xfrm>
          </p:grpSpPr>
          <p:grpSp>
            <p:nvGrpSpPr>
              <p:cNvPr id="101397" name="Group 21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1013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3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2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3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4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5" name="Line 29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06" name="Line 30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407" name="Line 31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8" name="Line 32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09" name="Text Box 33"/>
            <p:cNvSpPr txBox="1">
              <a:spLocks noChangeArrowheads="1"/>
            </p:cNvSpPr>
            <p:nvPr/>
          </p:nvSpPr>
          <p:spPr bwMode="auto">
            <a:xfrm>
              <a:off x="2280" y="1728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10 R</a:t>
              </a:r>
            </a:p>
          </p:txBody>
        </p:sp>
        <p:grpSp>
          <p:nvGrpSpPr>
            <p:cNvPr id="101410" name="Group 34"/>
            <p:cNvGrpSpPr>
              <a:grpSpLocks/>
            </p:cNvGrpSpPr>
            <p:nvPr/>
          </p:nvGrpSpPr>
          <p:grpSpPr bwMode="auto">
            <a:xfrm>
              <a:off x="768" y="1584"/>
              <a:ext cx="288" cy="576"/>
              <a:chOff x="2340" y="2448"/>
              <a:chExt cx="720" cy="1440"/>
            </a:xfrm>
          </p:grpSpPr>
          <p:grpSp>
            <p:nvGrpSpPr>
              <p:cNvPr id="101411" name="Group 35"/>
              <p:cNvGrpSpPr>
                <a:grpSpLocks/>
              </p:cNvGrpSpPr>
              <p:nvPr/>
            </p:nvGrpSpPr>
            <p:grpSpPr bwMode="auto">
              <a:xfrm>
                <a:off x="2340" y="2808"/>
                <a:ext cx="720" cy="720"/>
                <a:chOff x="1260" y="2340"/>
                <a:chExt cx="720" cy="720"/>
              </a:xfrm>
            </p:grpSpPr>
            <p:sp>
              <p:nvSpPr>
                <p:cNvPr id="101412" name="Oval 36"/>
                <p:cNvSpPr>
                  <a:spLocks noChangeArrowheads="1"/>
                </p:cNvSpPr>
                <p:nvPr/>
              </p:nvSpPr>
              <p:spPr bwMode="auto">
                <a:xfrm>
                  <a:off x="1440" y="25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1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60" y="2340"/>
                  <a:ext cx="72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900" dirty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  <p:sp>
            <p:nvSpPr>
              <p:cNvPr id="101414" name="Line 38"/>
              <p:cNvSpPr>
                <a:spLocks noChangeShapeType="1"/>
              </p:cNvSpPr>
              <p:nvPr/>
            </p:nvSpPr>
            <p:spPr bwMode="auto">
              <a:xfrm flipV="1">
                <a:off x="2700" y="24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5" name="Line 39"/>
              <p:cNvSpPr>
                <a:spLocks noChangeShapeType="1"/>
              </p:cNvSpPr>
              <p:nvPr/>
            </p:nvSpPr>
            <p:spPr bwMode="auto">
              <a:xfrm flipV="1">
                <a:off x="2700" y="334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16" name="Group 40"/>
            <p:cNvGrpSpPr>
              <a:grpSpLocks/>
            </p:cNvGrpSpPr>
            <p:nvPr/>
          </p:nvGrpSpPr>
          <p:grpSpPr bwMode="auto">
            <a:xfrm flipV="1">
              <a:off x="2064" y="2232"/>
              <a:ext cx="288" cy="504"/>
              <a:chOff x="2064" y="2232"/>
              <a:chExt cx="288" cy="504"/>
            </a:xfrm>
          </p:grpSpPr>
          <p:sp>
            <p:nvSpPr>
              <p:cNvPr id="101417" name="Line 41"/>
              <p:cNvSpPr>
                <a:spLocks noChangeShapeType="1"/>
              </p:cNvSpPr>
              <p:nvPr/>
            </p:nvSpPr>
            <p:spPr bwMode="auto">
              <a:xfrm>
                <a:off x="2208" y="223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8" name="Line 42"/>
              <p:cNvSpPr>
                <a:spLocks noChangeShapeType="1"/>
              </p:cNvSpPr>
              <p:nvPr/>
            </p:nvSpPr>
            <p:spPr bwMode="auto">
              <a:xfrm>
                <a:off x="2064" y="252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9" name="Line 43"/>
              <p:cNvSpPr>
                <a:spLocks noChangeShapeType="1"/>
              </p:cNvSpPr>
              <p:nvPr/>
            </p:nvSpPr>
            <p:spPr bwMode="auto">
              <a:xfrm>
                <a:off x="213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0" name="Line 44"/>
              <p:cNvSpPr>
                <a:spLocks noChangeShapeType="1"/>
              </p:cNvSpPr>
              <p:nvPr/>
            </p:nvSpPr>
            <p:spPr bwMode="auto">
              <a:xfrm>
                <a:off x="2208" y="2520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21" name="Text Box 45"/>
            <p:cNvSpPr txBox="1">
              <a:spLocks noChangeArrowheads="1"/>
            </p:cNvSpPr>
            <p:nvPr/>
          </p:nvSpPr>
          <p:spPr bwMode="auto">
            <a:xfrm>
              <a:off x="1776" y="2376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5 V</a:t>
              </a:r>
            </a:p>
          </p:txBody>
        </p:sp>
        <p:sp>
          <p:nvSpPr>
            <p:cNvPr id="101422" name="Line 46"/>
            <p:cNvSpPr>
              <a:spLocks noChangeShapeType="1"/>
            </p:cNvSpPr>
            <p:nvPr/>
          </p:nvSpPr>
          <p:spPr bwMode="auto">
            <a:xfrm>
              <a:off x="2208" y="115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23" name="AutoShape 47"/>
            <p:cNvSpPr>
              <a:spLocks noChangeArrowheads="1"/>
            </p:cNvSpPr>
            <p:nvPr/>
          </p:nvSpPr>
          <p:spPr bwMode="auto">
            <a:xfrm flipV="1">
              <a:off x="2136" y="129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24" name="Line 48"/>
            <p:cNvSpPr>
              <a:spLocks noChangeShapeType="1"/>
            </p:cNvSpPr>
            <p:nvPr/>
          </p:nvSpPr>
          <p:spPr bwMode="auto">
            <a:xfrm>
              <a:off x="2136" y="144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25" name="Text Box 49"/>
            <p:cNvSpPr txBox="1">
              <a:spLocks noChangeArrowheads="1"/>
            </p:cNvSpPr>
            <p:nvPr/>
          </p:nvSpPr>
          <p:spPr bwMode="auto">
            <a:xfrm>
              <a:off x="1920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2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101426" name="Line 50"/>
            <p:cNvSpPr>
              <a:spLocks noChangeShapeType="1"/>
            </p:cNvSpPr>
            <p:nvPr/>
          </p:nvSpPr>
          <p:spPr bwMode="auto">
            <a:xfrm>
              <a:off x="2208" y="144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27" name="Text Box 51"/>
            <p:cNvSpPr txBox="1">
              <a:spLocks noChangeArrowheads="1"/>
            </p:cNvSpPr>
            <p:nvPr/>
          </p:nvSpPr>
          <p:spPr bwMode="auto">
            <a:xfrm>
              <a:off x="2496" y="12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  <a:r>
                <a:rPr lang="en-US" sz="1400" baseline="-25000" dirty="0">
                  <a:latin typeface="Times New Roman" pitchFamily="18" charset="0"/>
                </a:rPr>
                <a:t>3</a:t>
              </a:r>
              <a:endParaRPr lang="en-US" sz="1400" dirty="0">
                <a:latin typeface="Times New Roman" pitchFamily="18" charset="0"/>
              </a:endParaRPr>
            </a:p>
          </p:txBody>
        </p:sp>
        <p:grpSp>
          <p:nvGrpSpPr>
            <p:cNvPr id="101428" name="Group 52"/>
            <p:cNvGrpSpPr>
              <a:grpSpLocks/>
            </p:cNvGrpSpPr>
            <p:nvPr/>
          </p:nvGrpSpPr>
          <p:grpSpPr bwMode="auto">
            <a:xfrm>
              <a:off x="2640" y="2232"/>
              <a:ext cx="576" cy="504"/>
              <a:chOff x="5580" y="2520"/>
              <a:chExt cx="1440" cy="1260"/>
            </a:xfrm>
          </p:grpSpPr>
          <p:sp>
            <p:nvSpPr>
              <p:cNvPr id="101429" name="Line 53"/>
              <p:cNvSpPr>
                <a:spLocks noChangeShapeType="1"/>
              </p:cNvSpPr>
              <p:nvPr/>
            </p:nvSpPr>
            <p:spPr bwMode="auto">
              <a:xfrm>
                <a:off x="594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0" name="Line 54"/>
              <p:cNvSpPr>
                <a:spLocks noChangeShapeType="1"/>
              </p:cNvSpPr>
              <p:nvPr/>
            </p:nvSpPr>
            <p:spPr bwMode="auto">
              <a:xfrm>
                <a:off x="558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1" name="Line 55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2" name="Line 56"/>
              <p:cNvSpPr>
                <a:spLocks noChangeShapeType="1"/>
              </p:cNvSpPr>
              <p:nvPr/>
            </p:nvSpPr>
            <p:spPr bwMode="auto">
              <a:xfrm>
                <a:off x="594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3" name="Text Box 57"/>
              <p:cNvSpPr txBox="1">
                <a:spLocks noChangeArrowheads="1"/>
              </p:cNvSpPr>
              <p:nvPr/>
            </p:nvSpPr>
            <p:spPr bwMode="auto">
              <a:xfrm>
                <a:off x="6300" y="288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7 V</a:t>
                </a:r>
              </a:p>
            </p:txBody>
          </p:sp>
        </p:grpSp>
        <p:sp>
          <p:nvSpPr>
            <p:cNvPr id="101434" name="Line 58"/>
            <p:cNvSpPr>
              <a:spLocks noChangeShapeType="1"/>
            </p:cNvSpPr>
            <p:nvPr/>
          </p:nvSpPr>
          <p:spPr bwMode="auto">
            <a:xfrm>
              <a:off x="3360" y="2256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35" name="Group 59"/>
            <p:cNvGrpSpPr>
              <a:grpSpLocks/>
            </p:cNvGrpSpPr>
            <p:nvPr/>
          </p:nvGrpSpPr>
          <p:grpSpPr bwMode="auto">
            <a:xfrm>
              <a:off x="2712" y="1584"/>
              <a:ext cx="144" cy="720"/>
              <a:chOff x="7200" y="2700"/>
              <a:chExt cx="360" cy="1800"/>
            </a:xfrm>
          </p:grpSpPr>
          <p:grpSp>
            <p:nvGrpSpPr>
              <p:cNvPr id="101436" name="Group 60"/>
              <p:cNvGrpSpPr>
                <a:grpSpLocks/>
              </p:cNvGrpSpPr>
              <p:nvPr/>
            </p:nvGrpSpPr>
            <p:grpSpPr bwMode="auto">
              <a:xfrm rot="-5400000">
                <a:off x="6660" y="3420"/>
                <a:ext cx="1440" cy="360"/>
                <a:chOff x="3060" y="3420"/>
                <a:chExt cx="3240" cy="360"/>
              </a:xfrm>
            </p:grpSpPr>
            <p:sp>
              <p:nvSpPr>
                <p:cNvPr id="10143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3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3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1" name="Line 65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2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3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4" name="Line 68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45" name="Line 69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446" name="Line 70"/>
              <p:cNvSpPr>
                <a:spLocks noChangeShapeType="1"/>
              </p:cNvSpPr>
              <p:nvPr/>
            </p:nvSpPr>
            <p:spPr bwMode="auto">
              <a:xfrm>
                <a:off x="7380" y="43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7" name="Line 71"/>
              <p:cNvSpPr>
                <a:spLocks noChangeShapeType="1"/>
              </p:cNvSpPr>
              <p:nvPr/>
            </p:nvSpPr>
            <p:spPr bwMode="auto">
              <a:xfrm>
                <a:off x="7380" y="27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48" name="Text Box 72"/>
            <p:cNvSpPr txBox="1">
              <a:spLocks noChangeArrowheads="1"/>
            </p:cNvSpPr>
            <p:nvPr/>
          </p:nvSpPr>
          <p:spPr bwMode="auto">
            <a:xfrm>
              <a:off x="2856" y="1800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2 R</a:t>
              </a:r>
            </a:p>
          </p:txBody>
        </p:sp>
        <p:sp>
          <p:nvSpPr>
            <p:cNvPr id="101449" name="Line 73"/>
            <p:cNvSpPr>
              <a:spLocks noChangeShapeType="1"/>
            </p:cNvSpPr>
            <p:nvPr/>
          </p:nvSpPr>
          <p:spPr bwMode="auto">
            <a:xfrm>
              <a:off x="1968" y="1152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0" name="Line 74"/>
            <p:cNvSpPr>
              <a:spLocks noChangeShapeType="1"/>
            </p:cNvSpPr>
            <p:nvPr/>
          </p:nvSpPr>
          <p:spPr bwMode="auto">
            <a:xfrm>
              <a:off x="912" y="2736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Line 75"/>
            <p:cNvSpPr>
              <a:spLocks noChangeShapeType="1"/>
            </p:cNvSpPr>
            <p:nvPr/>
          </p:nvSpPr>
          <p:spPr bwMode="auto">
            <a:xfrm flipV="1">
              <a:off x="912" y="216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2" name="Line 76"/>
            <p:cNvSpPr>
              <a:spLocks noChangeShapeType="1"/>
            </p:cNvSpPr>
            <p:nvPr/>
          </p:nvSpPr>
          <p:spPr bwMode="auto">
            <a:xfrm flipV="1">
              <a:off x="912" y="115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3" name="Line 77"/>
            <p:cNvSpPr>
              <a:spLocks noChangeShapeType="1"/>
            </p:cNvSpPr>
            <p:nvPr/>
          </p:nvSpPr>
          <p:spPr bwMode="auto">
            <a:xfrm>
              <a:off x="912" y="115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4" name="Text Box 78"/>
            <p:cNvSpPr txBox="1">
              <a:spLocks noChangeArrowheads="1"/>
            </p:cNvSpPr>
            <p:nvPr/>
          </p:nvSpPr>
          <p:spPr bwMode="auto">
            <a:xfrm>
              <a:off x="576" y="1800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Vi</a:t>
              </a:r>
            </a:p>
          </p:txBody>
        </p:sp>
        <p:sp>
          <p:nvSpPr>
            <p:cNvPr id="101455" name="Line 79"/>
            <p:cNvSpPr>
              <a:spLocks noChangeShapeType="1"/>
            </p:cNvSpPr>
            <p:nvPr/>
          </p:nvSpPr>
          <p:spPr bwMode="auto">
            <a:xfrm>
              <a:off x="3360" y="115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6" name="Text Box 80"/>
            <p:cNvSpPr txBox="1">
              <a:spLocks noChangeArrowheads="1"/>
            </p:cNvSpPr>
            <p:nvPr/>
          </p:nvSpPr>
          <p:spPr bwMode="auto">
            <a:xfrm>
              <a:off x="3360" y="100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Vo</a:t>
              </a:r>
            </a:p>
          </p:txBody>
        </p:sp>
        <p:sp>
          <p:nvSpPr>
            <p:cNvPr id="101457" name="Line 81"/>
            <p:cNvSpPr>
              <a:spLocks noChangeShapeType="1"/>
            </p:cNvSpPr>
            <p:nvPr/>
          </p:nvSpPr>
          <p:spPr bwMode="auto">
            <a:xfrm>
              <a:off x="3288" y="151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58" name="Group 82"/>
            <p:cNvGrpSpPr>
              <a:grpSpLocks/>
            </p:cNvGrpSpPr>
            <p:nvPr/>
          </p:nvGrpSpPr>
          <p:grpSpPr bwMode="auto">
            <a:xfrm flipV="1">
              <a:off x="2712" y="1152"/>
              <a:ext cx="144" cy="432"/>
              <a:chOff x="2712" y="1152"/>
              <a:chExt cx="144" cy="432"/>
            </a:xfrm>
          </p:grpSpPr>
          <p:sp>
            <p:nvSpPr>
              <p:cNvPr id="101459" name="Line 83"/>
              <p:cNvSpPr>
                <a:spLocks noChangeShapeType="1"/>
              </p:cNvSpPr>
              <p:nvPr/>
            </p:nvSpPr>
            <p:spPr bwMode="auto">
              <a:xfrm>
                <a:off x="2784" y="11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0" name="AutoShape 84"/>
              <p:cNvSpPr>
                <a:spLocks noChangeArrowheads="1"/>
              </p:cNvSpPr>
              <p:nvPr/>
            </p:nvSpPr>
            <p:spPr bwMode="auto">
              <a:xfrm>
                <a:off x="2712" y="1296"/>
                <a:ext cx="144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1" name="Line 85"/>
              <p:cNvSpPr>
                <a:spLocks noChangeShapeType="1"/>
              </p:cNvSpPr>
              <p:nvPr/>
            </p:nvSpPr>
            <p:spPr bwMode="auto">
              <a:xfrm>
                <a:off x="2712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Line 86"/>
              <p:cNvSpPr>
                <a:spLocks noChangeShapeType="1"/>
              </p:cNvSpPr>
              <p:nvPr/>
            </p:nvSpPr>
            <p:spPr bwMode="auto">
              <a:xfrm>
                <a:off x="2784" y="14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Line 87"/>
              <p:cNvSpPr>
                <a:spLocks noChangeShapeType="1"/>
              </p:cNvSpPr>
              <p:nvPr/>
            </p:nvSpPr>
            <p:spPr bwMode="auto">
              <a:xfrm>
                <a:off x="2712" y="129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64" name="Line 88"/>
            <p:cNvSpPr>
              <a:spLocks noChangeShapeType="1"/>
            </p:cNvSpPr>
            <p:nvPr/>
          </p:nvSpPr>
          <p:spPr bwMode="auto">
            <a:xfrm>
              <a:off x="3360" y="1824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5" name="Line 89"/>
            <p:cNvSpPr>
              <a:spLocks noChangeShapeType="1"/>
            </p:cNvSpPr>
            <p:nvPr/>
          </p:nvSpPr>
          <p:spPr bwMode="auto">
            <a:xfrm>
              <a:off x="3216" y="204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6" name="Line 90"/>
            <p:cNvSpPr>
              <a:spLocks noChangeShapeType="1"/>
            </p:cNvSpPr>
            <p:nvPr/>
          </p:nvSpPr>
          <p:spPr bwMode="auto">
            <a:xfrm>
              <a:off x="3288" y="211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7" name="Line 91"/>
            <p:cNvSpPr>
              <a:spLocks noChangeShapeType="1"/>
            </p:cNvSpPr>
            <p:nvPr/>
          </p:nvSpPr>
          <p:spPr bwMode="auto">
            <a:xfrm>
              <a:off x="3360" y="211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68" name="Text Box 92"/>
            <p:cNvSpPr txBox="1">
              <a:spLocks noChangeArrowheads="1"/>
            </p:cNvSpPr>
            <p:nvPr/>
          </p:nvSpPr>
          <p:spPr bwMode="auto">
            <a:xfrm>
              <a:off x="3504" y="1968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8,5 V</a:t>
              </a:r>
            </a:p>
          </p:txBody>
        </p:sp>
        <p:sp>
          <p:nvSpPr>
            <p:cNvPr id="101469" name="Line 93"/>
            <p:cNvSpPr>
              <a:spLocks noChangeShapeType="1"/>
            </p:cNvSpPr>
            <p:nvPr/>
          </p:nvSpPr>
          <p:spPr bwMode="auto">
            <a:xfrm>
              <a:off x="1152" y="10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0" name="Line 94"/>
            <p:cNvSpPr>
              <a:spLocks noChangeShapeType="1"/>
            </p:cNvSpPr>
            <p:nvPr/>
          </p:nvSpPr>
          <p:spPr bwMode="auto">
            <a:xfrm>
              <a:off x="1152" y="10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1" name="Line 95"/>
            <p:cNvSpPr>
              <a:spLocks noChangeShapeType="1"/>
            </p:cNvSpPr>
            <p:nvPr/>
          </p:nvSpPr>
          <p:spPr bwMode="auto">
            <a:xfrm flipV="1">
              <a:off x="1152" y="11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2" name="Line 96"/>
            <p:cNvSpPr>
              <a:spLocks noChangeShapeType="1"/>
            </p:cNvSpPr>
            <p:nvPr/>
          </p:nvSpPr>
          <p:spPr bwMode="auto">
            <a:xfrm>
              <a:off x="1296" y="10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3" name="Line 97"/>
            <p:cNvSpPr>
              <a:spLocks noChangeShapeType="1"/>
            </p:cNvSpPr>
            <p:nvPr/>
          </p:nvSpPr>
          <p:spPr bwMode="auto">
            <a:xfrm flipH="1">
              <a:off x="1296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4" name="Text Box 98"/>
            <p:cNvSpPr txBox="1">
              <a:spLocks noChangeArrowheads="1"/>
            </p:cNvSpPr>
            <p:nvPr/>
          </p:nvSpPr>
          <p:spPr bwMode="auto">
            <a:xfrm>
              <a:off x="1104" y="816"/>
              <a:ext cx="3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 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aphicFrame>
        <p:nvGraphicFramePr>
          <p:cNvPr id="101475" name="Object 99"/>
          <p:cNvGraphicFramePr>
            <a:graphicFrameLocks noChangeAspect="1"/>
          </p:cNvGraphicFramePr>
          <p:nvPr/>
        </p:nvGraphicFramePr>
        <p:xfrm>
          <a:off x="1600200" y="4114804"/>
          <a:ext cx="4219575" cy="844553"/>
        </p:xfrm>
        <a:graphic>
          <a:graphicData uri="http://schemas.openxmlformats.org/presentationml/2006/ole">
            <p:oleObj spid="_x0000_s101475" name="Equation" r:id="rId3" imgW="2286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457200" y="990600"/>
            <a:ext cx="4495800" cy="2335215"/>
            <a:chOff x="288" y="288"/>
            <a:chExt cx="2832" cy="1471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auto">
            <a:xfrm>
              <a:off x="1874" y="558"/>
              <a:ext cx="0" cy="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588" name="Group 4"/>
            <p:cNvGrpSpPr>
              <a:grpSpLocks/>
            </p:cNvGrpSpPr>
            <p:nvPr/>
          </p:nvGrpSpPr>
          <p:grpSpPr bwMode="auto">
            <a:xfrm>
              <a:off x="1534" y="1033"/>
              <a:ext cx="453" cy="425"/>
              <a:chOff x="5220" y="3960"/>
              <a:chExt cx="720" cy="720"/>
            </a:xfrm>
          </p:grpSpPr>
          <p:sp>
            <p:nvSpPr>
              <p:cNvPr id="67589" name="AutoShape 5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360" cy="3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0" name="Line 6"/>
              <p:cNvSpPr>
                <a:spLocks noChangeShapeType="1"/>
              </p:cNvSpPr>
              <p:nvPr/>
            </p:nvSpPr>
            <p:spPr bwMode="auto">
              <a:xfrm>
                <a:off x="5580" y="396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1" name="Text Box 7"/>
              <p:cNvSpPr txBox="1">
                <a:spLocks noChangeArrowheads="1"/>
              </p:cNvSpPr>
              <p:nvPr/>
            </p:nvSpPr>
            <p:spPr bwMode="auto">
              <a:xfrm>
                <a:off x="5220" y="3960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67592" name="Line 8"/>
              <p:cNvSpPr>
                <a:spLocks noChangeShapeType="1"/>
              </p:cNvSpPr>
              <p:nvPr/>
            </p:nvSpPr>
            <p:spPr bwMode="auto">
              <a:xfrm>
                <a:off x="5760" y="43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2667" y="983"/>
              <a:ext cx="453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dirty="0">
                  <a:latin typeface="Times New Roman" pitchFamily="18" charset="0"/>
                </a:rPr>
                <a:t> R</a:t>
              </a:r>
              <a:r>
                <a:rPr lang="en-US" sz="1400" baseline="-25000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>
              <a:off x="854" y="1090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Oval 11"/>
            <p:cNvSpPr>
              <a:spLocks noChangeArrowheads="1"/>
            </p:cNvSpPr>
            <p:nvPr/>
          </p:nvSpPr>
          <p:spPr bwMode="auto">
            <a:xfrm>
              <a:off x="741" y="1303"/>
              <a:ext cx="227" cy="2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>
              <a:off x="854" y="1515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768" y="1248"/>
              <a:ext cx="3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~</a:t>
              </a:r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>
              <a:off x="1421" y="558"/>
              <a:ext cx="11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>
              <a:off x="2554" y="558"/>
              <a:ext cx="0" cy="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00" name="Group 16"/>
            <p:cNvGrpSpPr>
              <a:grpSpLocks/>
            </p:cNvGrpSpPr>
            <p:nvPr/>
          </p:nvGrpSpPr>
          <p:grpSpPr bwMode="auto">
            <a:xfrm rot="-5400000">
              <a:off x="2128" y="976"/>
              <a:ext cx="851" cy="227"/>
              <a:chOff x="3060" y="3420"/>
              <a:chExt cx="3240" cy="360"/>
            </a:xfrm>
          </p:grpSpPr>
          <p:sp>
            <p:nvSpPr>
              <p:cNvPr id="67601" name="Line 17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2" name="Line 18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3" name="Line 19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4" name="Line 20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5" name="Line 21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6" name="Line 22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7" name="Line 23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8" name="Line 24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9" name="Line 25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>
              <a:off x="2554" y="1515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>
              <a:off x="854" y="1728"/>
              <a:ext cx="1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Text Box 28"/>
            <p:cNvSpPr txBox="1">
              <a:spLocks noChangeArrowheads="1"/>
            </p:cNvSpPr>
            <p:nvPr/>
          </p:nvSpPr>
          <p:spPr bwMode="auto">
            <a:xfrm>
              <a:off x="384" y="1248"/>
              <a:ext cx="453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auto">
            <a:xfrm>
              <a:off x="2327" y="288"/>
              <a:ext cx="566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      </a:t>
              </a:r>
              <a:r>
                <a:rPr lang="en-US" dirty="0">
                  <a:latin typeface="Times New Roman" pitchFamily="18" charset="0"/>
                </a:rPr>
                <a:t>V</a:t>
              </a:r>
              <a:r>
                <a:rPr lang="en-US" baseline="-25000" dirty="0">
                  <a:latin typeface="Times New Roman" pitchFamily="18" charset="0"/>
                </a:rPr>
                <a:t>o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auto">
            <a:xfrm>
              <a:off x="854" y="558"/>
              <a:ext cx="5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5" name="Line 31"/>
            <p:cNvSpPr>
              <a:spLocks noChangeShapeType="1"/>
            </p:cNvSpPr>
            <p:nvPr/>
          </p:nvSpPr>
          <p:spPr bwMode="auto">
            <a:xfrm>
              <a:off x="1874" y="1409"/>
              <a:ext cx="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16" name="Group 32"/>
            <p:cNvGrpSpPr>
              <a:grpSpLocks/>
            </p:cNvGrpSpPr>
            <p:nvPr/>
          </p:nvGrpSpPr>
          <p:grpSpPr bwMode="auto">
            <a:xfrm>
              <a:off x="628" y="558"/>
              <a:ext cx="469" cy="638"/>
              <a:chOff x="1980" y="3420"/>
              <a:chExt cx="746" cy="1080"/>
            </a:xfrm>
          </p:grpSpPr>
          <p:sp>
            <p:nvSpPr>
              <p:cNvPr id="67617" name="Arc 33"/>
              <p:cNvSpPr>
                <a:spLocks/>
              </p:cNvSpPr>
              <p:nvPr/>
            </p:nvSpPr>
            <p:spPr bwMode="auto">
              <a:xfrm>
                <a:off x="1980" y="3960"/>
                <a:ext cx="746" cy="540"/>
              </a:xfrm>
              <a:custGeom>
                <a:avLst/>
                <a:gdLst>
                  <a:gd name="G0" fmla="+- 13647 0 0"/>
                  <a:gd name="G1" fmla="+- 21600 0 0"/>
                  <a:gd name="G2" fmla="+- 21600 0 0"/>
                  <a:gd name="T0" fmla="*/ 0 w 25891"/>
                  <a:gd name="T1" fmla="*/ 4857 h 21600"/>
                  <a:gd name="T2" fmla="*/ 25891 w 25891"/>
                  <a:gd name="T3" fmla="*/ 3806 h 21600"/>
                  <a:gd name="T4" fmla="*/ 13647 w 2589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91" h="21600" fill="none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</a:path>
                  <a:path w="25891" h="21600" stroke="0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  <a:lnTo>
                      <a:pt x="1364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8" name="Line 34"/>
              <p:cNvSpPr>
                <a:spLocks noChangeShapeType="1"/>
              </p:cNvSpPr>
              <p:nvPr/>
            </p:nvSpPr>
            <p:spPr bwMode="auto">
              <a:xfrm>
                <a:off x="1980" y="378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9" name="Line 35"/>
              <p:cNvSpPr>
                <a:spLocks noChangeShapeType="1"/>
              </p:cNvSpPr>
              <p:nvPr/>
            </p:nvSpPr>
            <p:spPr bwMode="auto">
              <a:xfrm>
                <a:off x="2340" y="39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0" name="Line 36"/>
              <p:cNvSpPr>
                <a:spLocks noChangeShapeType="1"/>
              </p:cNvSpPr>
              <p:nvPr/>
            </p:nvSpPr>
            <p:spPr bwMode="auto">
              <a:xfrm flipV="1">
                <a:off x="2340" y="34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21" name="Text Box 37"/>
            <p:cNvSpPr txBox="1">
              <a:spLocks noChangeArrowheads="1"/>
            </p:cNvSpPr>
            <p:nvPr/>
          </p:nvSpPr>
          <p:spPr bwMode="auto">
            <a:xfrm>
              <a:off x="288" y="664"/>
              <a:ext cx="34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7622" name="Text Box 38"/>
            <p:cNvSpPr txBox="1">
              <a:spLocks noChangeArrowheads="1"/>
            </p:cNvSpPr>
            <p:nvPr/>
          </p:nvSpPr>
          <p:spPr bwMode="auto">
            <a:xfrm>
              <a:off x="854" y="558"/>
              <a:ext cx="3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7623" name="Text Box 39"/>
            <p:cNvSpPr txBox="1">
              <a:spLocks noChangeArrowheads="1"/>
            </p:cNvSpPr>
            <p:nvPr/>
          </p:nvSpPr>
          <p:spPr bwMode="auto">
            <a:xfrm>
              <a:off x="854" y="877"/>
              <a:ext cx="3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67624" name="Text Box 40"/>
            <p:cNvSpPr txBox="1">
              <a:spLocks noChangeArrowheads="1"/>
            </p:cNvSpPr>
            <p:nvPr/>
          </p:nvSpPr>
          <p:spPr bwMode="auto">
            <a:xfrm>
              <a:off x="1081" y="664"/>
              <a:ext cx="453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7625" name="Text Box 41"/>
            <p:cNvSpPr txBox="1">
              <a:spLocks noChangeArrowheads="1"/>
            </p:cNvSpPr>
            <p:nvPr/>
          </p:nvSpPr>
          <p:spPr bwMode="auto">
            <a:xfrm>
              <a:off x="864" y="1104"/>
              <a:ext cx="34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67626" name="Text Box 42"/>
            <p:cNvSpPr txBox="1">
              <a:spLocks noChangeArrowheads="1"/>
            </p:cNvSpPr>
            <p:nvPr/>
          </p:nvSpPr>
          <p:spPr bwMode="auto">
            <a:xfrm>
              <a:off x="864" y="1440"/>
              <a:ext cx="34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67627" name="Group 43"/>
          <p:cNvGrpSpPr>
            <a:grpSpLocks/>
          </p:cNvGrpSpPr>
          <p:nvPr/>
        </p:nvGrpSpPr>
        <p:grpSpPr bwMode="auto">
          <a:xfrm>
            <a:off x="4495800" y="3962400"/>
            <a:ext cx="4648200" cy="2446335"/>
            <a:chOff x="2832" y="2592"/>
            <a:chExt cx="2928" cy="1541"/>
          </a:xfrm>
        </p:grpSpPr>
        <p:sp>
          <p:nvSpPr>
            <p:cNvPr id="67628" name="Text Box 44"/>
            <p:cNvSpPr txBox="1">
              <a:spLocks noChangeArrowheads="1"/>
            </p:cNvSpPr>
            <p:nvPr/>
          </p:nvSpPr>
          <p:spPr bwMode="auto">
            <a:xfrm>
              <a:off x="5292" y="3333"/>
              <a:ext cx="468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R</a:t>
              </a:r>
              <a:r>
                <a:rPr lang="en-US" baseline="-2500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7629" name="Text Box 45"/>
            <p:cNvSpPr txBox="1">
              <a:spLocks noChangeArrowheads="1"/>
            </p:cNvSpPr>
            <p:nvPr/>
          </p:nvSpPr>
          <p:spPr bwMode="auto">
            <a:xfrm>
              <a:off x="2832" y="2993"/>
              <a:ext cx="35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 C</a:t>
              </a:r>
            </a:p>
          </p:txBody>
        </p:sp>
        <p:sp>
          <p:nvSpPr>
            <p:cNvPr id="67630" name="Line 46"/>
            <p:cNvSpPr>
              <a:spLocks noChangeShapeType="1"/>
            </p:cNvSpPr>
            <p:nvPr/>
          </p:nvSpPr>
          <p:spPr bwMode="auto">
            <a:xfrm>
              <a:off x="4472" y="2879"/>
              <a:ext cx="0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1" name="AutoShape 47"/>
            <p:cNvSpPr>
              <a:spLocks noChangeArrowheads="1"/>
            </p:cNvSpPr>
            <p:nvPr/>
          </p:nvSpPr>
          <p:spPr bwMode="auto">
            <a:xfrm>
              <a:off x="4355" y="3387"/>
              <a:ext cx="234" cy="227"/>
            </a:xfrm>
            <a:prstGeom prst="triangle">
              <a:avLst>
                <a:gd name="adj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4355" y="3387"/>
              <a:ext cx="2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3" name="Text Box 49"/>
            <p:cNvSpPr txBox="1">
              <a:spLocks noChangeArrowheads="1"/>
            </p:cNvSpPr>
            <p:nvPr/>
          </p:nvSpPr>
          <p:spPr bwMode="auto">
            <a:xfrm>
              <a:off x="4120" y="3387"/>
              <a:ext cx="469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auto">
            <a:xfrm>
              <a:off x="4472" y="3614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>
              <a:off x="3417" y="3447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6" name="Oval 52"/>
            <p:cNvSpPr>
              <a:spLocks noChangeArrowheads="1"/>
            </p:cNvSpPr>
            <p:nvPr/>
          </p:nvSpPr>
          <p:spPr bwMode="auto">
            <a:xfrm>
              <a:off x="3300" y="3674"/>
              <a:ext cx="235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3417" y="3901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8" name="Text Box 54"/>
            <p:cNvSpPr txBox="1">
              <a:spLocks noChangeArrowheads="1"/>
            </p:cNvSpPr>
            <p:nvPr/>
          </p:nvSpPr>
          <p:spPr bwMode="auto">
            <a:xfrm>
              <a:off x="3312" y="3648"/>
              <a:ext cx="3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~</a:t>
              </a:r>
            </a:p>
          </p:txBody>
        </p:sp>
        <p:sp>
          <p:nvSpPr>
            <p:cNvPr id="67639" name="Line 55"/>
            <p:cNvSpPr>
              <a:spLocks noChangeShapeType="1"/>
            </p:cNvSpPr>
            <p:nvPr/>
          </p:nvSpPr>
          <p:spPr bwMode="auto">
            <a:xfrm>
              <a:off x="4003" y="2879"/>
              <a:ext cx="1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0" name="Line 56"/>
            <p:cNvSpPr>
              <a:spLocks noChangeShapeType="1"/>
            </p:cNvSpPr>
            <p:nvPr/>
          </p:nvSpPr>
          <p:spPr bwMode="auto">
            <a:xfrm>
              <a:off x="5174" y="2879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41" name="Group 57"/>
            <p:cNvGrpSpPr>
              <a:grpSpLocks/>
            </p:cNvGrpSpPr>
            <p:nvPr/>
          </p:nvGrpSpPr>
          <p:grpSpPr bwMode="auto">
            <a:xfrm rot="-5400000">
              <a:off x="4721" y="3329"/>
              <a:ext cx="908" cy="235"/>
              <a:chOff x="3060" y="3420"/>
              <a:chExt cx="3240" cy="360"/>
            </a:xfrm>
          </p:grpSpPr>
          <p:sp>
            <p:nvSpPr>
              <p:cNvPr id="67642" name="Line 58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3" name="Line 59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4" name="Line 60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5" name="Line 61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6" name="Line 62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7" name="Line 63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8" name="Line 64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9" name="Line 65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50" name="Line 66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51" name="Line 67"/>
            <p:cNvSpPr>
              <a:spLocks noChangeShapeType="1"/>
            </p:cNvSpPr>
            <p:nvPr/>
          </p:nvSpPr>
          <p:spPr bwMode="auto">
            <a:xfrm>
              <a:off x="5174" y="3901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52" name="Line 68"/>
            <p:cNvSpPr>
              <a:spLocks noChangeShapeType="1"/>
            </p:cNvSpPr>
            <p:nvPr/>
          </p:nvSpPr>
          <p:spPr bwMode="auto">
            <a:xfrm>
              <a:off x="3418" y="4128"/>
              <a:ext cx="17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53" name="Text Box 69"/>
            <p:cNvSpPr txBox="1">
              <a:spLocks noChangeArrowheads="1"/>
            </p:cNvSpPr>
            <p:nvPr/>
          </p:nvSpPr>
          <p:spPr bwMode="auto">
            <a:xfrm>
              <a:off x="2880" y="3648"/>
              <a:ext cx="4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54" name="Text Box 70"/>
            <p:cNvSpPr txBox="1">
              <a:spLocks noChangeArrowheads="1"/>
            </p:cNvSpPr>
            <p:nvPr/>
          </p:nvSpPr>
          <p:spPr bwMode="auto">
            <a:xfrm>
              <a:off x="4940" y="2592"/>
              <a:ext cx="58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V</a:t>
              </a:r>
              <a:r>
                <a:rPr lang="en-US" baseline="-25000" dirty="0">
                  <a:latin typeface="Times New Roman" pitchFamily="18" charset="0"/>
                </a:rPr>
                <a:t>o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67655" name="Line 71"/>
            <p:cNvSpPr>
              <a:spLocks noChangeShapeType="1"/>
            </p:cNvSpPr>
            <p:nvPr/>
          </p:nvSpPr>
          <p:spPr bwMode="auto">
            <a:xfrm>
              <a:off x="3418" y="2879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56" name="Line 72"/>
            <p:cNvSpPr>
              <a:spLocks noChangeShapeType="1"/>
            </p:cNvSpPr>
            <p:nvPr/>
          </p:nvSpPr>
          <p:spPr bwMode="auto">
            <a:xfrm>
              <a:off x="4472" y="3787"/>
              <a:ext cx="0" cy="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57" name="Group 73"/>
            <p:cNvGrpSpPr>
              <a:grpSpLocks/>
            </p:cNvGrpSpPr>
            <p:nvPr/>
          </p:nvGrpSpPr>
          <p:grpSpPr bwMode="auto">
            <a:xfrm>
              <a:off x="3183" y="2879"/>
              <a:ext cx="485" cy="681"/>
              <a:chOff x="1980" y="3420"/>
              <a:chExt cx="746" cy="1080"/>
            </a:xfrm>
          </p:grpSpPr>
          <p:sp>
            <p:nvSpPr>
              <p:cNvPr id="67658" name="Arc 74"/>
              <p:cNvSpPr>
                <a:spLocks/>
              </p:cNvSpPr>
              <p:nvPr/>
            </p:nvSpPr>
            <p:spPr bwMode="auto">
              <a:xfrm>
                <a:off x="1980" y="3960"/>
                <a:ext cx="746" cy="540"/>
              </a:xfrm>
              <a:custGeom>
                <a:avLst/>
                <a:gdLst>
                  <a:gd name="G0" fmla="+- 13647 0 0"/>
                  <a:gd name="G1" fmla="+- 21600 0 0"/>
                  <a:gd name="G2" fmla="+- 21600 0 0"/>
                  <a:gd name="T0" fmla="*/ 0 w 25891"/>
                  <a:gd name="T1" fmla="*/ 4857 h 21600"/>
                  <a:gd name="T2" fmla="*/ 25891 w 25891"/>
                  <a:gd name="T3" fmla="*/ 3806 h 21600"/>
                  <a:gd name="T4" fmla="*/ 13647 w 2589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91" h="21600" fill="none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</a:path>
                  <a:path w="25891" h="21600" stroke="0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  <a:lnTo>
                      <a:pt x="1364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59" name="Line 75"/>
              <p:cNvSpPr>
                <a:spLocks noChangeShapeType="1"/>
              </p:cNvSpPr>
              <p:nvPr/>
            </p:nvSpPr>
            <p:spPr bwMode="auto">
              <a:xfrm>
                <a:off x="1980" y="378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60" name="Line 76"/>
              <p:cNvSpPr>
                <a:spLocks noChangeShapeType="1"/>
              </p:cNvSpPr>
              <p:nvPr/>
            </p:nvSpPr>
            <p:spPr bwMode="auto">
              <a:xfrm>
                <a:off x="2340" y="39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61" name="Line 77"/>
              <p:cNvSpPr>
                <a:spLocks noChangeShapeType="1"/>
              </p:cNvSpPr>
              <p:nvPr/>
            </p:nvSpPr>
            <p:spPr bwMode="auto">
              <a:xfrm flipV="1">
                <a:off x="2340" y="34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62" name="Text Box 78"/>
            <p:cNvSpPr txBox="1">
              <a:spLocks noChangeArrowheads="1"/>
            </p:cNvSpPr>
            <p:nvPr/>
          </p:nvSpPr>
          <p:spPr bwMode="auto">
            <a:xfrm>
              <a:off x="3418" y="2879"/>
              <a:ext cx="35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7663" name="Text Box 79"/>
            <p:cNvSpPr txBox="1">
              <a:spLocks noChangeArrowheads="1"/>
            </p:cNvSpPr>
            <p:nvPr/>
          </p:nvSpPr>
          <p:spPr bwMode="auto">
            <a:xfrm>
              <a:off x="3418" y="3220"/>
              <a:ext cx="35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67664" name="Text Box 80"/>
            <p:cNvSpPr txBox="1">
              <a:spLocks noChangeArrowheads="1"/>
            </p:cNvSpPr>
            <p:nvPr/>
          </p:nvSpPr>
          <p:spPr bwMode="auto">
            <a:xfrm>
              <a:off x="3652" y="2993"/>
              <a:ext cx="468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7665" name="Text Box 81"/>
            <p:cNvSpPr txBox="1">
              <a:spLocks noChangeArrowheads="1"/>
            </p:cNvSpPr>
            <p:nvPr/>
          </p:nvSpPr>
          <p:spPr bwMode="auto">
            <a:xfrm>
              <a:off x="3418" y="3447"/>
              <a:ext cx="35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7666" name="Text Box 82"/>
            <p:cNvSpPr txBox="1">
              <a:spLocks noChangeArrowheads="1"/>
            </p:cNvSpPr>
            <p:nvPr/>
          </p:nvSpPr>
          <p:spPr bwMode="auto">
            <a:xfrm>
              <a:off x="3456" y="3792"/>
              <a:ext cx="35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67667" name="Text Box 83"/>
          <p:cNvSpPr txBox="1">
            <a:spLocks noChangeArrowheads="1"/>
          </p:cNvSpPr>
          <p:nvPr/>
        </p:nvSpPr>
        <p:spPr bwMode="auto">
          <a:xfrm>
            <a:off x="5486400" y="1295404"/>
            <a:ext cx="1219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&lt; 0</a:t>
            </a:r>
          </a:p>
        </p:txBody>
      </p:sp>
      <p:sp>
        <p:nvSpPr>
          <p:cNvPr id="67668" name="Text Box 84"/>
          <p:cNvSpPr txBox="1">
            <a:spLocks noChangeArrowheads="1"/>
          </p:cNvSpPr>
          <p:nvPr/>
        </p:nvSpPr>
        <p:spPr bwMode="auto">
          <a:xfrm>
            <a:off x="838200" y="3505204"/>
            <a:ext cx="1219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&gt; 0</a:t>
            </a:r>
          </a:p>
        </p:txBody>
      </p:sp>
      <p:sp>
        <p:nvSpPr>
          <p:cNvPr id="67669" name="Text Box 85"/>
          <p:cNvSpPr txBox="1">
            <a:spLocks noChangeArrowheads="1"/>
          </p:cNvSpPr>
          <p:nvPr/>
        </p:nvSpPr>
        <p:spPr bwMode="auto">
          <a:xfrm>
            <a:off x="6553200" y="2209804"/>
            <a:ext cx="1600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Dioda on</a:t>
            </a:r>
          </a:p>
        </p:txBody>
      </p:sp>
      <p:sp>
        <p:nvSpPr>
          <p:cNvPr id="67670" name="Text Box 86"/>
          <p:cNvSpPr txBox="1">
            <a:spLocks noChangeArrowheads="1"/>
          </p:cNvSpPr>
          <p:nvPr/>
        </p:nvSpPr>
        <p:spPr bwMode="auto">
          <a:xfrm>
            <a:off x="5105400" y="3429004"/>
            <a:ext cx="3810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Kapasitor mengisi muatan</a:t>
            </a:r>
          </a:p>
        </p:txBody>
      </p:sp>
      <p:sp>
        <p:nvSpPr>
          <p:cNvPr id="67671" name="Line 87"/>
          <p:cNvSpPr>
            <a:spLocks noChangeShapeType="1"/>
          </p:cNvSpPr>
          <p:nvPr/>
        </p:nvSpPr>
        <p:spPr bwMode="auto">
          <a:xfrm>
            <a:off x="7239000" y="2743200"/>
            <a:ext cx="0" cy="685800"/>
          </a:xfrm>
          <a:prstGeom prst="line">
            <a:avLst/>
          </a:prstGeom>
          <a:noFill/>
          <a:ln w="57150" cmpd="thinThick">
            <a:solidFill>
              <a:srgbClr val="FF66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67672" name="Line 88"/>
          <p:cNvSpPr>
            <a:spLocks noChangeShapeType="1"/>
          </p:cNvSpPr>
          <p:nvPr/>
        </p:nvSpPr>
        <p:spPr bwMode="auto">
          <a:xfrm>
            <a:off x="1371600" y="4114800"/>
            <a:ext cx="0" cy="6858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67673" name="Text Box 89"/>
          <p:cNvSpPr txBox="1">
            <a:spLocks noChangeArrowheads="1"/>
          </p:cNvSpPr>
          <p:nvPr/>
        </p:nvSpPr>
        <p:spPr bwMode="auto">
          <a:xfrm>
            <a:off x="609600" y="4876804"/>
            <a:ext cx="1600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Dioda off</a:t>
            </a:r>
          </a:p>
        </p:txBody>
      </p:sp>
      <p:sp>
        <p:nvSpPr>
          <p:cNvPr id="67674" name="Text Box 90"/>
          <p:cNvSpPr txBox="1">
            <a:spLocks noChangeArrowheads="1"/>
          </p:cNvSpPr>
          <p:nvPr/>
        </p:nvSpPr>
        <p:spPr bwMode="auto">
          <a:xfrm>
            <a:off x="228600" y="6172204"/>
            <a:ext cx="3810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Kapasitor bertegangan tetap</a:t>
            </a:r>
          </a:p>
        </p:txBody>
      </p:sp>
      <p:sp>
        <p:nvSpPr>
          <p:cNvPr id="67675" name="Line 91"/>
          <p:cNvSpPr>
            <a:spLocks noChangeShapeType="1"/>
          </p:cNvSpPr>
          <p:nvPr/>
        </p:nvSpPr>
        <p:spPr bwMode="auto">
          <a:xfrm>
            <a:off x="1371600" y="5486400"/>
            <a:ext cx="0" cy="6858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67676" name="Text Box 92"/>
          <p:cNvSpPr txBox="1">
            <a:spLocks noChangeArrowheads="1"/>
          </p:cNvSpPr>
          <p:nvPr/>
        </p:nvSpPr>
        <p:spPr bwMode="auto">
          <a:xfrm>
            <a:off x="2895600" y="3505204"/>
            <a:ext cx="18288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o</a:t>
            </a:r>
            <a:r>
              <a:rPr lang="en-US">
                <a:latin typeface="Times New Roman" pitchFamily="18" charset="0"/>
              </a:rPr>
              <a:t> = V</a:t>
            </a:r>
            <a:r>
              <a:rPr lang="en-US" baseline="-25000"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+ V</a:t>
            </a:r>
            <a:r>
              <a:rPr lang="en-US" baseline="-25000">
                <a:latin typeface="Times New Roman" pitchFamily="18" charset="0"/>
              </a:rPr>
              <a:t>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677" name="Line 93"/>
          <p:cNvSpPr>
            <a:spLocks noChangeShapeType="1"/>
          </p:cNvSpPr>
          <p:nvPr/>
        </p:nvSpPr>
        <p:spPr bwMode="auto">
          <a:xfrm>
            <a:off x="2057400" y="3733800"/>
            <a:ext cx="609600" cy="0"/>
          </a:xfrm>
          <a:prstGeom prst="line">
            <a:avLst/>
          </a:prstGeom>
          <a:noFill/>
          <a:ln w="57150" cmpd="thinThick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67678" name="Rectangle 94"/>
          <p:cNvSpPr>
            <a:spLocks noChangeArrowheads="1"/>
          </p:cNvSpPr>
          <p:nvPr/>
        </p:nvSpPr>
        <p:spPr bwMode="auto">
          <a:xfrm>
            <a:off x="4572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3700" b="1" dirty="0">
                <a:solidFill>
                  <a:srgbClr val="9900CC"/>
                </a:solidFill>
                <a:latin typeface="Times New Roman" pitchFamily="18" charset="0"/>
              </a:rPr>
              <a:t>PENGGENGGAM (CLAMPER)</a:t>
            </a:r>
            <a:r>
              <a:rPr lang="en-US" sz="45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67679" name="Group 95"/>
          <p:cNvGrpSpPr>
            <a:grpSpLocks/>
          </p:cNvGrpSpPr>
          <p:nvPr/>
        </p:nvGrpSpPr>
        <p:grpSpPr bwMode="auto">
          <a:xfrm>
            <a:off x="6781800" y="1524000"/>
            <a:ext cx="457200" cy="685800"/>
            <a:chOff x="4272" y="960"/>
            <a:chExt cx="288" cy="432"/>
          </a:xfrm>
        </p:grpSpPr>
        <p:sp>
          <p:nvSpPr>
            <p:cNvPr id="67680" name="Line 96"/>
            <p:cNvSpPr>
              <a:spLocks noChangeShapeType="1"/>
            </p:cNvSpPr>
            <p:nvPr/>
          </p:nvSpPr>
          <p:spPr bwMode="auto">
            <a:xfrm>
              <a:off x="4560" y="960"/>
              <a:ext cx="0" cy="432"/>
            </a:xfrm>
            <a:prstGeom prst="line">
              <a:avLst/>
            </a:prstGeom>
            <a:noFill/>
            <a:ln w="57150" cmpd="thinThick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81" name="Line 97"/>
            <p:cNvSpPr>
              <a:spLocks noChangeShapeType="1"/>
            </p:cNvSpPr>
            <p:nvPr/>
          </p:nvSpPr>
          <p:spPr bwMode="auto">
            <a:xfrm>
              <a:off x="4272" y="960"/>
              <a:ext cx="288" cy="0"/>
            </a:xfrm>
            <a:prstGeom prst="line">
              <a:avLst/>
            </a:prstGeom>
            <a:noFill/>
            <a:ln w="57150" cmpd="thinThick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67" grpId="0" autoUpdateAnimBg="0"/>
      <p:bldP spid="67668" grpId="0" autoUpdateAnimBg="0"/>
      <p:bldP spid="67669" grpId="0" autoUpdateAnimBg="0"/>
      <p:bldP spid="67670" grpId="0" autoUpdateAnimBg="0"/>
      <p:bldP spid="67671" grpId="0" animBg="1"/>
      <p:bldP spid="67672" grpId="0" animBg="1"/>
      <p:bldP spid="67673" grpId="0" autoUpdateAnimBg="0"/>
      <p:bldP spid="67674" grpId="0" autoUpdateAnimBg="0"/>
      <p:bldP spid="67675" grpId="0" animBg="1"/>
      <p:bldP spid="67676" grpId="0" autoUpdateAnimBg="0"/>
      <p:bldP spid="67677" grpId="0" animBg="1"/>
      <p:bldP spid="676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36" name="Group 28"/>
          <p:cNvGrpSpPr>
            <a:grpSpLocks/>
          </p:cNvGrpSpPr>
          <p:nvPr/>
        </p:nvGrpSpPr>
        <p:grpSpPr bwMode="auto">
          <a:xfrm>
            <a:off x="990600" y="1066804"/>
            <a:ext cx="5895975" cy="2281238"/>
            <a:chOff x="624" y="672"/>
            <a:chExt cx="3714" cy="1437"/>
          </a:xfrm>
        </p:grpSpPr>
        <p:sp>
          <p:nvSpPr>
            <p:cNvPr id="68611" name="Text Box 3"/>
            <p:cNvSpPr txBox="1">
              <a:spLocks noChangeArrowheads="1"/>
            </p:cNvSpPr>
            <p:nvPr/>
          </p:nvSpPr>
          <p:spPr bwMode="auto">
            <a:xfrm>
              <a:off x="3967" y="1574"/>
              <a:ext cx="37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1008" y="1008"/>
              <a:ext cx="0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1003" y="1750"/>
              <a:ext cx="29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756" y="672"/>
              <a:ext cx="49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V</a:t>
              </a:r>
              <a:r>
                <a:rPr lang="en-US" baseline="-25000" dirty="0">
                  <a:latin typeface="Times New Roman" pitchFamily="18" charset="0"/>
                </a:rPr>
                <a:t>i</a:t>
              </a:r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68615" name="Group 7"/>
            <p:cNvGrpSpPr>
              <a:grpSpLocks/>
            </p:cNvGrpSpPr>
            <p:nvPr/>
          </p:nvGrpSpPr>
          <p:grpSpPr bwMode="auto">
            <a:xfrm>
              <a:off x="1003" y="1391"/>
              <a:ext cx="2470" cy="718"/>
              <a:chOff x="1003" y="1391"/>
              <a:chExt cx="2470" cy="718"/>
            </a:xfrm>
          </p:grpSpPr>
          <p:sp>
            <p:nvSpPr>
              <p:cNvPr id="68616" name="Arc 8"/>
              <p:cNvSpPr>
                <a:spLocks/>
              </p:cNvSpPr>
              <p:nvPr/>
            </p:nvSpPr>
            <p:spPr bwMode="auto">
              <a:xfrm>
                <a:off x="1621" y="1750"/>
                <a:ext cx="617" cy="359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7" name="Arc 9"/>
              <p:cNvSpPr>
                <a:spLocks/>
              </p:cNvSpPr>
              <p:nvPr/>
            </p:nvSpPr>
            <p:spPr bwMode="auto">
              <a:xfrm flipV="1">
                <a:off x="1003" y="1391"/>
                <a:ext cx="618" cy="359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8" name="Arc 10"/>
              <p:cNvSpPr>
                <a:spLocks/>
              </p:cNvSpPr>
              <p:nvPr/>
            </p:nvSpPr>
            <p:spPr bwMode="auto">
              <a:xfrm flipV="1">
                <a:off x="2238" y="1391"/>
                <a:ext cx="618" cy="359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9" name="Arc 11"/>
              <p:cNvSpPr>
                <a:spLocks/>
              </p:cNvSpPr>
              <p:nvPr/>
            </p:nvSpPr>
            <p:spPr bwMode="auto">
              <a:xfrm>
                <a:off x="2856" y="1750"/>
                <a:ext cx="617" cy="359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0" name="Line 12"/>
              <p:cNvSpPr>
                <a:spLocks noChangeShapeType="1"/>
              </p:cNvSpPr>
              <p:nvPr/>
            </p:nvSpPr>
            <p:spPr bwMode="auto">
              <a:xfrm>
                <a:off x="1003" y="1391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>
              <a:off x="1008" y="1392"/>
              <a:ext cx="1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624" y="1200"/>
              <a:ext cx="49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68637" name="Group 29"/>
          <p:cNvGrpSpPr>
            <a:grpSpLocks/>
          </p:cNvGrpSpPr>
          <p:nvPr/>
        </p:nvGrpSpPr>
        <p:grpSpPr bwMode="auto">
          <a:xfrm>
            <a:off x="685800" y="3352804"/>
            <a:ext cx="6553200" cy="2778128"/>
            <a:chOff x="432" y="2256"/>
            <a:chExt cx="4128" cy="1750"/>
          </a:xfrm>
        </p:grpSpPr>
        <p:sp>
          <p:nvSpPr>
            <p:cNvPr id="68610" name="Line 2"/>
            <p:cNvSpPr>
              <a:spLocks noChangeShapeType="1"/>
            </p:cNvSpPr>
            <p:nvPr/>
          </p:nvSpPr>
          <p:spPr bwMode="auto">
            <a:xfrm>
              <a:off x="1008" y="3504"/>
              <a:ext cx="264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4164" y="3643"/>
              <a:ext cx="396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auto">
            <a:xfrm>
              <a:off x="996" y="2552"/>
              <a:ext cx="0" cy="1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>
              <a:off x="1008" y="3888"/>
              <a:ext cx="3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626" name="Group 18"/>
            <p:cNvGrpSpPr>
              <a:grpSpLocks/>
            </p:cNvGrpSpPr>
            <p:nvPr/>
          </p:nvGrpSpPr>
          <p:grpSpPr bwMode="auto">
            <a:xfrm>
              <a:off x="1008" y="3168"/>
              <a:ext cx="2640" cy="727"/>
              <a:chOff x="3240" y="10260"/>
              <a:chExt cx="3600" cy="1080"/>
            </a:xfrm>
          </p:grpSpPr>
          <p:sp>
            <p:nvSpPr>
              <p:cNvPr id="68627" name="Arc 19"/>
              <p:cNvSpPr>
                <a:spLocks/>
              </p:cNvSpPr>
              <p:nvPr/>
            </p:nvSpPr>
            <p:spPr bwMode="auto">
              <a:xfrm>
                <a:off x="4140" y="10800"/>
                <a:ext cx="900" cy="540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8" name="Arc 20"/>
              <p:cNvSpPr>
                <a:spLocks/>
              </p:cNvSpPr>
              <p:nvPr/>
            </p:nvSpPr>
            <p:spPr bwMode="auto">
              <a:xfrm flipV="1">
                <a:off x="3240" y="10260"/>
                <a:ext cx="900" cy="540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9" name="Arc 21"/>
              <p:cNvSpPr>
                <a:spLocks/>
              </p:cNvSpPr>
              <p:nvPr/>
            </p:nvSpPr>
            <p:spPr bwMode="auto">
              <a:xfrm flipV="1">
                <a:off x="5040" y="10260"/>
                <a:ext cx="900" cy="540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30" name="Arc 22"/>
              <p:cNvSpPr>
                <a:spLocks/>
              </p:cNvSpPr>
              <p:nvPr/>
            </p:nvSpPr>
            <p:spPr bwMode="auto">
              <a:xfrm>
                <a:off x="5940" y="10800"/>
                <a:ext cx="900" cy="540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43192 w 43200"/>
                  <a:gd name="T1" fmla="*/ 375 h 22559"/>
                  <a:gd name="T2" fmla="*/ 21 w 43200"/>
                  <a:gd name="T3" fmla="*/ 0 h 22559"/>
                  <a:gd name="T4" fmla="*/ 21600 w 432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559" fill="none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</a:path>
                  <a:path w="43200" h="22559" stroke="0" extrusionOk="0">
                    <a:moveTo>
                      <a:pt x="43192" y="374"/>
                    </a:moveTo>
                    <a:cubicBezTo>
                      <a:pt x="43197" y="569"/>
                      <a:pt x="43200" y="764"/>
                      <a:pt x="43200" y="959"/>
                    </a:cubicBezTo>
                    <a:cubicBezTo>
                      <a:pt x="43200" y="12888"/>
                      <a:pt x="33529" y="22559"/>
                      <a:pt x="21600" y="22559"/>
                    </a:cubicBez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0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>
              <a:off x="732" y="2256"/>
              <a:ext cx="52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 V</a:t>
              </a:r>
              <a:r>
                <a:rPr lang="en-US" baseline="-25000">
                  <a:latin typeface="Times New Roman" pitchFamily="18" charset="0"/>
                </a:rPr>
                <a:t>o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auto">
            <a:xfrm>
              <a:off x="1008" y="3168"/>
              <a:ext cx="1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3" name="Text Box 25"/>
            <p:cNvSpPr txBox="1">
              <a:spLocks noChangeArrowheads="1"/>
            </p:cNvSpPr>
            <p:nvPr/>
          </p:nvSpPr>
          <p:spPr bwMode="auto">
            <a:xfrm>
              <a:off x="432" y="2976"/>
              <a:ext cx="79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2 V</a:t>
              </a:r>
              <a:r>
                <a:rPr lang="en-US" baseline="-25000" dirty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8634" name="Text Box 26"/>
            <p:cNvSpPr txBox="1">
              <a:spLocks noChangeArrowheads="1"/>
            </p:cNvSpPr>
            <p:nvPr/>
          </p:nvSpPr>
          <p:spPr bwMode="auto">
            <a:xfrm>
              <a:off x="3120" y="3216"/>
              <a:ext cx="528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P</a:t>
              </a:r>
            </a:p>
          </p:txBody>
        </p:sp>
      </p:grp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4572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3700" b="1" dirty="0">
                <a:solidFill>
                  <a:srgbClr val="9900CC"/>
                </a:solidFill>
                <a:latin typeface="Times New Roman" pitchFamily="18" charset="0"/>
              </a:rPr>
              <a:t>CLAMPER</a:t>
            </a:r>
            <a:r>
              <a:rPr lang="en-US" sz="45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81" name="Group 49"/>
          <p:cNvGrpSpPr>
            <a:grpSpLocks/>
          </p:cNvGrpSpPr>
          <p:nvPr/>
        </p:nvGrpSpPr>
        <p:grpSpPr bwMode="auto">
          <a:xfrm>
            <a:off x="152400" y="2971800"/>
            <a:ext cx="5060950" cy="1760535"/>
            <a:chOff x="3420" y="6840"/>
            <a:chExt cx="5220" cy="2160"/>
          </a:xfrm>
        </p:grpSpPr>
        <p:sp>
          <p:nvSpPr>
            <p:cNvPr id="69682" name="Text Box 50"/>
            <p:cNvSpPr txBox="1">
              <a:spLocks noChangeArrowheads="1"/>
            </p:cNvSpPr>
            <p:nvPr/>
          </p:nvSpPr>
          <p:spPr bwMode="auto">
            <a:xfrm>
              <a:off x="8100" y="819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3780" y="738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>
              <a:off x="3780" y="8460"/>
              <a:ext cx="4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5" name="Arc 53"/>
            <p:cNvSpPr>
              <a:spLocks/>
            </p:cNvSpPr>
            <p:nvPr/>
          </p:nvSpPr>
          <p:spPr bwMode="auto">
            <a:xfrm>
              <a:off x="4680" y="8460"/>
              <a:ext cx="900" cy="540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Arc 54"/>
            <p:cNvSpPr>
              <a:spLocks/>
            </p:cNvSpPr>
            <p:nvPr/>
          </p:nvSpPr>
          <p:spPr bwMode="auto">
            <a:xfrm flipV="1">
              <a:off x="3780" y="7920"/>
              <a:ext cx="900" cy="540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7" name="Arc 55"/>
            <p:cNvSpPr>
              <a:spLocks/>
            </p:cNvSpPr>
            <p:nvPr/>
          </p:nvSpPr>
          <p:spPr bwMode="auto">
            <a:xfrm flipV="1">
              <a:off x="5580" y="7920"/>
              <a:ext cx="900" cy="540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8" name="Arc 56"/>
            <p:cNvSpPr>
              <a:spLocks/>
            </p:cNvSpPr>
            <p:nvPr/>
          </p:nvSpPr>
          <p:spPr bwMode="auto">
            <a:xfrm>
              <a:off x="6480" y="8460"/>
              <a:ext cx="900" cy="540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9" name="Text Box 57"/>
            <p:cNvSpPr txBox="1">
              <a:spLocks noChangeArrowheads="1"/>
            </p:cNvSpPr>
            <p:nvPr/>
          </p:nvSpPr>
          <p:spPr bwMode="auto">
            <a:xfrm>
              <a:off x="3420" y="684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3700" b="1" dirty="0">
                <a:solidFill>
                  <a:srgbClr val="9900CC"/>
                </a:solidFill>
                <a:latin typeface="Times New Roman" pitchFamily="18" charset="0"/>
              </a:rPr>
              <a:t>PEMOTONG (CLIPPER)</a:t>
            </a:r>
            <a:r>
              <a:rPr lang="en-US" sz="45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69709" name="Group 77"/>
          <p:cNvGrpSpPr>
            <a:grpSpLocks/>
          </p:cNvGrpSpPr>
          <p:nvPr/>
        </p:nvGrpSpPr>
        <p:grpSpPr bwMode="auto">
          <a:xfrm>
            <a:off x="5486400" y="914400"/>
            <a:ext cx="3657600" cy="2438400"/>
            <a:chOff x="3456" y="576"/>
            <a:chExt cx="2304" cy="1536"/>
          </a:xfrm>
        </p:grpSpPr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5307" y="912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 flipV="1">
              <a:off x="5205" y="1138"/>
              <a:ext cx="220" cy="21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5205" y="1356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4971" y="1138"/>
              <a:ext cx="34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>
              <a:off x="5315" y="1356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46" name="Group 14"/>
            <p:cNvGrpSpPr>
              <a:grpSpLocks/>
            </p:cNvGrpSpPr>
            <p:nvPr/>
          </p:nvGrpSpPr>
          <p:grpSpPr bwMode="auto">
            <a:xfrm>
              <a:off x="3999" y="796"/>
              <a:ext cx="879" cy="218"/>
              <a:chOff x="3060" y="3420"/>
              <a:chExt cx="3240" cy="360"/>
            </a:xfrm>
          </p:grpSpPr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8" name="Line 16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9" name="Line 17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0" name="Line 18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1" name="Line 19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2" name="Line 20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3" name="Line 21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4" name="Line 22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5" name="Line 23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56" name="Text Box 24"/>
            <p:cNvSpPr txBox="1">
              <a:spLocks noChangeArrowheads="1"/>
            </p:cNvSpPr>
            <p:nvPr/>
          </p:nvSpPr>
          <p:spPr bwMode="auto">
            <a:xfrm>
              <a:off x="4218" y="576"/>
              <a:ext cx="440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R</a:t>
              </a:r>
            </a:p>
          </p:txBody>
        </p:sp>
        <p:grpSp>
          <p:nvGrpSpPr>
            <p:cNvPr id="69658" name="Group 26"/>
            <p:cNvGrpSpPr>
              <a:grpSpLocks/>
            </p:cNvGrpSpPr>
            <p:nvPr/>
          </p:nvGrpSpPr>
          <p:grpSpPr bwMode="auto">
            <a:xfrm>
              <a:off x="3669" y="1234"/>
              <a:ext cx="330" cy="658"/>
              <a:chOff x="8280" y="11160"/>
              <a:chExt cx="540" cy="1080"/>
            </a:xfrm>
          </p:grpSpPr>
          <p:sp>
            <p:nvSpPr>
              <p:cNvPr id="69659" name="Line 27"/>
              <p:cNvSpPr>
                <a:spLocks noChangeShapeType="1"/>
              </p:cNvSpPr>
              <p:nvPr/>
            </p:nvSpPr>
            <p:spPr bwMode="auto">
              <a:xfrm>
                <a:off x="8460" y="111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0" name="Oval 28"/>
              <p:cNvSpPr>
                <a:spLocks noChangeArrowheads="1"/>
              </p:cNvSpPr>
              <p:nvPr/>
            </p:nvSpPr>
            <p:spPr bwMode="auto">
              <a:xfrm>
                <a:off x="8280" y="115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1" name="Line 29"/>
              <p:cNvSpPr>
                <a:spLocks noChangeShapeType="1"/>
              </p:cNvSpPr>
              <p:nvPr/>
            </p:nvSpPr>
            <p:spPr bwMode="auto">
              <a:xfrm>
                <a:off x="8460" y="118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2" name="Text Box 30"/>
              <p:cNvSpPr txBox="1">
                <a:spLocks noChangeArrowheads="1"/>
              </p:cNvSpPr>
              <p:nvPr/>
            </p:nvSpPr>
            <p:spPr bwMode="auto">
              <a:xfrm>
                <a:off x="8280" y="11520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 ~</a:t>
                </a:r>
              </a:p>
            </p:txBody>
          </p:sp>
        </p:grp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 flipV="1">
              <a:off x="3779" y="905"/>
              <a:ext cx="0" cy="3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 flipV="1">
              <a:off x="3779" y="1783"/>
              <a:ext cx="0" cy="3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4878" y="905"/>
              <a:ext cx="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Line 46"/>
            <p:cNvSpPr>
              <a:spLocks noChangeShapeType="1"/>
            </p:cNvSpPr>
            <p:nvPr/>
          </p:nvSpPr>
          <p:spPr bwMode="auto">
            <a:xfrm>
              <a:off x="3771" y="2112"/>
              <a:ext cx="15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9" name="Text Box 47"/>
            <p:cNvSpPr txBox="1">
              <a:spLocks noChangeArrowheads="1"/>
            </p:cNvSpPr>
            <p:nvPr/>
          </p:nvSpPr>
          <p:spPr bwMode="auto">
            <a:xfrm>
              <a:off x="3456" y="1440"/>
              <a:ext cx="440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i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9680" name="Text Box 48"/>
            <p:cNvSpPr txBox="1">
              <a:spLocks noChangeArrowheads="1"/>
            </p:cNvSpPr>
            <p:nvPr/>
          </p:nvSpPr>
          <p:spPr bwMode="auto">
            <a:xfrm>
              <a:off x="5211" y="672"/>
              <a:ext cx="54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</a:t>
              </a:r>
              <a:r>
                <a:rPr lang="en-US" sz="1400" dirty="0">
                  <a:latin typeface="Times New Roman" pitchFamily="18" charset="0"/>
                </a:rPr>
                <a:t>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9690" name="Text Box 58"/>
            <p:cNvSpPr txBox="1">
              <a:spLocks noChangeArrowheads="1"/>
            </p:cNvSpPr>
            <p:nvPr/>
          </p:nvSpPr>
          <p:spPr bwMode="auto">
            <a:xfrm>
              <a:off x="4779" y="1536"/>
              <a:ext cx="4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</a:t>
              </a:r>
              <a:r>
                <a:rPr lang="en-US" sz="1400" dirty="0" err="1">
                  <a:latin typeface="Times New Roman" pitchFamily="18" charset="0"/>
                </a:rPr>
                <a:t>V</a:t>
              </a:r>
              <a:r>
                <a:rPr lang="en-US" sz="1400" baseline="-25000" dirty="0" err="1">
                  <a:latin typeface="Times New Roman" pitchFamily="18" charset="0"/>
                </a:rPr>
                <a:t>ref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9691" name="Line 59"/>
            <p:cNvSpPr>
              <a:spLocks noChangeShapeType="1"/>
            </p:cNvSpPr>
            <p:nvPr/>
          </p:nvSpPr>
          <p:spPr bwMode="auto">
            <a:xfrm>
              <a:off x="3779" y="905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05" name="Line 73"/>
            <p:cNvSpPr>
              <a:spLocks noChangeShapeType="1"/>
            </p:cNvSpPr>
            <p:nvPr/>
          </p:nvSpPr>
          <p:spPr bwMode="auto">
            <a:xfrm>
              <a:off x="5115" y="15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06" name="Line 74"/>
            <p:cNvSpPr>
              <a:spLocks noChangeShapeType="1"/>
            </p:cNvSpPr>
            <p:nvPr/>
          </p:nvSpPr>
          <p:spPr bwMode="auto">
            <a:xfrm>
              <a:off x="5211" y="16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07" name="Line 75"/>
            <p:cNvSpPr>
              <a:spLocks noChangeShapeType="1"/>
            </p:cNvSpPr>
            <p:nvPr/>
          </p:nvSpPr>
          <p:spPr bwMode="auto">
            <a:xfrm>
              <a:off x="5307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9723" name="Group 91"/>
          <p:cNvGrpSpPr>
            <a:grpSpLocks/>
          </p:cNvGrpSpPr>
          <p:nvPr/>
        </p:nvGrpSpPr>
        <p:grpSpPr bwMode="auto">
          <a:xfrm>
            <a:off x="0" y="4572000"/>
            <a:ext cx="5486400" cy="1981200"/>
            <a:chOff x="96" y="2400"/>
            <a:chExt cx="3258" cy="1093"/>
          </a:xfrm>
        </p:grpSpPr>
        <p:sp>
          <p:nvSpPr>
            <p:cNvPr id="69692" name="Text Box 60"/>
            <p:cNvSpPr txBox="1">
              <a:spLocks noChangeArrowheads="1"/>
            </p:cNvSpPr>
            <p:nvPr/>
          </p:nvSpPr>
          <p:spPr bwMode="auto">
            <a:xfrm>
              <a:off x="3024" y="3120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9694" name="Line 62"/>
            <p:cNvSpPr>
              <a:spLocks noChangeShapeType="1"/>
            </p:cNvSpPr>
            <p:nvPr/>
          </p:nvSpPr>
          <p:spPr bwMode="auto">
            <a:xfrm>
              <a:off x="384" y="2688"/>
              <a:ext cx="0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5" name="Line 63"/>
            <p:cNvSpPr>
              <a:spLocks noChangeShapeType="1"/>
            </p:cNvSpPr>
            <p:nvPr/>
          </p:nvSpPr>
          <p:spPr bwMode="auto">
            <a:xfrm>
              <a:off x="384" y="3216"/>
              <a:ext cx="26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6" name="Arc 64"/>
            <p:cNvSpPr>
              <a:spLocks/>
            </p:cNvSpPr>
            <p:nvPr/>
          </p:nvSpPr>
          <p:spPr bwMode="auto">
            <a:xfrm>
              <a:off x="960" y="3216"/>
              <a:ext cx="480" cy="277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9" name="Arc 67"/>
            <p:cNvSpPr>
              <a:spLocks/>
            </p:cNvSpPr>
            <p:nvPr/>
          </p:nvSpPr>
          <p:spPr bwMode="auto">
            <a:xfrm>
              <a:off x="2016" y="3216"/>
              <a:ext cx="501" cy="277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144" y="2400"/>
              <a:ext cx="4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V</a:t>
              </a:r>
              <a:r>
                <a:rPr lang="en-US" sz="1400" baseline="-25000" dirty="0">
                  <a:latin typeface="Times New Roman" pitchFamily="18" charset="0"/>
                </a:rPr>
                <a:t>o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69702" name="Text Box 70"/>
            <p:cNvSpPr txBox="1">
              <a:spLocks noChangeArrowheads="1"/>
            </p:cNvSpPr>
            <p:nvPr/>
          </p:nvSpPr>
          <p:spPr bwMode="auto">
            <a:xfrm>
              <a:off x="96" y="2928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 err="1">
                  <a:latin typeface="Times New Roman" pitchFamily="18" charset="0"/>
                </a:rPr>
                <a:t>V</a:t>
              </a:r>
              <a:r>
                <a:rPr lang="en-US" sz="1200" baseline="-25000" dirty="0" err="1">
                  <a:latin typeface="Times New Roman" pitchFamily="18" charset="0"/>
                </a:rPr>
                <a:t>ref</a:t>
              </a:r>
              <a:endParaRPr lang="en-US" sz="1200" dirty="0">
                <a:latin typeface="Times New Roman" pitchFamily="18" charset="0"/>
              </a:endParaRPr>
            </a:p>
          </p:txBody>
        </p:sp>
        <p:grpSp>
          <p:nvGrpSpPr>
            <p:cNvPr id="69718" name="Group 86"/>
            <p:cNvGrpSpPr>
              <a:grpSpLocks/>
            </p:cNvGrpSpPr>
            <p:nvPr/>
          </p:nvGrpSpPr>
          <p:grpSpPr bwMode="auto">
            <a:xfrm>
              <a:off x="384" y="3024"/>
              <a:ext cx="576" cy="198"/>
              <a:chOff x="384" y="3024"/>
              <a:chExt cx="576" cy="198"/>
            </a:xfrm>
          </p:grpSpPr>
          <p:sp>
            <p:nvSpPr>
              <p:cNvPr id="69697" name="Arc 65"/>
              <p:cNvSpPr>
                <a:spLocks/>
              </p:cNvSpPr>
              <p:nvPr/>
            </p:nvSpPr>
            <p:spPr bwMode="auto">
              <a:xfrm flipV="1">
                <a:off x="384" y="3024"/>
                <a:ext cx="275" cy="188"/>
              </a:xfrm>
              <a:custGeom>
                <a:avLst/>
                <a:gdLst>
                  <a:gd name="G0" fmla="+- 21597 0 0"/>
                  <a:gd name="G1" fmla="+- 0 0 0"/>
                  <a:gd name="G2" fmla="+- 21600 0 0"/>
                  <a:gd name="T0" fmla="*/ 7223 w 21597"/>
                  <a:gd name="T1" fmla="*/ 16123 h 16123"/>
                  <a:gd name="T2" fmla="*/ 0 w 21597"/>
                  <a:gd name="T3" fmla="*/ 347 h 16123"/>
                  <a:gd name="T4" fmla="*/ 21597 w 21597"/>
                  <a:gd name="T5" fmla="*/ 0 h 16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7" h="16123" fill="none" extrusionOk="0">
                    <a:moveTo>
                      <a:pt x="7223" y="16122"/>
                    </a:moveTo>
                    <a:cubicBezTo>
                      <a:pt x="2716" y="12104"/>
                      <a:pt x="96" y="6384"/>
                      <a:pt x="-1" y="347"/>
                    </a:cubicBezTo>
                  </a:path>
                  <a:path w="21597" h="16123" stroke="0" extrusionOk="0">
                    <a:moveTo>
                      <a:pt x="7223" y="16122"/>
                    </a:moveTo>
                    <a:cubicBezTo>
                      <a:pt x="2716" y="12104"/>
                      <a:pt x="96" y="6384"/>
                      <a:pt x="-1" y="347"/>
                    </a:cubicBezTo>
                    <a:lnTo>
                      <a:pt x="21597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1" name="Arc 79"/>
              <p:cNvSpPr>
                <a:spLocks/>
              </p:cNvSpPr>
              <p:nvPr/>
            </p:nvSpPr>
            <p:spPr bwMode="auto">
              <a:xfrm flipV="1">
                <a:off x="672" y="3024"/>
                <a:ext cx="288" cy="198"/>
              </a:xfrm>
              <a:custGeom>
                <a:avLst/>
                <a:gdLst>
                  <a:gd name="G0" fmla="+- 0 0 0"/>
                  <a:gd name="G1" fmla="+- 584 0 0"/>
                  <a:gd name="G2" fmla="+- 21600 0 0"/>
                  <a:gd name="T0" fmla="*/ 21592 w 21600"/>
                  <a:gd name="T1" fmla="*/ 0 h 16145"/>
                  <a:gd name="T2" fmla="*/ 14980 w 21600"/>
                  <a:gd name="T3" fmla="*/ 16145 h 16145"/>
                  <a:gd name="T4" fmla="*/ 0 w 21600"/>
                  <a:gd name="T5" fmla="*/ 584 h 16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6145" fill="none" extrusionOk="0">
                    <a:moveTo>
                      <a:pt x="21592" y="-1"/>
                    </a:moveTo>
                    <a:cubicBezTo>
                      <a:pt x="21597" y="194"/>
                      <a:pt x="21600" y="389"/>
                      <a:pt x="21600" y="584"/>
                    </a:cubicBezTo>
                    <a:cubicBezTo>
                      <a:pt x="21600" y="6455"/>
                      <a:pt x="19210" y="12073"/>
                      <a:pt x="14980" y="16145"/>
                    </a:cubicBezTo>
                  </a:path>
                  <a:path w="21600" h="16145" stroke="0" extrusionOk="0">
                    <a:moveTo>
                      <a:pt x="21592" y="-1"/>
                    </a:moveTo>
                    <a:cubicBezTo>
                      <a:pt x="21597" y="194"/>
                      <a:pt x="21600" y="389"/>
                      <a:pt x="21600" y="584"/>
                    </a:cubicBezTo>
                    <a:cubicBezTo>
                      <a:pt x="21600" y="6455"/>
                      <a:pt x="19210" y="12073"/>
                      <a:pt x="14980" y="16145"/>
                    </a:cubicBezTo>
                    <a:lnTo>
                      <a:pt x="0" y="5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7" name="Line 85"/>
              <p:cNvSpPr>
                <a:spLocks noChangeShapeType="1"/>
              </p:cNvSpPr>
              <p:nvPr/>
            </p:nvSpPr>
            <p:spPr bwMode="auto">
              <a:xfrm>
                <a:off x="480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719" name="Group 87"/>
            <p:cNvGrpSpPr>
              <a:grpSpLocks/>
            </p:cNvGrpSpPr>
            <p:nvPr/>
          </p:nvGrpSpPr>
          <p:grpSpPr bwMode="auto">
            <a:xfrm>
              <a:off x="1440" y="3024"/>
              <a:ext cx="576" cy="198"/>
              <a:chOff x="384" y="3024"/>
              <a:chExt cx="576" cy="198"/>
            </a:xfrm>
          </p:grpSpPr>
          <p:sp>
            <p:nvSpPr>
              <p:cNvPr id="69720" name="Arc 88"/>
              <p:cNvSpPr>
                <a:spLocks/>
              </p:cNvSpPr>
              <p:nvPr/>
            </p:nvSpPr>
            <p:spPr bwMode="auto">
              <a:xfrm flipV="1">
                <a:off x="384" y="3024"/>
                <a:ext cx="275" cy="188"/>
              </a:xfrm>
              <a:custGeom>
                <a:avLst/>
                <a:gdLst>
                  <a:gd name="G0" fmla="+- 21597 0 0"/>
                  <a:gd name="G1" fmla="+- 0 0 0"/>
                  <a:gd name="G2" fmla="+- 21600 0 0"/>
                  <a:gd name="T0" fmla="*/ 7223 w 21597"/>
                  <a:gd name="T1" fmla="*/ 16123 h 16123"/>
                  <a:gd name="T2" fmla="*/ 0 w 21597"/>
                  <a:gd name="T3" fmla="*/ 347 h 16123"/>
                  <a:gd name="T4" fmla="*/ 21597 w 21597"/>
                  <a:gd name="T5" fmla="*/ 0 h 16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7" h="16123" fill="none" extrusionOk="0">
                    <a:moveTo>
                      <a:pt x="7223" y="16122"/>
                    </a:moveTo>
                    <a:cubicBezTo>
                      <a:pt x="2716" y="12104"/>
                      <a:pt x="96" y="6384"/>
                      <a:pt x="-1" y="347"/>
                    </a:cubicBezTo>
                  </a:path>
                  <a:path w="21597" h="16123" stroke="0" extrusionOk="0">
                    <a:moveTo>
                      <a:pt x="7223" y="16122"/>
                    </a:moveTo>
                    <a:cubicBezTo>
                      <a:pt x="2716" y="12104"/>
                      <a:pt x="96" y="6384"/>
                      <a:pt x="-1" y="347"/>
                    </a:cubicBezTo>
                    <a:lnTo>
                      <a:pt x="21597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1" name="Arc 89"/>
              <p:cNvSpPr>
                <a:spLocks/>
              </p:cNvSpPr>
              <p:nvPr/>
            </p:nvSpPr>
            <p:spPr bwMode="auto">
              <a:xfrm flipV="1">
                <a:off x="672" y="3024"/>
                <a:ext cx="288" cy="198"/>
              </a:xfrm>
              <a:custGeom>
                <a:avLst/>
                <a:gdLst>
                  <a:gd name="G0" fmla="+- 0 0 0"/>
                  <a:gd name="G1" fmla="+- 584 0 0"/>
                  <a:gd name="G2" fmla="+- 21600 0 0"/>
                  <a:gd name="T0" fmla="*/ 21592 w 21600"/>
                  <a:gd name="T1" fmla="*/ 0 h 16145"/>
                  <a:gd name="T2" fmla="*/ 14980 w 21600"/>
                  <a:gd name="T3" fmla="*/ 16145 h 16145"/>
                  <a:gd name="T4" fmla="*/ 0 w 21600"/>
                  <a:gd name="T5" fmla="*/ 584 h 16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6145" fill="none" extrusionOk="0">
                    <a:moveTo>
                      <a:pt x="21592" y="-1"/>
                    </a:moveTo>
                    <a:cubicBezTo>
                      <a:pt x="21597" y="194"/>
                      <a:pt x="21600" y="389"/>
                      <a:pt x="21600" y="584"/>
                    </a:cubicBezTo>
                    <a:cubicBezTo>
                      <a:pt x="21600" y="6455"/>
                      <a:pt x="19210" y="12073"/>
                      <a:pt x="14980" y="16145"/>
                    </a:cubicBezTo>
                  </a:path>
                  <a:path w="21600" h="16145" stroke="0" extrusionOk="0">
                    <a:moveTo>
                      <a:pt x="21592" y="-1"/>
                    </a:moveTo>
                    <a:cubicBezTo>
                      <a:pt x="21597" y="194"/>
                      <a:pt x="21600" y="389"/>
                      <a:pt x="21600" y="584"/>
                    </a:cubicBezTo>
                    <a:cubicBezTo>
                      <a:pt x="21600" y="6455"/>
                      <a:pt x="19210" y="12073"/>
                      <a:pt x="14980" y="16145"/>
                    </a:cubicBezTo>
                    <a:lnTo>
                      <a:pt x="0" y="5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2" name="Line 90"/>
              <p:cNvSpPr>
                <a:spLocks noChangeShapeType="1"/>
              </p:cNvSpPr>
              <p:nvPr/>
            </p:nvSpPr>
            <p:spPr bwMode="auto">
              <a:xfrm>
                <a:off x="480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9724" name="Text Box 92"/>
          <p:cNvSpPr txBox="1">
            <a:spLocks noChangeArrowheads="1"/>
          </p:cNvSpPr>
          <p:nvPr/>
        </p:nvSpPr>
        <p:spPr bwMode="auto">
          <a:xfrm>
            <a:off x="228600" y="1219204"/>
            <a:ext cx="1295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&lt; V</a:t>
            </a:r>
            <a:r>
              <a:rPr lang="en-US" baseline="-25000"/>
              <a:t>ref</a:t>
            </a:r>
            <a:endParaRPr lang="en-US"/>
          </a:p>
        </p:txBody>
      </p:sp>
      <p:sp>
        <p:nvSpPr>
          <p:cNvPr id="69725" name="Line 93"/>
          <p:cNvSpPr>
            <a:spLocks noChangeShapeType="1"/>
          </p:cNvSpPr>
          <p:nvPr/>
        </p:nvSpPr>
        <p:spPr bwMode="auto">
          <a:xfrm>
            <a:off x="1600200" y="1524000"/>
            <a:ext cx="9144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9726" name="Text Box 94"/>
          <p:cNvSpPr txBox="1">
            <a:spLocks noChangeArrowheads="1"/>
          </p:cNvSpPr>
          <p:nvPr/>
        </p:nvSpPr>
        <p:spPr bwMode="auto">
          <a:xfrm>
            <a:off x="2819400" y="1295404"/>
            <a:ext cx="1981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Dioda off</a:t>
            </a:r>
          </a:p>
        </p:txBody>
      </p:sp>
      <p:sp>
        <p:nvSpPr>
          <p:cNvPr id="69727" name="Line 95"/>
          <p:cNvSpPr>
            <a:spLocks noChangeShapeType="1"/>
          </p:cNvSpPr>
          <p:nvPr/>
        </p:nvSpPr>
        <p:spPr bwMode="auto">
          <a:xfrm>
            <a:off x="3505200" y="1828800"/>
            <a:ext cx="0" cy="7620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9728" name="Text Box 96"/>
          <p:cNvSpPr txBox="1">
            <a:spLocks noChangeArrowheads="1"/>
          </p:cNvSpPr>
          <p:nvPr/>
        </p:nvSpPr>
        <p:spPr bwMode="auto">
          <a:xfrm>
            <a:off x="2971800" y="2667004"/>
            <a:ext cx="12192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o</a:t>
            </a:r>
            <a:r>
              <a:rPr lang="en-US"/>
              <a:t> = V</a:t>
            </a:r>
            <a:r>
              <a:rPr lang="en-US" baseline="-25000"/>
              <a:t>i</a:t>
            </a:r>
            <a:endParaRPr lang="en-US"/>
          </a:p>
        </p:txBody>
      </p:sp>
      <p:sp>
        <p:nvSpPr>
          <p:cNvPr id="69731" name="Text Box 99"/>
          <p:cNvSpPr txBox="1">
            <a:spLocks noChangeArrowheads="1"/>
          </p:cNvSpPr>
          <p:nvPr/>
        </p:nvSpPr>
        <p:spPr bwMode="auto">
          <a:xfrm>
            <a:off x="5181600" y="3733804"/>
            <a:ext cx="1295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&gt; V</a:t>
            </a:r>
            <a:r>
              <a:rPr lang="en-US" baseline="-25000"/>
              <a:t>ref</a:t>
            </a:r>
            <a:endParaRPr lang="en-US"/>
          </a:p>
        </p:txBody>
      </p:sp>
      <p:sp>
        <p:nvSpPr>
          <p:cNvPr id="69732" name="Line 100"/>
          <p:cNvSpPr>
            <a:spLocks noChangeShapeType="1"/>
          </p:cNvSpPr>
          <p:nvPr/>
        </p:nvSpPr>
        <p:spPr bwMode="auto">
          <a:xfrm>
            <a:off x="6477000" y="4038600"/>
            <a:ext cx="914400" cy="159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9733" name="Text Box 101"/>
          <p:cNvSpPr txBox="1">
            <a:spLocks noChangeArrowheads="1"/>
          </p:cNvSpPr>
          <p:nvPr/>
        </p:nvSpPr>
        <p:spPr bwMode="auto">
          <a:xfrm>
            <a:off x="7391400" y="3810004"/>
            <a:ext cx="1524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Dioda on </a:t>
            </a:r>
          </a:p>
        </p:txBody>
      </p:sp>
      <p:sp>
        <p:nvSpPr>
          <p:cNvPr id="69734" name="Line 102"/>
          <p:cNvSpPr>
            <a:spLocks noChangeShapeType="1"/>
          </p:cNvSpPr>
          <p:nvPr/>
        </p:nvSpPr>
        <p:spPr bwMode="auto">
          <a:xfrm>
            <a:off x="8153400" y="4419600"/>
            <a:ext cx="1588" cy="7620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 wrap="none" lIns="91422" tIns="45711" rIns="91422" bIns="45711"/>
          <a:lstStyle/>
          <a:p>
            <a:endParaRPr lang="en-US"/>
          </a:p>
        </p:txBody>
      </p:sp>
      <p:sp>
        <p:nvSpPr>
          <p:cNvPr id="69735" name="Text Box 103"/>
          <p:cNvSpPr txBox="1">
            <a:spLocks noChangeArrowheads="1"/>
          </p:cNvSpPr>
          <p:nvPr/>
        </p:nvSpPr>
        <p:spPr bwMode="auto">
          <a:xfrm>
            <a:off x="7543800" y="5257804"/>
            <a:ext cx="13716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o</a:t>
            </a:r>
            <a:r>
              <a:rPr lang="en-US"/>
              <a:t> = V</a:t>
            </a:r>
            <a:r>
              <a:rPr lang="en-US" baseline="-25000"/>
              <a:t>ref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03" grpId="0" autoUpdateAnimBg="0"/>
      <p:bldP spid="69724" grpId="0" autoUpdateAnimBg="0"/>
      <p:bldP spid="69725" grpId="0" animBg="1"/>
      <p:bldP spid="69726" grpId="0" autoUpdateAnimBg="0"/>
      <p:bldP spid="69727" grpId="0" animBg="1"/>
      <p:bldP spid="69728" grpId="0" autoUpdateAnimBg="0"/>
      <p:bldP spid="69731" grpId="0" autoUpdateAnimBg="0"/>
      <p:bldP spid="69732" grpId="0" animBg="1"/>
      <p:bldP spid="69733" grpId="0" autoUpdateAnimBg="0"/>
      <p:bldP spid="69734" grpId="0" animBg="1"/>
      <p:bldP spid="697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685800"/>
            <a:ext cx="5029200" cy="2895600"/>
            <a:chOff x="1800" y="6084"/>
            <a:chExt cx="4680" cy="2627"/>
          </a:xfrm>
        </p:grpSpPr>
        <p:sp>
          <p:nvSpPr>
            <p:cNvPr id="70659" name="Text Box 3"/>
            <p:cNvSpPr txBox="1">
              <a:spLocks noChangeArrowheads="1"/>
            </p:cNvSpPr>
            <p:nvPr/>
          </p:nvSpPr>
          <p:spPr bwMode="auto">
            <a:xfrm>
              <a:off x="3240" y="6084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5760" y="745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 R</a:t>
              </a:r>
              <a:r>
                <a:rPr lang="en-US" baseline="-25000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70661" name="Group 5"/>
            <p:cNvGrpSpPr>
              <a:grpSpLocks/>
            </p:cNvGrpSpPr>
            <p:nvPr/>
          </p:nvGrpSpPr>
          <p:grpSpPr bwMode="auto">
            <a:xfrm rot="10800000" flipH="1">
              <a:off x="3060" y="6552"/>
              <a:ext cx="1080" cy="360"/>
              <a:chOff x="5760" y="3060"/>
              <a:chExt cx="1080" cy="360"/>
            </a:xfrm>
          </p:grpSpPr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 rot="-5400000">
                <a:off x="6660" y="30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AutoShape 7"/>
              <p:cNvSpPr>
                <a:spLocks noChangeArrowheads="1"/>
              </p:cNvSpPr>
              <p:nvPr/>
            </p:nvSpPr>
            <p:spPr bwMode="auto">
              <a:xfrm rot="16200000" flipV="1">
                <a:off x="6120" y="3060"/>
                <a:ext cx="360" cy="3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Line 8"/>
              <p:cNvSpPr>
                <a:spLocks noChangeShapeType="1"/>
              </p:cNvSpPr>
              <p:nvPr/>
            </p:nvSpPr>
            <p:spPr bwMode="auto">
              <a:xfrm>
                <a:off x="576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Line 9"/>
              <p:cNvSpPr>
                <a:spLocks noChangeShapeType="1"/>
              </p:cNvSpPr>
              <p:nvPr/>
            </p:nvSpPr>
            <p:spPr bwMode="auto">
              <a:xfrm>
                <a:off x="6480" y="30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666" name="Group 10"/>
            <p:cNvGrpSpPr>
              <a:grpSpLocks/>
            </p:cNvGrpSpPr>
            <p:nvPr/>
          </p:nvGrpSpPr>
          <p:grpSpPr bwMode="auto">
            <a:xfrm>
              <a:off x="2340" y="7271"/>
              <a:ext cx="540" cy="1080"/>
              <a:chOff x="8280" y="11160"/>
              <a:chExt cx="540" cy="1080"/>
            </a:xfrm>
          </p:grpSpPr>
          <p:sp>
            <p:nvSpPr>
              <p:cNvPr id="70667" name="Line 11"/>
              <p:cNvSpPr>
                <a:spLocks noChangeShapeType="1"/>
              </p:cNvSpPr>
              <p:nvPr/>
            </p:nvSpPr>
            <p:spPr bwMode="auto">
              <a:xfrm>
                <a:off x="8460" y="111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8" name="Oval 12"/>
              <p:cNvSpPr>
                <a:spLocks noChangeArrowheads="1"/>
              </p:cNvSpPr>
              <p:nvPr/>
            </p:nvSpPr>
            <p:spPr bwMode="auto">
              <a:xfrm>
                <a:off x="8280" y="115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9" name="Line 13"/>
              <p:cNvSpPr>
                <a:spLocks noChangeShapeType="1"/>
              </p:cNvSpPr>
              <p:nvPr/>
            </p:nvSpPr>
            <p:spPr bwMode="auto">
              <a:xfrm>
                <a:off x="8460" y="118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0" name="Text Box 14"/>
              <p:cNvSpPr txBox="1">
                <a:spLocks noChangeArrowheads="1"/>
              </p:cNvSpPr>
              <p:nvPr/>
            </p:nvSpPr>
            <p:spPr bwMode="auto">
              <a:xfrm>
                <a:off x="8280" y="11520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>
                    <a:latin typeface="Times New Roman" pitchFamily="18" charset="0"/>
                  </a:rPr>
                  <a:t>~</a:t>
                </a:r>
              </a:p>
            </p:txBody>
          </p:sp>
        </p:grp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 flipV="1">
              <a:off x="2520" y="673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 flipV="1">
              <a:off x="2520" y="8267"/>
              <a:ext cx="0" cy="4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>
              <a:off x="2520" y="673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>
              <a:off x="3960" y="6732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4680" y="67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76" name="Group 20"/>
            <p:cNvGrpSpPr>
              <a:grpSpLocks/>
            </p:cNvGrpSpPr>
            <p:nvPr/>
          </p:nvGrpSpPr>
          <p:grpSpPr bwMode="auto">
            <a:xfrm rot="-5400000">
              <a:off x="4860" y="7631"/>
              <a:ext cx="1440" cy="360"/>
              <a:chOff x="3060" y="3420"/>
              <a:chExt cx="3240" cy="360"/>
            </a:xfrm>
          </p:grpSpPr>
          <p:sp>
            <p:nvSpPr>
              <p:cNvPr id="70677" name="Line 21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8" name="Line 22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9" name="Line 23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0" name="Line 24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1" name="Line 25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2" name="Line 26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3" name="Line 27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4" name="Line 28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5" name="Line 29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86" name="Line 30"/>
            <p:cNvSpPr>
              <a:spLocks noChangeShapeType="1"/>
            </p:cNvSpPr>
            <p:nvPr/>
          </p:nvSpPr>
          <p:spPr bwMode="auto">
            <a:xfrm>
              <a:off x="4680" y="817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2520" y="8711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88" name="Text Box 32"/>
            <p:cNvSpPr txBox="1">
              <a:spLocks noChangeArrowheads="1"/>
            </p:cNvSpPr>
            <p:nvPr/>
          </p:nvSpPr>
          <p:spPr bwMode="auto">
            <a:xfrm>
              <a:off x="1800" y="763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0689" name="Text Box 33"/>
            <p:cNvSpPr txBox="1">
              <a:spLocks noChangeArrowheads="1"/>
            </p:cNvSpPr>
            <p:nvPr/>
          </p:nvSpPr>
          <p:spPr bwMode="auto">
            <a:xfrm>
              <a:off x="5400" y="6372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V</a:t>
              </a:r>
              <a:r>
                <a:rPr lang="en-US" baseline="-25000" dirty="0">
                  <a:latin typeface="Times New Roman" pitchFamily="18" charset="0"/>
                </a:rPr>
                <a:t>o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>
              <a:off x="5580" y="673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1" name="Line 35"/>
            <p:cNvSpPr>
              <a:spLocks noChangeShapeType="1"/>
            </p:cNvSpPr>
            <p:nvPr/>
          </p:nvSpPr>
          <p:spPr bwMode="auto">
            <a:xfrm flipV="1">
              <a:off x="5580" y="835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92" name="Group 36"/>
            <p:cNvGrpSpPr>
              <a:grpSpLocks/>
            </p:cNvGrpSpPr>
            <p:nvPr/>
          </p:nvGrpSpPr>
          <p:grpSpPr bwMode="auto">
            <a:xfrm>
              <a:off x="4320" y="7271"/>
              <a:ext cx="756" cy="1082"/>
              <a:chOff x="3960" y="10080"/>
              <a:chExt cx="756" cy="1082"/>
            </a:xfrm>
          </p:grpSpPr>
          <p:sp>
            <p:nvSpPr>
              <p:cNvPr id="70693" name="Arc 37"/>
              <p:cNvSpPr>
                <a:spLocks/>
              </p:cNvSpPr>
              <p:nvPr/>
            </p:nvSpPr>
            <p:spPr bwMode="auto">
              <a:xfrm>
                <a:off x="3970" y="10622"/>
                <a:ext cx="746" cy="540"/>
              </a:xfrm>
              <a:custGeom>
                <a:avLst/>
                <a:gdLst>
                  <a:gd name="G0" fmla="+- 13647 0 0"/>
                  <a:gd name="G1" fmla="+- 21600 0 0"/>
                  <a:gd name="G2" fmla="+- 21600 0 0"/>
                  <a:gd name="T0" fmla="*/ 0 w 25891"/>
                  <a:gd name="T1" fmla="*/ 4857 h 21600"/>
                  <a:gd name="T2" fmla="*/ 25891 w 25891"/>
                  <a:gd name="T3" fmla="*/ 3806 h 21600"/>
                  <a:gd name="T4" fmla="*/ 13647 w 2589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91" h="21600" fill="none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</a:path>
                  <a:path w="25891" h="21600" stroke="0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  <a:lnTo>
                      <a:pt x="1364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4" name="Line 38"/>
              <p:cNvSpPr>
                <a:spLocks noChangeShapeType="1"/>
              </p:cNvSpPr>
              <p:nvPr/>
            </p:nvSpPr>
            <p:spPr bwMode="auto">
              <a:xfrm>
                <a:off x="3960" y="1044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5" name="Line 39"/>
              <p:cNvSpPr>
                <a:spLocks noChangeShapeType="1"/>
              </p:cNvSpPr>
              <p:nvPr/>
            </p:nvSpPr>
            <p:spPr bwMode="auto">
              <a:xfrm>
                <a:off x="4320" y="106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6" name="Line 40"/>
              <p:cNvSpPr>
                <a:spLocks noChangeShapeType="1"/>
              </p:cNvSpPr>
              <p:nvPr/>
            </p:nvSpPr>
            <p:spPr bwMode="auto">
              <a:xfrm flipV="1">
                <a:off x="4320" y="100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97" name="Text Box 41"/>
            <p:cNvSpPr txBox="1">
              <a:spLocks noChangeArrowheads="1"/>
            </p:cNvSpPr>
            <p:nvPr/>
          </p:nvSpPr>
          <p:spPr bwMode="auto">
            <a:xfrm>
              <a:off x="3780" y="7271"/>
              <a:ext cx="9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            </a:t>
              </a:r>
              <a:r>
                <a:rPr lang="en-US" dirty="0">
                  <a:latin typeface="Times New Roman" pitchFamily="18" charset="0"/>
                </a:rPr>
                <a:t>+</a:t>
              </a:r>
            </a:p>
            <a:p>
              <a:pPr eaLnBrk="0" hangingPunct="0"/>
              <a:r>
                <a:rPr lang="en-US" dirty="0">
                  <a:latin typeface="Times New Roman" pitchFamily="18" charset="0"/>
                </a:rPr>
                <a:t>  C</a:t>
              </a:r>
            </a:p>
            <a:p>
              <a:pPr eaLnBrk="0" hangingPunct="0"/>
              <a:r>
                <a:rPr lang="en-US" dirty="0">
                  <a:latin typeface="Times New Roman" pitchFamily="18" charset="0"/>
                </a:rPr>
                <a:t>        -</a:t>
              </a:r>
            </a:p>
          </p:txBody>
        </p:sp>
      </p:grpSp>
      <p:grpSp>
        <p:nvGrpSpPr>
          <p:cNvPr id="70698" name="Group 42"/>
          <p:cNvGrpSpPr>
            <a:grpSpLocks/>
          </p:cNvGrpSpPr>
          <p:nvPr/>
        </p:nvGrpSpPr>
        <p:grpSpPr bwMode="auto">
          <a:xfrm>
            <a:off x="3962400" y="3505200"/>
            <a:ext cx="5181600" cy="3124200"/>
            <a:chOff x="2904" y="1008"/>
            <a:chExt cx="1800" cy="1051"/>
          </a:xfrm>
        </p:grpSpPr>
        <p:sp>
          <p:nvSpPr>
            <p:cNvPr id="70699" name="Text Box 43"/>
            <p:cNvSpPr txBox="1">
              <a:spLocks noChangeArrowheads="1"/>
            </p:cNvSpPr>
            <p:nvPr/>
          </p:nvSpPr>
          <p:spPr bwMode="auto">
            <a:xfrm>
              <a:off x="4344" y="1555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   </a:t>
              </a:r>
              <a:r>
                <a:rPr lang="en-US" dirty="0">
                  <a:latin typeface="Times New Roman" pitchFamily="18" charset="0"/>
                </a:rPr>
                <a:t>R</a:t>
              </a:r>
              <a:r>
                <a:rPr lang="en-US" baseline="-25000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70700" name="Text Box 44"/>
            <p:cNvSpPr txBox="1">
              <a:spLocks noChangeArrowheads="1"/>
            </p:cNvSpPr>
            <p:nvPr/>
          </p:nvSpPr>
          <p:spPr bwMode="auto">
            <a:xfrm>
              <a:off x="3480" y="1008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70701" name="Line 45"/>
            <p:cNvSpPr>
              <a:spLocks noChangeShapeType="1"/>
            </p:cNvSpPr>
            <p:nvPr/>
          </p:nvSpPr>
          <p:spPr bwMode="auto">
            <a:xfrm rot="16200000" flipH="1">
              <a:off x="3768" y="119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2" name="AutoShape 46"/>
            <p:cNvSpPr>
              <a:spLocks noChangeArrowheads="1"/>
            </p:cNvSpPr>
            <p:nvPr/>
          </p:nvSpPr>
          <p:spPr bwMode="auto">
            <a:xfrm rot="-5400000" flipH="1" flipV="1">
              <a:off x="3552" y="1195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3" name="Line 47"/>
            <p:cNvSpPr>
              <a:spLocks noChangeShapeType="1"/>
            </p:cNvSpPr>
            <p:nvPr/>
          </p:nvSpPr>
          <p:spPr bwMode="auto">
            <a:xfrm rot="10800000" flipH="1">
              <a:off x="3408" y="1267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4" name="Line 48"/>
            <p:cNvSpPr>
              <a:spLocks noChangeShapeType="1"/>
            </p:cNvSpPr>
            <p:nvPr/>
          </p:nvSpPr>
          <p:spPr bwMode="auto">
            <a:xfrm rot="10800000" flipH="1">
              <a:off x="3696" y="119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705" name="Group 49"/>
            <p:cNvGrpSpPr>
              <a:grpSpLocks/>
            </p:cNvGrpSpPr>
            <p:nvPr/>
          </p:nvGrpSpPr>
          <p:grpSpPr bwMode="auto">
            <a:xfrm>
              <a:off x="3120" y="1483"/>
              <a:ext cx="216" cy="432"/>
              <a:chOff x="8280" y="11160"/>
              <a:chExt cx="540" cy="1080"/>
            </a:xfrm>
          </p:grpSpPr>
          <p:sp>
            <p:nvSpPr>
              <p:cNvPr id="70706" name="Line 50"/>
              <p:cNvSpPr>
                <a:spLocks noChangeShapeType="1"/>
              </p:cNvSpPr>
              <p:nvPr/>
            </p:nvSpPr>
            <p:spPr bwMode="auto">
              <a:xfrm>
                <a:off x="8460" y="1116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7" name="Oval 51"/>
              <p:cNvSpPr>
                <a:spLocks noChangeArrowheads="1"/>
              </p:cNvSpPr>
              <p:nvPr/>
            </p:nvSpPr>
            <p:spPr bwMode="auto">
              <a:xfrm>
                <a:off x="8280" y="115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8" name="Line 52"/>
              <p:cNvSpPr>
                <a:spLocks noChangeShapeType="1"/>
              </p:cNvSpPr>
              <p:nvPr/>
            </p:nvSpPr>
            <p:spPr bwMode="auto">
              <a:xfrm>
                <a:off x="8460" y="118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9" name="Text Box 53"/>
              <p:cNvSpPr txBox="1">
                <a:spLocks noChangeArrowheads="1"/>
              </p:cNvSpPr>
              <p:nvPr/>
            </p:nvSpPr>
            <p:spPr bwMode="auto">
              <a:xfrm>
                <a:off x="8280" y="11520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>
                    <a:latin typeface="Times New Roman" pitchFamily="18" charset="0"/>
                  </a:rPr>
                  <a:t>~</a:t>
                </a:r>
              </a:p>
            </p:txBody>
          </p:sp>
        </p:grpSp>
        <p:sp>
          <p:nvSpPr>
            <p:cNvPr id="70710" name="Line 54"/>
            <p:cNvSpPr>
              <a:spLocks noChangeShapeType="1"/>
            </p:cNvSpPr>
            <p:nvPr/>
          </p:nvSpPr>
          <p:spPr bwMode="auto">
            <a:xfrm flipV="1">
              <a:off x="3192" y="1267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1" name="Line 55"/>
            <p:cNvSpPr>
              <a:spLocks noChangeShapeType="1"/>
            </p:cNvSpPr>
            <p:nvPr/>
          </p:nvSpPr>
          <p:spPr bwMode="auto">
            <a:xfrm flipV="1">
              <a:off x="3192" y="1881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2" name="Line 56"/>
            <p:cNvSpPr>
              <a:spLocks noChangeShapeType="1"/>
            </p:cNvSpPr>
            <p:nvPr/>
          </p:nvSpPr>
          <p:spPr bwMode="auto">
            <a:xfrm>
              <a:off x="3192" y="1267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3" name="Line 57"/>
            <p:cNvSpPr>
              <a:spLocks noChangeShapeType="1"/>
            </p:cNvSpPr>
            <p:nvPr/>
          </p:nvSpPr>
          <p:spPr bwMode="auto">
            <a:xfrm>
              <a:off x="3768" y="1267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Line 58"/>
            <p:cNvSpPr>
              <a:spLocks noChangeShapeType="1"/>
            </p:cNvSpPr>
            <p:nvPr/>
          </p:nvSpPr>
          <p:spPr bwMode="auto">
            <a:xfrm>
              <a:off x="4056" y="126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715" name="Group 59"/>
            <p:cNvGrpSpPr>
              <a:grpSpLocks/>
            </p:cNvGrpSpPr>
            <p:nvPr/>
          </p:nvGrpSpPr>
          <p:grpSpPr bwMode="auto">
            <a:xfrm rot="-5400000">
              <a:off x="4056" y="1627"/>
              <a:ext cx="576" cy="144"/>
              <a:chOff x="3060" y="3420"/>
              <a:chExt cx="3240" cy="360"/>
            </a:xfrm>
          </p:grpSpPr>
          <p:sp>
            <p:nvSpPr>
              <p:cNvPr id="70716" name="Line 60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17" name="Line 61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18" name="Line 62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19" name="Line 63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0" name="Line 64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1" name="Line 65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2" name="Line 66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3" name="Line 67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4" name="Line 68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725" name="Line 69"/>
            <p:cNvSpPr>
              <a:spLocks noChangeShapeType="1"/>
            </p:cNvSpPr>
            <p:nvPr/>
          </p:nvSpPr>
          <p:spPr bwMode="auto">
            <a:xfrm>
              <a:off x="4056" y="1843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26" name="Line 70"/>
            <p:cNvSpPr>
              <a:spLocks noChangeShapeType="1"/>
            </p:cNvSpPr>
            <p:nvPr/>
          </p:nvSpPr>
          <p:spPr bwMode="auto">
            <a:xfrm>
              <a:off x="3192" y="2059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27" name="Text Box 71"/>
            <p:cNvSpPr txBox="1">
              <a:spLocks noChangeArrowheads="1"/>
            </p:cNvSpPr>
            <p:nvPr/>
          </p:nvSpPr>
          <p:spPr bwMode="auto">
            <a:xfrm>
              <a:off x="2904" y="1627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0728" name="Text Box 72"/>
            <p:cNvSpPr txBox="1">
              <a:spLocks noChangeArrowheads="1"/>
            </p:cNvSpPr>
            <p:nvPr/>
          </p:nvSpPr>
          <p:spPr bwMode="auto">
            <a:xfrm>
              <a:off x="4272" y="1123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 </a:t>
              </a:r>
              <a:r>
                <a:rPr lang="en-US" dirty="0">
                  <a:latin typeface="Times New Roman" pitchFamily="18" charset="0"/>
                </a:rPr>
                <a:t>V</a:t>
              </a:r>
              <a:r>
                <a:rPr lang="en-US" baseline="-25000" dirty="0">
                  <a:latin typeface="Times New Roman" pitchFamily="18" charset="0"/>
                </a:rPr>
                <a:t>o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0729" name="Line 73"/>
            <p:cNvSpPr>
              <a:spLocks noChangeShapeType="1"/>
            </p:cNvSpPr>
            <p:nvPr/>
          </p:nvSpPr>
          <p:spPr bwMode="auto">
            <a:xfrm>
              <a:off x="4344" y="1267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30" name="Line 74"/>
            <p:cNvSpPr>
              <a:spLocks noChangeShapeType="1"/>
            </p:cNvSpPr>
            <p:nvPr/>
          </p:nvSpPr>
          <p:spPr bwMode="auto">
            <a:xfrm flipV="1">
              <a:off x="4344" y="1987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731" name="Group 75"/>
            <p:cNvGrpSpPr>
              <a:grpSpLocks/>
            </p:cNvGrpSpPr>
            <p:nvPr/>
          </p:nvGrpSpPr>
          <p:grpSpPr bwMode="auto">
            <a:xfrm>
              <a:off x="3912" y="1483"/>
              <a:ext cx="302" cy="432"/>
              <a:chOff x="3960" y="10080"/>
              <a:chExt cx="756" cy="1082"/>
            </a:xfrm>
          </p:grpSpPr>
          <p:sp>
            <p:nvSpPr>
              <p:cNvPr id="70732" name="Arc 76"/>
              <p:cNvSpPr>
                <a:spLocks/>
              </p:cNvSpPr>
              <p:nvPr/>
            </p:nvSpPr>
            <p:spPr bwMode="auto">
              <a:xfrm>
                <a:off x="3970" y="10622"/>
                <a:ext cx="746" cy="540"/>
              </a:xfrm>
              <a:custGeom>
                <a:avLst/>
                <a:gdLst>
                  <a:gd name="G0" fmla="+- 13647 0 0"/>
                  <a:gd name="G1" fmla="+- 21600 0 0"/>
                  <a:gd name="G2" fmla="+- 21600 0 0"/>
                  <a:gd name="T0" fmla="*/ 0 w 25891"/>
                  <a:gd name="T1" fmla="*/ 4857 h 21600"/>
                  <a:gd name="T2" fmla="*/ 25891 w 25891"/>
                  <a:gd name="T3" fmla="*/ 3806 h 21600"/>
                  <a:gd name="T4" fmla="*/ 13647 w 2589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91" h="21600" fill="none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</a:path>
                  <a:path w="25891" h="21600" stroke="0" extrusionOk="0">
                    <a:moveTo>
                      <a:pt x="0" y="4857"/>
                    </a:moveTo>
                    <a:cubicBezTo>
                      <a:pt x="3854" y="1715"/>
                      <a:pt x="8674" y="-1"/>
                      <a:pt x="13647" y="0"/>
                    </a:cubicBezTo>
                    <a:cubicBezTo>
                      <a:pt x="18019" y="0"/>
                      <a:pt x="22289" y="1327"/>
                      <a:pt x="25891" y="3805"/>
                    </a:cubicBezTo>
                    <a:lnTo>
                      <a:pt x="1364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33" name="Line 77"/>
              <p:cNvSpPr>
                <a:spLocks noChangeShapeType="1"/>
              </p:cNvSpPr>
              <p:nvPr/>
            </p:nvSpPr>
            <p:spPr bwMode="auto">
              <a:xfrm>
                <a:off x="3960" y="1044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34" name="Line 78"/>
              <p:cNvSpPr>
                <a:spLocks noChangeShapeType="1"/>
              </p:cNvSpPr>
              <p:nvPr/>
            </p:nvSpPr>
            <p:spPr bwMode="auto">
              <a:xfrm>
                <a:off x="4320" y="106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35" name="Line 79"/>
              <p:cNvSpPr>
                <a:spLocks noChangeShapeType="1"/>
              </p:cNvSpPr>
              <p:nvPr/>
            </p:nvSpPr>
            <p:spPr bwMode="auto">
              <a:xfrm flipV="1">
                <a:off x="4320" y="100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736" name="Text Box 80"/>
            <p:cNvSpPr txBox="1">
              <a:spLocks noChangeArrowheads="1"/>
            </p:cNvSpPr>
            <p:nvPr/>
          </p:nvSpPr>
          <p:spPr bwMode="auto">
            <a:xfrm>
              <a:off x="3696" y="1483"/>
              <a:ext cx="36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Times New Roman" pitchFamily="18" charset="0"/>
                </a:rPr>
                <a:t>                 </a:t>
              </a:r>
              <a:r>
                <a:rPr lang="en-US" dirty="0">
                  <a:latin typeface="Times New Roman" pitchFamily="18" charset="0"/>
                </a:rPr>
                <a:t>+</a:t>
              </a:r>
            </a:p>
            <a:p>
              <a:pPr eaLnBrk="0" hangingPunct="0"/>
              <a:r>
                <a:rPr lang="en-US" dirty="0">
                  <a:latin typeface="Times New Roman" pitchFamily="18" charset="0"/>
                </a:rPr>
                <a:t>  V</a:t>
              </a:r>
              <a:r>
                <a:rPr lang="en-US" baseline="-25000" dirty="0">
                  <a:latin typeface="Times New Roman" pitchFamily="18" charset="0"/>
                </a:rPr>
                <a:t>P</a:t>
              </a:r>
            </a:p>
            <a:p>
              <a:pPr eaLnBrk="0" hangingPunct="0"/>
              <a:r>
                <a:rPr lang="en-US" dirty="0">
                  <a:latin typeface="Times New Roman" pitchFamily="18" charset="0"/>
                </a:rPr>
                <a:t>         -</a:t>
              </a:r>
            </a:p>
          </p:txBody>
        </p:sp>
      </p:grpSp>
      <p:sp>
        <p:nvSpPr>
          <p:cNvPr id="70737" name="Text Box 81"/>
          <p:cNvSpPr txBox="1">
            <a:spLocks noChangeArrowheads="1"/>
          </p:cNvSpPr>
          <p:nvPr/>
        </p:nvSpPr>
        <p:spPr bwMode="auto">
          <a:xfrm>
            <a:off x="6248400" y="685804"/>
            <a:ext cx="1143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&gt; V</a:t>
            </a:r>
            <a:r>
              <a:rPr lang="en-US" baseline="-25000">
                <a:latin typeface="Times New Roman" pitchFamily="18" charset="0"/>
              </a:rPr>
              <a:t>o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738" name="Line 82"/>
          <p:cNvSpPr>
            <a:spLocks noChangeShapeType="1"/>
          </p:cNvSpPr>
          <p:nvPr/>
        </p:nvSpPr>
        <p:spPr bwMode="auto">
          <a:xfrm>
            <a:off x="6781800" y="1219200"/>
            <a:ext cx="0" cy="609600"/>
          </a:xfrm>
          <a:prstGeom prst="line">
            <a:avLst/>
          </a:prstGeom>
          <a:noFill/>
          <a:ln w="57150" cmpd="thinThick">
            <a:solidFill>
              <a:srgbClr val="FF66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5791200" y="1828804"/>
            <a:ext cx="21336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Dioda on</a:t>
            </a:r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1600200" y="3733804"/>
            <a:ext cx="1143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&lt; V</a:t>
            </a:r>
            <a:r>
              <a:rPr lang="en-US" baseline="-25000">
                <a:latin typeface="Times New Roman" pitchFamily="18" charset="0"/>
              </a:rPr>
              <a:t>o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741" name="Line 85"/>
          <p:cNvSpPr>
            <a:spLocks noChangeShapeType="1"/>
          </p:cNvSpPr>
          <p:nvPr/>
        </p:nvSpPr>
        <p:spPr bwMode="auto">
          <a:xfrm>
            <a:off x="2133600" y="4343400"/>
            <a:ext cx="0" cy="6096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0742" name="Text Box 86"/>
          <p:cNvSpPr txBox="1">
            <a:spLocks noChangeArrowheads="1"/>
          </p:cNvSpPr>
          <p:nvPr/>
        </p:nvSpPr>
        <p:spPr bwMode="auto">
          <a:xfrm>
            <a:off x="1143000" y="4953004"/>
            <a:ext cx="21336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Dioda off</a:t>
            </a:r>
          </a:p>
        </p:txBody>
      </p:sp>
      <p:sp>
        <p:nvSpPr>
          <p:cNvPr id="70743" name="Line 87"/>
          <p:cNvSpPr>
            <a:spLocks noChangeShapeType="1"/>
          </p:cNvSpPr>
          <p:nvPr/>
        </p:nvSpPr>
        <p:spPr bwMode="auto">
          <a:xfrm>
            <a:off x="6781800" y="2362200"/>
            <a:ext cx="0" cy="533400"/>
          </a:xfrm>
          <a:prstGeom prst="line">
            <a:avLst/>
          </a:prstGeom>
          <a:noFill/>
          <a:ln w="57150" cmpd="thinThick">
            <a:solidFill>
              <a:srgbClr val="FF66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0744" name="Text Box 88"/>
          <p:cNvSpPr txBox="1">
            <a:spLocks noChangeArrowheads="1"/>
          </p:cNvSpPr>
          <p:nvPr/>
        </p:nvSpPr>
        <p:spPr bwMode="auto">
          <a:xfrm>
            <a:off x="4876800" y="2819404"/>
            <a:ext cx="39624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Capasitor mengisi muatan</a:t>
            </a:r>
          </a:p>
        </p:txBody>
      </p:sp>
      <p:sp>
        <p:nvSpPr>
          <p:cNvPr id="70745" name="Line 89"/>
          <p:cNvSpPr>
            <a:spLocks noChangeShapeType="1"/>
          </p:cNvSpPr>
          <p:nvPr/>
        </p:nvSpPr>
        <p:spPr bwMode="auto">
          <a:xfrm>
            <a:off x="2133600" y="5486400"/>
            <a:ext cx="0" cy="60960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0746" name="Text Box 90"/>
          <p:cNvSpPr txBox="1">
            <a:spLocks noChangeArrowheads="1"/>
          </p:cNvSpPr>
          <p:nvPr/>
        </p:nvSpPr>
        <p:spPr bwMode="auto">
          <a:xfrm>
            <a:off x="0" y="6096004"/>
            <a:ext cx="48768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Capasitor berhenti mengisi muatan</a:t>
            </a:r>
          </a:p>
        </p:txBody>
      </p:sp>
      <p:sp>
        <p:nvSpPr>
          <p:cNvPr id="70747" name="Rectangle 91"/>
          <p:cNvSpPr>
            <a:spLocks noChangeArrowheads="1"/>
          </p:cNvSpPr>
          <p:nvPr/>
        </p:nvSpPr>
        <p:spPr bwMode="auto">
          <a:xfrm>
            <a:off x="685800" y="2286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2700" b="1" dirty="0">
                <a:solidFill>
                  <a:srgbClr val="9900CC"/>
                </a:solidFill>
                <a:latin typeface="Times New Roman" pitchFamily="18" charset="0"/>
              </a:rPr>
              <a:t>DETEKTOR PUNCAK (PEAK DETECTOR)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7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7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"/>
                                        <p:tgtEl>
                                          <p:spTgt spid="7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"/>
                                        <p:tgtEl>
                                          <p:spTgt spid="7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37" grpId="0" autoUpdateAnimBg="0"/>
      <p:bldP spid="70738" grpId="0" animBg="1"/>
      <p:bldP spid="70739" grpId="0" autoUpdateAnimBg="0"/>
      <p:bldP spid="70740" grpId="0" autoUpdateAnimBg="0"/>
      <p:bldP spid="70741" grpId="0" animBg="1"/>
      <p:bldP spid="70742" grpId="0" autoUpdateAnimBg="0"/>
      <p:bldP spid="70743" grpId="0" animBg="1"/>
      <p:bldP spid="70744" grpId="0" autoUpdateAnimBg="0"/>
      <p:bldP spid="70745" grpId="0" animBg="1"/>
      <p:bldP spid="70746" grpId="0" autoUpdateAnimBg="0"/>
      <p:bldP spid="707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6442075" y="2284418"/>
            <a:ext cx="568325" cy="63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eaLnBrk="0" hangingPunct="0"/>
            <a:r>
              <a:rPr lang="en-US">
                <a:latin typeface="Times New Roman" pitchFamily="18" charset="0"/>
              </a:rPr>
              <a:t>t</a:t>
            </a:r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1901825" y="1322393"/>
            <a:ext cx="0" cy="1274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1905000" y="1981204"/>
            <a:ext cx="1892300" cy="1273178"/>
            <a:chOff x="1198" y="1235"/>
            <a:chExt cx="1192" cy="802"/>
          </a:xfrm>
        </p:grpSpPr>
        <p:sp>
          <p:nvSpPr>
            <p:cNvPr id="71685" name="Arc 5"/>
            <p:cNvSpPr>
              <a:spLocks/>
            </p:cNvSpPr>
            <p:nvPr/>
          </p:nvSpPr>
          <p:spPr bwMode="auto">
            <a:xfrm>
              <a:off x="1794" y="1636"/>
              <a:ext cx="596" cy="401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6" name="Arc 6"/>
            <p:cNvSpPr>
              <a:spLocks/>
            </p:cNvSpPr>
            <p:nvPr/>
          </p:nvSpPr>
          <p:spPr bwMode="auto">
            <a:xfrm flipV="1">
              <a:off x="1198" y="1235"/>
              <a:ext cx="596" cy="401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3810000" y="1752600"/>
            <a:ext cx="1876425" cy="1693860"/>
            <a:chOff x="2400" y="1104"/>
            <a:chExt cx="1182" cy="1067"/>
          </a:xfrm>
        </p:grpSpPr>
        <p:sp>
          <p:nvSpPr>
            <p:cNvPr id="71688" name="Arc 8"/>
            <p:cNvSpPr>
              <a:spLocks/>
            </p:cNvSpPr>
            <p:nvPr/>
          </p:nvSpPr>
          <p:spPr bwMode="auto">
            <a:xfrm flipV="1">
              <a:off x="2400" y="1104"/>
              <a:ext cx="596" cy="53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Arc 9"/>
            <p:cNvSpPr>
              <a:spLocks/>
            </p:cNvSpPr>
            <p:nvPr/>
          </p:nvSpPr>
          <p:spPr bwMode="auto">
            <a:xfrm>
              <a:off x="2986" y="1636"/>
              <a:ext cx="596" cy="535"/>
            </a:xfrm>
            <a:custGeom>
              <a:avLst/>
              <a:gdLst>
                <a:gd name="G0" fmla="+- 21600 0 0"/>
                <a:gd name="G1" fmla="+- 959 0 0"/>
                <a:gd name="G2" fmla="+- 21600 0 0"/>
                <a:gd name="T0" fmla="*/ 43192 w 43200"/>
                <a:gd name="T1" fmla="*/ 375 h 22559"/>
                <a:gd name="T2" fmla="*/ 21 w 43200"/>
                <a:gd name="T3" fmla="*/ 0 h 22559"/>
                <a:gd name="T4" fmla="*/ 21600 w 43200"/>
                <a:gd name="T5" fmla="*/ 959 h 2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59" fill="none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</a:path>
                <a:path w="43200" h="22559" stroke="0" extrusionOk="0">
                  <a:moveTo>
                    <a:pt x="43192" y="374"/>
                  </a:moveTo>
                  <a:cubicBezTo>
                    <a:pt x="43197" y="569"/>
                    <a:pt x="43200" y="764"/>
                    <a:pt x="43200" y="959"/>
                  </a:cubicBezTo>
                  <a:cubicBezTo>
                    <a:pt x="43200" y="12888"/>
                    <a:pt x="33529" y="22559"/>
                    <a:pt x="21600" y="22559"/>
                  </a:cubicBezTo>
                  <a:cubicBezTo>
                    <a:pt x="9670" y="22559"/>
                    <a:pt x="0" y="12888"/>
                    <a:pt x="0" y="959"/>
                  </a:cubicBezTo>
                  <a:cubicBezTo>
                    <a:pt x="-1" y="639"/>
                    <a:pt x="7" y="319"/>
                    <a:pt x="21" y="0"/>
                  </a:cubicBezTo>
                  <a:lnTo>
                    <a:pt x="21600" y="9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524000" y="685800"/>
            <a:ext cx="757238" cy="63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eaLnBrk="0" hangingPunct="0"/>
            <a:r>
              <a:rPr lang="en-US" sz="14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V</a:t>
            </a:r>
            <a:r>
              <a:rPr lang="en-US" baseline="-25000" dirty="0">
                <a:latin typeface="Times New Roman" pitchFamily="18" charset="0"/>
              </a:rPr>
              <a:t>i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2362200" y="1981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3962400" y="1981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43434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2286000" y="2286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/>
            <a:r>
              <a:rPr lang="en-US" sz="2700" b="1" dirty="0">
                <a:solidFill>
                  <a:srgbClr val="9900CC"/>
                </a:solidFill>
                <a:latin typeface="Times New Roman" pitchFamily="18" charset="0"/>
              </a:rPr>
              <a:t>PEAK DETECTOR</a:t>
            </a:r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1905000" y="2590800"/>
            <a:ext cx="4540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1905000" y="1981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2971800" y="1295400"/>
            <a:ext cx="762000" cy="5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>
                <a:latin typeface="Times New Roman" pitchFamily="18" charset="0"/>
              </a:rPr>
              <a:t>v</a:t>
            </a:r>
            <a:r>
              <a:rPr lang="en-US" sz="3100" baseline="-25000" dirty="0">
                <a:latin typeface="Times New Roman" pitchFamily="18" charset="0"/>
              </a:rPr>
              <a:t>p1</a:t>
            </a:r>
            <a:endParaRPr lang="en-US" sz="3100" dirty="0">
              <a:latin typeface="Times New Roman" pitchFamily="18" charset="0"/>
            </a:endParaRP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1828800" y="4267204"/>
            <a:ext cx="0" cy="12731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>
            <a:off x="1828800" y="5562600"/>
            <a:ext cx="4540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0" name="Arc 20"/>
          <p:cNvSpPr>
            <a:spLocks/>
          </p:cNvSpPr>
          <p:nvPr/>
        </p:nvSpPr>
        <p:spPr bwMode="auto">
          <a:xfrm flipV="1">
            <a:off x="1828800" y="4800604"/>
            <a:ext cx="484188" cy="749303"/>
          </a:xfrm>
          <a:custGeom>
            <a:avLst/>
            <a:gdLst>
              <a:gd name="G0" fmla="+- 21600 0 0"/>
              <a:gd name="G1" fmla="+- 959 0 0"/>
              <a:gd name="G2" fmla="+- 21600 0 0"/>
              <a:gd name="T0" fmla="*/ 22121 w 22121"/>
              <a:gd name="T1" fmla="*/ 22553 h 22559"/>
              <a:gd name="T2" fmla="*/ 21 w 22121"/>
              <a:gd name="T3" fmla="*/ 0 h 22559"/>
              <a:gd name="T4" fmla="*/ 21600 w 22121"/>
              <a:gd name="T5" fmla="*/ 959 h 2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21" h="22559" fill="none" extrusionOk="0">
                <a:moveTo>
                  <a:pt x="22120" y="22552"/>
                </a:moveTo>
                <a:cubicBezTo>
                  <a:pt x="21947" y="22556"/>
                  <a:pt x="21773" y="22558"/>
                  <a:pt x="21600" y="22559"/>
                </a:cubicBezTo>
                <a:cubicBezTo>
                  <a:pt x="9670" y="22559"/>
                  <a:pt x="0" y="12888"/>
                  <a:pt x="0" y="959"/>
                </a:cubicBezTo>
                <a:cubicBezTo>
                  <a:pt x="-1" y="639"/>
                  <a:pt x="7" y="319"/>
                  <a:pt x="21" y="0"/>
                </a:cubicBezTo>
              </a:path>
              <a:path w="22121" h="22559" stroke="0" extrusionOk="0">
                <a:moveTo>
                  <a:pt x="22120" y="22552"/>
                </a:moveTo>
                <a:cubicBezTo>
                  <a:pt x="21947" y="22556"/>
                  <a:pt x="21773" y="22558"/>
                  <a:pt x="21600" y="22559"/>
                </a:cubicBezTo>
                <a:cubicBezTo>
                  <a:pt x="9670" y="22559"/>
                  <a:pt x="0" y="12888"/>
                  <a:pt x="0" y="959"/>
                </a:cubicBezTo>
                <a:cubicBezTo>
                  <a:pt x="-1" y="639"/>
                  <a:pt x="7" y="319"/>
                  <a:pt x="21" y="0"/>
                </a:cubicBezTo>
                <a:lnTo>
                  <a:pt x="21600" y="95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1" name="Arc 21"/>
          <p:cNvSpPr>
            <a:spLocks/>
          </p:cNvSpPr>
          <p:nvPr/>
        </p:nvSpPr>
        <p:spPr bwMode="auto">
          <a:xfrm flipV="1">
            <a:off x="3983038" y="4392619"/>
            <a:ext cx="425450" cy="1127123"/>
          </a:xfrm>
          <a:custGeom>
            <a:avLst/>
            <a:gdLst>
              <a:gd name="G0" fmla="+- 16978 0 0"/>
              <a:gd name="G1" fmla="+- 0 0 0"/>
              <a:gd name="G2" fmla="+- 21600 0 0"/>
              <a:gd name="T0" fmla="*/ 19511 w 19511"/>
              <a:gd name="T1" fmla="*/ 21451 h 21600"/>
              <a:gd name="T2" fmla="*/ 0 w 19511"/>
              <a:gd name="T3" fmla="*/ 13354 h 21600"/>
              <a:gd name="T4" fmla="*/ 16978 w 1951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11" h="21600" fill="none" extrusionOk="0">
                <a:moveTo>
                  <a:pt x="19510" y="21450"/>
                </a:moveTo>
                <a:cubicBezTo>
                  <a:pt x="18670" y="21550"/>
                  <a:pt x="17824" y="21599"/>
                  <a:pt x="16978" y="21600"/>
                </a:cubicBezTo>
                <a:cubicBezTo>
                  <a:pt x="10353" y="21600"/>
                  <a:pt x="4095" y="18560"/>
                  <a:pt x="0" y="13353"/>
                </a:cubicBezTo>
              </a:path>
              <a:path w="19511" h="21600" stroke="0" extrusionOk="0">
                <a:moveTo>
                  <a:pt x="19510" y="21450"/>
                </a:moveTo>
                <a:cubicBezTo>
                  <a:pt x="18670" y="21550"/>
                  <a:pt x="17824" y="21599"/>
                  <a:pt x="16978" y="21600"/>
                </a:cubicBezTo>
                <a:cubicBezTo>
                  <a:pt x="10353" y="21600"/>
                  <a:pt x="4095" y="18560"/>
                  <a:pt x="0" y="13353"/>
                </a:cubicBezTo>
                <a:lnTo>
                  <a:pt x="16978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524000" y="3657600"/>
            <a:ext cx="7572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eaLnBrk="0" hangingPunct="0"/>
            <a:r>
              <a:rPr lang="en-US" sz="14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V</a:t>
            </a:r>
            <a:r>
              <a:rPr lang="en-US" baseline="-25000" dirty="0">
                <a:latin typeface="Times New Roman" pitchFamily="18" charset="0"/>
              </a:rPr>
              <a:t>o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6442075" y="5357813"/>
            <a:ext cx="568325" cy="63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eaLnBrk="0" hangingPunct="0"/>
            <a:r>
              <a:rPr lang="en-US">
                <a:latin typeface="Times New Roman" pitchFamily="18" charset="0"/>
              </a:rPr>
              <a:t>t</a:t>
            </a:r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4362450" y="4395788"/>
            <a:ext cx="1323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2286000" y="4800600"/>
            <a:ext cx="170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2895600" y="4191000"/>
            <a:ext cx="762000" cy="5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>
                <a:latin typeface="Times New Roman" pitchFamily="18" charset="0"/>
              </a:rPr>
              <a:t>v</a:t>
            </a:r>
            <a:r>
              <a:rPr lang="en-US" sz="3100" baseline="-25000" dirty="0">
                <a:latin typeface="Times New Roman" pitchFamily="18" charset="0"/>
              </a:rPr>
              <a:t>p1</a:t>
            </a:r>
            <a:endParaRPr lang="en-US" sz="3100" dirty="0">
              <a:latin typeface="Times New Roman" pitchFamily="18" charset="0"/>
            </a:endParaRPr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4267200" y="175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4876800" y="1143000"/>
            <a:ext cx="762000" cy="5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>
                <a:latin typeface="Times New Roman" pitchFamily="18" charset="0"/>
              </a:rPr>
              <a:t>v</a:t>
            </a:r>
            <a:r>
              <a:rPr lang="en-US" sz="3100" baseline="-25000" dirty="0">
                <a:latin typeface="Times New Roman" pitchFamily="18" charset="0"/>
              </a:rPr>
              <a:t>p2</a:t>
            </a:r>
            <a:endParaRPr lang="en-US" sz="3100" dirty="0">
              <a:latin typeface="Times New Roman" pitchFamily="18" charset="0"/>
            </a:endParaRP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4800600" y="3810000"/>
            <a:ext cx="762000" cy="5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>
                <a:latin typeface="Times New Roman" pitchFamily="18" charset="0"/>
              </a:rPr>
              <a:t>v</a:t>
            </a:r>
            <a:r>
              <a:rPr lang="en-US" sz="3100" baseline="-25000" dirty="0">
                <a:latin typeface="Times New Roman" pitchFamily="18" charset="0"/>
              </a:rPr>
              <a:t>p2</a:t>
            </a:r>
            <a:endParaRPr lang="en-US" sz="31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animBg="1"/>
      <p:bldP spid="71690" grpId="0" autoUpdateAnimBg="0"/>
      <p:bldP spid="71691" grpId="0" animBg="1"/>
      <p:bldP spid="71692" grpId="0" animBg="1"/>
      <p:bldP spid="71693" grpId="0" animBg="1"/>
      <p:bldP spid="71694" grpId="0" autoUpdateAnimBg="0"/>
      <p:bldP spid="71695" grpId="0" animBg="1"/>
      <p:bldP spid="71696" grpId="0" animBg="1"/>
      <p:bldP spid="71697" grpId="0" autoUpdateAnimBg="0"/>
      <p:bldP spid="71698" grpId="0" animBg="1"/>
      <p:bldP spid="71699" grpId="0" animBg="1"/>
      <p:bldP spid="71700" grpId="0" animBg="1"/>
      <p:bldP spid="71701" grpId="0" animBg="1"/>
      <p:bldP spid="71702" grpId="0" autoUpdateAnimBg="0"/>
      <p:bldP spid="71703" grpId="0" autoUpdateAnimBg="0"/>
      <p:bldP spid="71704" grpId="0" animBg="1"/>
      <p:bldP spid="71705" grpId="0" animBg="1"/>
      <p:bldP spid="71706" grpId="0" autoUpdateAnimBg="0"/>
      <p:bldP spid="71707" grpId="0" animBg="1"/>
      <p:bldP spid="71708" grpId="0" autoUpdateAnimBg="0"/>
      <p:bldP spid="717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685800"/>
          </a:xfrm>
        </p:spPr>
        <p:txBody>
          <a:bodyPr/>
          <a:lstStyle/>
          <a:p>
            <a:r>
              <a:rPr lang="en-US" sz="4100" dirty="0"/>
              <a:t>CONTOH SOAL RANGKAIAN DIODA</a:t>
            </a: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228601" y="3124200"/>
            <a:ext cx="3357563" cy="2743200"/>
            <a:chOff x="144" y="1968"/>
            <a:chExt cx="2115" cy="1728"/>
          </a:xfrm>
        </p:grpSpPr>
        <p:sp>
          <p:nvSpPr>
            <p:cNvPr id="102404" name="Text Box 4"/>
            <p:cNvSpPr txBox="1">
              <a:spLocks noChangeArrowheads="1"/>
            </p:cNvSpPr>
            <p:nvPr/>
          </p:nvSpPr>
          <p:spPr bwMode="auto">
            <a:xfrm>
              <a:off x="1977" y="2787"/>
              <a:ext cx="27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t</a:t>
              </a:r>
            </a:p>
          </p:txBody>
        </p:sp>
        <p:grpSp>
          <p:nvGrpSpPr>
            <p:cNvPr id="102405" name="Group 5"/>
            <p:cNvGrpSpPr>
              <a:grpSpLocks/>
            </p:cNvGrpSpPr>
            <p:nvPr/>
          </p:nvGrpSpPr>
          <p:grpSpPr bwMode="auto">
            <a:xfrm>
              <a:off x="144" y="1968"/>
              <a:ext cx="2115" cy="1728"/>
              <a:chOff x="144" y="1968"/>
              <a:chExt cx="2115" cy="1728"/>
            </a:xfrm>
          </p:grpSpPr>
          <p:sp>
            <p:nvSpPr>
              <p:cNvPr id="102406" name="Text Box 6"/>
              <p:cNvSpPr txBox="1">
                <a:spLocks noChangeArrowheads="1"/>
              </p:cNvSpPr>
              <p:nvPr/>
            </p:nvSpPr>
            <p:spPr bwMode="auto">
              <a:xfrm>
                <a:off x="1131" y="2332"/>
                <a:ext cx="705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10 V</a:t>
                </a:r>
              </a:p>
            </p:txBody>
          </p:sp>
          <p:sp>
            <p:nvSpPr>
              <p:cNvPr id="102407" name="Text Box 7"/>
              <p:cNvSpPr txBox="1">
                <a:spLocks noChangeArrowheads="1"/>
              </p:cNvSpPr>
              <p:nvPr/>
            </p:nvSpPr>
            <p:spPr bwMode="auto">
              <a:xfrm>
                <a:off x="1413" y="3423"/>
                <a:ext cx="846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- 20 V</a:t>
                </a:r>
              </a:p>
            </p:txBody>
          </p:sp>
          <p:sp>
            <p:nvSpPr>
              <p:cNvPr id="102408" name="Line 8"/>
              <p:cNvSpPr>
                <a:spLocks noChangeShapeType="1"/>
              </p:cNvSpPr>
              <p:nvPr/>
            </p:nvSpPr>
            <p:spPr bwMode="auto">
              <a:xfrm>
                <a:off x="285" y="2241"/>
                <a:ext cx="0" cy="13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9" name="Line 9"/>
              <p:cNvSpPr>
                <a:spLocks noChangeShapeType="1"/>
              </p:cNvSpPr>
              <p:nvPr/>
            </p:nvSpPr>
            <p:spPr bwMode="auto">
              <a:xfrm>
                <a:off x="285" y="2877"/>
                <a:ext cx="16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410" name="Group 10"/>
              <p:cNvGrpSpPr>
                <a:grpSpLocks/>
              </p:cNvGrpSpPr>
              <p:nvPr/>
            </p:nvGrpSpPr>
            <p:grpSpPr bwMode="auto">
              <a:xfrm>
                <a:off x="285" y="2605"/>
                <a:ext cx="1128" cy="818"/>
                <a:chOff x="2160" y="6840"/>
                <a:chExt cx="1440" cy="1620"/>
              </a:xfrm>
            </p:grpSpPr>
            <p:sp>
              <p:nvSpPr>
                <p:cNvPr id="102411" name="Line 11"/>
                <p:cNvSpPr>
                  <a:spLocks noChangeShapeType="1"/>
                </p:cNvSpPr>
                <p:nvPr/>
              </p:nvSpPr>
              <p:spPr bwMode="auto">
                <a:xfrm>
                  <a:off x="2160" y="684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2" name="Line 12"/>
                <p:cNvSpPr>
                  <a:spLocks noChangeShapeType="1"/>
                </p:cNvSpPr>
                <p:nvPr/>
              </p:nvSpPr>
              <p:spPr bwMode="auto">
                <a:xfrm>
                  <a:off x="252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3" name="Line 13"/>
                <p:cNvSpPr>
                  <a:spLocks noChangeShapeType="1"/>
                </p:cNvSpPr>
                <p:nvPr/>
              </p:nvSpPr>
              <p:spPr bwMode="auto">
                <a:xfrm>
                  <a:off x="2520" y="846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4" name="Line 14"/>
                <p:cNvSpPr>
                  <a:spLocks noChangeShapeType="1"/>
                </p:cNvSpPr>
                <p:nvPr/>
              </p:nvSpPr>
              <p:spPr bwMode="auto">
                <a:xfrm>
                  <a:off x="288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5" name="Line 15"/>
                <p:cNvSpPr>
                  <a:spLocks noChangeShapeType="1"/>
                </p:cNvSpPr>
                <p:nvPr/>
              </p:nvSpPr>
              <p:spPr bwMode="auto">
                <a:xfrm>
                  <a:off x="2880" y="684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6" name="Line 16"/>
                <p:cNvSpPr>
                  <a:spLocks noChangeShapeType="1"/>
                </p:cNvSpPr>
                <p:nvPr/>
              </p:nvSpPr>
              <p:spPr bwMode="auto">
                <a:xfrm>
                  <a:off x="324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7" name="Line 17"/>
                <p:cNvSpPr>
                  <a:spLocks noChangeShapeType="1"/>
                </p:cNvSpPr>
                <p:nvPr/>
              </p:nvSpPr>
              <p:spPr bwMode="auto">
                <a:xfrm>
                  <a:off x="3240" y="846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600" y="7380"/>
                  <a:ext cx="0" cy="10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419" name="Line 19"/>
              <p:cNvSpPr>
                <a:spLocks noChangeShapeType="1"/>
              </p:cNvSpPr>
              <p:nvPr/>
            </p:nvSpPr>
            <p:spPr bwMode="auto">
              <a:xfrm>
                <a:off x="285" y="2605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0" name="Text Box 20"/>
              <p:cNvSpPr txBox="1">
                <a:spLocks noChangeArrowheads="1"/>
              </p:cNvSpPr>
              <p:nvPr/>
            </p:nvSpPr>
            <p:spPr bwMode="auto">
              <a:xfrm>
                <a:off x="144" y="1968"/>
                <a:ext cx="564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V</a:t>
                </a:r>
                <a:r>
                  <a:rPr lang="en-US" sz="1700" baseline="-25000" dirty="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102421" name="Line 21"/>
              <p:cNvSpPr>
                <a:spLocks noChangeShapeType="1"/>
              </p:cNvSpPr>
              <p:nvPr/>
            </p:nvSpPr>
            <p:spPr bwMode="auto">
              <a:xfrm>
                <a:off x="1131" y="2605"/>
                <a:ext cx="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2" name="Line 22"/>
              <p:cNvSpPr>
                <a:spLocks noChangeShapeType="1"/>
              </p:cNvSpPr>
              <p:nvPr/>
            </p:nvSpPr>
            <p:spPr bwMode="auto">
              <a:xfrm>
                <a:off x="1413" y="3423"/>
                <a:ext cx="4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381000" y="2133604"/>
            <a:ext cx="7239000" cy="4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1" rIns="91422" bIns="45711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# 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	Gambarkan output dari rangkaian di bawah ini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102424" name="Group 24"/>
          <p:cNvGrpSpPr>
            <a:grpSpLocks/>
          </p:cNvGrpSpPr>
          <p:nvPr/>
        </p:nvGrpSpPr>
        <p:grpSpPr bwMode="auto">
          <a:xfrm>
            <a:off x="4267200" y="3124200"/>
            <a:ext cx="4876800" cy="2590800"/>
            <a:chOff x="2688" y="192"/>
            <a:chExt cx="3072" cy="1632"/>
          </a:xfrm>
        </p:grpSpPr>
        <p:grpSp>
          <p:nvGrpSpPr>
            <p:cNvPr id="102425" name="Group 25"/>
            <p:cNvGrpSpPr>
              <a:grpSpLocks/>
            </p:cNvGrpSpPr>
            <p:nvPr/>
          </p:nvGrpSpPr>
          <p:grpSpPr bwMode="auto">
            <a:xfrm>
              <a:off x="5273" y="768"/>
              <a:ext cx="487" cy="768"/>
              <a:chOff x="2880" y="2880"/>
              <a:chExt cx="900" cy="1440"/>
            </a:xfrm>
          </p:grpSpPr>
          <p:grpSp>
            <p:nvGrpSpPr>
              <p:cNvPr id="102426" name="Group 26"/>
              <p:cNvGrpSpPr>
                <a:grpSpLocks/>
              </p:cNvGrpSpPr>
              <p:nvPr/>
            </p:nvGrpSpPr>
            <p:grpSpPr bwMode="auto">
              <a:xfrm rot="-5400000">
                <a:off x="2340" y="3420"/>
                <a:ext cx="1440" cy="360"/>
                <a:chOff x="3060" y="3420"/>
                <a:chExt cx="3240" cy="360"/>
              </a:xfrm>
            </p:grpSpPr>
            <p:sp>
              <p:nvSpPr>
                <p:cNvPr id="10242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14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2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600" y="342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2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86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5580" y="3600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1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522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2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450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3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3780" y="3420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4" name="Line 34"/>
                <p:cNvSpPr>
                  <a:spLocks noChangeShapeType="1"/>
                </p:cNvSpPr>
                <p:nvPr/>
              </p:nvSpPr>
              <p:spPr bwMode="auto">
                <a:xfrm>
                  <a:off x="57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35" name="Line 35"/>
                <p:cNvSpPr>
                  <a:spLocks noChangeShapeType="1"/>
                </p:cNvSpPr>
                <p:nvPr/>
              </p:nvSpPr>
              <p:spPr bwMode="auto">
                <a:xfrm>
                  <a:off x="3060" y="360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436" name="Text Box 36"/>
              <p:cNvSpPr txBox="1">
                <a:spLocks noChangeArrowheads="1"/>
              </p:cNvSpPr>
              <p:nvPr/>
            </p:nvSpPr>
            <p:spPr bwMode="auto">
              <a:xfrm>
                <a:off x="3240" y="342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R</a:t>
                </a:r>
              </a:p>
            </p:txBody>
          </p:sp>
        </p:grpSp>
        <p:grpSp>
          <p:nvGrpSpPr>
            <p:cNvPr id="102437" name="Group 37"/>
            <p:cNvGrpSpPr>
              <a:grpSpLocks/>
            </p:cNvGrpSpPr>
            <p:nvPr/>
          </p:nvGrpSpPr>
          <p:grpSpPr bwMode="auto">
            <a:xfrm>
              <a:off x="2688" y="192"/>
              <a:ext cx="2682" cy="1632"/>
              <a:chOff x="2688" y="192"/>
              <a:chExt cx="2682" cy="1632"/>
            </a:xfrm>
          </p:grpSpPr>
          <p:grpSp>
            <p:nvGrpSpPr>
              <p:cNvPr id="102438" name="Group 38"/>
              <p:cNvGrpSpPr>
                <a:grpSpLocks/>
              </p:cNvGrpSpPr>
              <p:nvPr/>
            </p:nvGrpSpPr>
            <p:grpSpPr bwMode="auto">
              <a:xfrm>
                <a:off x="3225" y="192"/>
                <a:ext cx="488" cy="480"/>
                <a:chOff x="6300" y="8820"/>
                <a:chExt cx="900" cy="900"/>
              </a:xfrm>
            </p:grpSpPr>
            <p:sp>
              <p:nvSpPr>
                <p:cNvPr id="102439" name="Line 39"/>
                <p:cNvSpPr>
                  <a:spLocks noChangeShapeType="1"/>
                </p:cNvSpPr>
                <p:nvPr/>
              </p:nvSpPr>
              <p:spPr bwMode="auto">
                <a:xfrm>
                  <a:off x="6300" y="954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0" name="Line 40"/>
                <p:cNvSpPr>
                  <a:spLocks noChangeShapeType="1"/>
                </p:cNvSpPr>
                <p:nvPr/>
              </p:nvSpPr>
              <p:spPr bwMode="auto">
                <a:xfrm>
                  <a:off x="6660" y="936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1" name="Line 41"/>
                <p:cNvSpPr>
                  <a:spLocks noChangeShapeType="1"/>
                </p:cNvSpPr>
                <p:nvPr/>
              </p:nvSpPr>
              <p:spPr bwMode="auto">
                <a:xfrm>
                  <a:off x="6840" y="936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2" name="Line 42"/>
                <p:cNvSpPr>
                  <a:spLocks noChangeShapeType="1"/>
                </p:cNvSpPr>
                <p:nvPr/>
              </p:nvSpPr>
              <p:spPr bwMode="auto">
                <a:xfrm>
                  <a:off x="6840" y="954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300" y="8820"/>
                  <a:ext cx="90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700" dirty="0">
                      <a:latin typeface="Times New Roman" pitchFamily="18" charset="0"/>
                    </a:rPr>
                    <a:t>   C</a:t>
                  </a:r>
                </a:p>
              </p:txBody>
            </p:sp>
          </p:grpSp>
          <p:grpSp>
            <p:nvGrpSpPr>
              <p:cNvPr id="102444" name="Group 44"/>
              <p:cNvGrpSpPr>
                <a:grpSpLocks/>
              </p:cNvGrpSpPr>
              <p:nvPr/>
            </p:nvGrpSpPr>
            <p:grpSpPr bwMode="auto">
              <a:xfrm>
                <a:off x="4005" y="1152"/>
                <a:ext cx="390" cy="672"/>
                <a:chOff x="7200" y="2520"/>
                <a:chExt cx="720" cy="1260"/>
              </a:xfrm>
            </p:grpSpPr>
            <p:sp>
              <p:nvSpPr>
                <p:cNvPr id="102445" name="Line 45"/>
                <p:cNvSpPr>
                  <a:spLocks noChangeShapeType="1"/>
                </p:cNvSpPr>
                <p:nvPr/>
              </p:nvSpPr>
              <p:spPr bwMode="auto">
                <a:xfrm>
                  <a:off x="7560" y="2520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6" name="Line 46"/>
                <p:cNvSpPr>
                  <a:spLocks noChangeShapeType="1"/>
                </p:cNvSpPr>
                <p:nvPr/>
              </p:nvSpPr>
              <p:spPr bwMode="auto">
                <a:xfrm>
                  <a:off x="7200" y="306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auto">
                <a:xfrm>
                  <a:off x="7380" y="324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auto">
                <a:xfrm>
                  <a:off x="7560" y="3240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449" name="Text Box 49"/>
              <p:cNvSpPr txBox="1">
                <a:spLocks noChangeArrowheads="1"/>
              </p:cNvSpPr>
              <p:nvPr/>
            </p:nvSpPr>
            <p:spPr bwMode="auto">
              <a:xfrm>
                <a:off x="4395" y="1344"/>
                <a:ext cx="3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5 V</a:t>
                </a:r>
              </a:p>
            </p:txBody>
          </p:sp>
          <p:sp>
            <p:nvSpPr>
              <p:cNvPr id="102450" name="Oval 50"/>
              <p:cNvSpPr>
                <a:spLocks noChangeArrowheads="1"/>
              </p:cNvSpPr>
              <p:nvPr/>
            </p:nvSpPr>
            <p:spPr bwMode="auto">
              <a:xfrm>
                <a:off x="2738" y="1056"/>
                <a:ext cx="195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1" name="Text Box 51"/>
              <p:cNvSpPr txBox="1">
                <a:spLocks noChangeArrowheads="1"/>
              </p:cNvSpPr>
              <p:nvPr/>
            </p:nvSpPr>
            <p:spPr bwMode="auto">
              <a:xfrm>
                <a:off x="2688" y="1008"/>
                <a:ext cx="39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900" dirty="0">
                    <a:latin typeface="Times New Roman" pitchFamily="18" charset="0"/>
                  </a:rPr>
                  <a:t> </a:t>
                </a:r>
                <a:r>
                  <a:rPr lang="en-US" sz="1700" dirty="0">
                    <a:latin typeface="Times New Roman" pitchFamily="18" charset="0"/>
                    <a:sym typeface="Symbol" pitchFamily="18" charset="2"/>
                  </a:rPr>
                  <a:t></a:t>
                </a:r>
                <a:endParaRPr lang="en-US" sz="1700" dirty="0">
                  <a:latin typeface="Times New Roman" pitchFamily="18" charset="0"/>
                </a:endParaRPr>
              </a:p>
            </p:txBody>
          </p:sp>
          <p:sp>
            <p:nvSpPr>
              <p:cNvPr id="102452" name="Line 52"/>
              <p:cNvSpPr>
                <a:spLocks noChangeShapeType="1"/>
              </p:cNvSpPr>
              <p:nvPr/>
            </p:nvSpPr>
            <p:spPr bwMode="auto">
              <a:xfrm flipV="1">
                <a:off x="2835" y="76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3" name="Line 53"/>
              <p:cNvSpPr>
                <a:spLocks noChangeShapeType="1"/>
              </p:cNvSpPr>
              <p:nvPr/>
            </p:nvSpPr>
            <p:spPr bwMode="auto">
              <a:xfrm flipV="1">
                <a:off x="2835" y="124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4" name="Line 54"/>
              <p:cNvSpPr>
                <a:spLocks noChangeShapeType="1"/>
              </p:cNvSpPr>
              <p:nvPr/>
            </p:nvSpPr>
            <p:spPr bwMode="auto">
              <a:xfrm>
                <a:off x="3713" y="576"/>
                <a:ext cx="16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5" name="Line 55"/>
              <p:cNvSpPr>
                <a:spLocks noChangeShapeType="1"/>
              </p:cNvSpPr>
              <p:nvPr/>
            </p:nvSpPr>
            <p:spPr bwMode="auto">
              <a:xfrm>
                <a:off x="2835" y="1824"/>
                <a:ext cx="2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6" name="Line 56"/>
              <p:cNvSpPr>
                <a:spLocks noChangeShapeType="1"/>
              </p:cNvSpPr>
              <p:nvPr/>
            </p:nvSpPr>
            <p:spPr bwMode="auto">
              <a:xfrm>
                <a:off x="5370" y="15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7" name="Line 57"/>
              <p:cNvSpPr>
                <a:spLocks noChangeShapeType="1"/>
              </p:cNvSpPr>
              <p:nvPr/>
            </p:nvSpPr>
            <p:spPr bwMode="auto">
              <a:xfrm>
                <a:off x="5370" y="57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8" name="Line 58"/>
              <p:cNvSpPr>
                <a:spLocks noChangeShapeType="1"/>
              </p:cNvSpPr>
              <p:nvPr/>
            </p:nvSpPr>
            <p:spPr bwMode="auto">
              <a:xfrm>
                <a:off x="4200" y="57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9" name="AutoShape 59"/>
              <p:cNvSpPr>
                <a:spLocks noChangeArrowheads="1"/>
              </p:cNvSpPr>
              <p:nvPr/>
            </p:nvSpPr>
            <p:spPr bwMode="auto">
              <a:xfrm>
                <a:off x="4103" y="768"/>
                <a:ext cx="195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0" name="Line 60"/>
              <p:cNvSpPr>
                <a:spLocks noChangeShapeType="1"/>
              </p:cNvSpPr>
              <p:nvPr/>
            </p:nvSpPr>
            <p:spPr bwMode="auto">
              <a:xfrm>
                <a:off x="4103" y="960"/>
                <a:ext cx="1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1" name="Text Box 61"/>
              <p:cNvSpPr txBox="1">
                <a:spLocks noChangeArrowheads="1"/>
              </p:cNvSpPr>
              <p:nvPr/>
            </p:nvSpPr>
            <p:spPr bwMode="auto">
              <a:xfrm>
                <a:off x="3888" y="768"/>
                <a:ext cx="3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02462" name="Line 62"/>
              <p:cNvSpPr>
                <a:spLocks noChangeShapeType="1"/>
              </p:cNvSpPr>
              <p:nvPr/>
            </p:nvSpPr>
            <p:spPr bwMode="auto">
              <a:xfrm>
                <a:off x="4200" y="96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3" name="Line 63"/>
              <p:cNvSpPr>
                <a:spLocks noChangeShapeType="1"/>
              </p:cNvSpPr>
              <p:nvPr/>
            </p:nvSpPr>
            <p:spPr bwMode="auto">
              <a:xfrm>
                <a:off x="4200" y="115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4" name="Line 64"/>
              <p:cNvSpPr>
                <a:spLocks noChangeShapeType="1"/>
              </p:cNvSpPr>
              <p:nvPr/>
            </p:nvSpPr>
            <p:spPr bwMode="auto">
              <a:xfrm flipV="1">
                <a:off x="2835" y="57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5" name="Line 65"/>
              <p:cNvSpPr>
                <a:spLocks noChangeShapeType="1"/>
              </p:cNvSpPr>
              <p:nvPr/>
            </p:nvSpPr>
            <p:spPr bwMode="auto">
              <a:xfrm>
                <a:off x="2835" y="576"/>
                <a:ext cx="3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6" name="Line 66"/>
              <p:cNvSpPr>
                <a:spLocks noChangeShapeType="1"/>
              </p:cNvSpPr>
              <p:nvPr/>
            </p:nvSpPr>
            <p:spPr bwMode="auto">
              <a:xfrm>
                <a:off x="2835" y="15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7" name="Line 67"/>
              <p:cNvSpPr>
                <a:spLocks noChangeShapeType="1"/>
              </p:cNvSpPr>
              <p:nvPr/>
            </p:nvSpPr>
            <p:spPr bwMode="auto">
              <a:xfrm>
                <a:off x="4103" y="768"/>
                <a:ext cx="1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3962400" y="3429004"/>
            <a:ext cx="4876800" cy="2514599"/>
            <a:chOff x="2448" y="2160"/>
            <a:chExt cx="3072" cy="1584"/>
          </a:xfrm>
        </p:grpSpPr>
        <p:grpSp>
          <p:nvGrpSpPr>
            <p:cNvPr id="105475" name="Group 3"/>
            <p:cNvGrpSpPr>
              <a:grpSpLocks/>
            </p:cNvGrpSpPr>
            <p:nvPr/>
          </p:nvGrpSpPr>
          <p:grpSpPr bwMode="auto">
            <a:xfrm rot="-5400000">
              <a:off x="4987" y="2974"/>
              <a:ext cx="768" cy="195"/>
              <a:chOff x="3060" y="3420"/>
              <a:chExt cx="3240" cy="360"/>
            </a:xfrm>
          </p:grpSpPr>
          <p:sp>
            <p:nvSpPr>
              <p:cNvPr id="105476" name="Line 4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7" name="Line 5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8" name="Line 6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9" name="Line 7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0" name="Line 8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1" name="Line 9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2" name="Line 10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3" name="Line 11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4" name="Line 12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3264" y="216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25 V</a:t>
              </a:r>
            </a:p>
          </p:txBody>
        </p:sp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>
              <a:off x="3225" y="2496"/>
              <a:ext cx="1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Line 15"/>
            <p:cNvSpPr>
              <a:spLocks noChangeShapeType="1"/>
            </p:cNvSpPr>
            <p:nvPr/>
          </p:nvSpPr>
          <p:spPr bwMode="auto">
            <a:xfrm>
              <a:off x="3420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>
              <a:off x="3518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518" y="2496"/>
              <a:ext cx="1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3216" y="2544"/>
              <a:ext cx="6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-        +   </a:t>
              </a:r>
            </a:p>
          </p:txBody>
        </p:sp>
        <p:grpSp>
          <p:nvGrpSpPr>
            <p:cNvPr id="105491" name="Group 19"/>
            <p:cNvGrpSpPr>
              <a:grpSpLocks/>
            </p:cNvGrpSpPr>
            <p:nvPr/>
          </p:nvGrpSpPr>
          <p:grpSpPr bwMode="auto">
            <a:xfrm>
              <a:off x="4005" y="3072"/>
              <a:ext cx="390" cy="672"/>
              <a:chOff x="7200" y="2520"/>
              <a:chExt cx="720" cy="1260"/>
            </a:xfrm>
          </p:grpSpPr>
          <p:sp>
            <p:nvSpPr>
              <p:cNvPr id="105492" name="Line 20"/>
              <p:cNvSpPr>
                <a:spLocks noChangeShapeType="1"/>
              </p:cNvSpPr>
              <p:nvPr/>
            </p:nvSpPr>
            <p:spPr bwMode="auto">
              <a:xfrm>
                <a:off x="756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3" name="Line 21"/>
              <p:cNvSpPr>
                <a:spLocks noChangeShapeType="1"/>
              </p:cNvSpPr>
              <p:nvPr/>
            </p:nvSpPr>
            <p:spPr bwMode="auto">
              <a:xfrm>
                <a:off x="720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4" name="Line 22"/>
              <p:cNvSpPr>
                <a:spLocks noChangeShapeType="1"/>
              </p:cNvSpPr>
              <p:nvPr/>
            </p:nvSpPr>
            <p:spPr bwMode="auto">
              <a:xfrm>
                <a:off x="738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5" name="Line 23"/>
              <p:cNvSpPr>
                <a:spLocks noChangeShapeType="1"/>
              </p:cNvSpPr>
              <p:nvPr/>
            </p:nvSpPr>
            <p:spPr bwMode="auto">
              <a:xfrm>
                <a:off x="756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496" name="Text Box 24"/>
            <p:cNvSpPr txBox="1">
              <a:spLocks noChangeArrowheads="1"/>
            </p:cNvSpPr>
            <p:nvPr/>
          </p:nvSpPr>
          <p:spPr bwMode="auto">
            <a:xfrm>
              <a:off x="4395" y="3264"/>
              <a:ext cx="3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5 V</a:t>
              </a:r>
            </a:p>
          </p:txBody>
        </p:sp>
        <p:sp>
          <p:nvSpPr>
            <p:cNvPr id="105497" name="Oval 25"/>
            <p:cNvSpPr>
              <a:spLocks noChangeArrowheads="1"/>
            </p:cNvSpPr>
            <p:nvPr/>
          </p:nvSpPr>
          <p:spPr bwMode="auto">
            <a:xfrm>
              <a:off x="2738" y="2976"/>
              <a:ext cx="195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8" name="Text Box 26"/>
            <p:cNvSpPr txBox="1">
              <a:spLocks noChangeArrowheads="1"/>
            </p:cNvSpPr>
            <p:nvPr/>
          </p:nvSpPr>
          <p:spPr bwMode="auto">
            <a:xfrm>
              <a:off x="2688" y="2928"/>
              <a:ext cx="39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 </a:t>
              </a:r>
              <a:r>
                <a:rPr lang="en-US" sz="1700" dirty="0">
                  <a:latin typeface="Times New Roman" pitchFamily="18" charset="0"/>
                  <a:sym typeface="Symbol" pitchFamily="18" charset="2"/>
                </a:rPr>
                <a:t></a:t>
              </a:r>
              <a:endParaRPr lang="en-US" sz="1700" dirty="0">
                <a:latin typeface="Times New Roman" pitchFamily="18" charset="0"/>
              </a:endParaRPr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 flipV="1">
              <a:off x="2835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 flipV="1">
              <a:off x="2835" y="31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>
              <a:off x="3713" y="2496"/>
              <a:ext cx="16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>
              <a:off x="2835" y="3744"/>
              <a:ext cx="2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>
              <a:off x="5370" y="345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>
              <a:off x="5370" y="249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>
              <a:off x="4200" y="2496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6" name="Line 34"/>
            <p:cNvSpPr>
              <a:spLocks noChangeShapeType="1"/>
            </p:cNvSpPr>
            <p:nvPr/>
          </p:nvSpPr>
          <p:spPr bwMode="auto">
            <a:xfrm>
              <a:off x="4200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7" name="Line 35"/>
            <p:cNvSpPr>
              <a:spLocks noChangeShapeType="1"/>
            </p:cNvSpPr>
            <p:nvPr/>
          </p:nvSpPr>
          <p:spPr bwMode="auto">
            <a:xfrm flipV="1">
              <a:off x="2835" y="249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Line 36"/>
            <p:cNvSpPr>
              <a:spLocks noChangeShapeType="1"/>
            </p:cNvSpPr>
            <p:nvPr/>
          </p:nvSpPr>
          <p:spPr bwMode="auto">
            <a:xfrm>
              <a:off x="2835" y="2496"/>
              <a:ext cx="3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9" name="Line 37"/>
            <p:cNvSpPr>
              <a:spLocks noChangeShapeType="1"/>
            </p:cNvSpPr>
            <p:nvPr/>
          </p:nvSpPr>
          <p:spPr bwMode="auto">
            <a:xfrm>
              <a:off x="2835" y="345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10" name="Text Box 38"/>
            <p:cNvSpPr txBox="1">
              <a:spLocks noChangeArrowheads="1"/>
            </p:cNvSpPr>
            <p:nvPr/>
          </p:nvSpPr>
          <p:spPr bwMode="auto">
            <a:xfrm>
              <a:off x="2880" y="2832"/>
              <a:ext cx="288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05511" name="Text Box 39"/>
            <p:cNvSpPr txBox="1">
              <a:spLocks noChangeArrowheads="1"/>
            </p:cNvSpPr>
            <p:nvPr/>
          </p:nvSpPr>
          <p:spPr bwMode="auto">
            <a:xfrm>
              <a:off x="2448" y="2928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05512" name="Text Box 40"/>
            <p:cNvSpPr txBox="1">
              <a:spLocks noChangeArrowheads="1"/>
            </p:cNvSpPr>
            <p:nvPr/>
          </p:nvSpPr>
          <p:spPr bwMode="auto">
            <a:xfrm>
              <a:off x="5136" y="2256"/>
              <a:ext cx="38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   V</a:t>
              </a:r>
              <a:r>
                <a:rPr lang="en-US" sz="1700" baseline="-25000" dirty="0">
                  <a:latin typeface="Times New Roman" pitchFamily="18" charset="0"/>
                </a:rPr>
                <a:t>o</a:t>
              </a:r>
              <a:endParaRPr lang="en-US" sz="1700" dirty="0">
                <a:latin typeface="Times New Roman" pitchFamily="18" charset="0"/>
              </a:endParaRPr>
            </a:p>
          </p:txBody>
        </p:sp>
      </p:grpSp>
      <p:grpSp>
        <p:nvGrpSpPr>
          <p:cNvPr id="105513" name="Group 41"/>
          <p:cNvGrpSpPr>
            <a:grpSpLocks/>
          </p:cNvGrpSpPr>
          <p:nvPr/>
        </p:nvGrpSpPr>
        <p:grpSpPr bwMode="auto">
          <a:xfrm>
            <a:off x="152400" y="3505204"/>
            <a:ext cx="3657600" cy="2870198"/>
            <a:chOff x="96" y="2208"/>
            <a:chExt cx="2304" cy="1808"/>
          </a:xfrm>
        </p:grpSpPr>
        <p:sp>
          <p:nvSpPr>
            <p:cNvPr id="105514" name="Text Box 42"/>
            <p:cNvSpPr txBox="1">
              <a:spLocks noChangeArrowheads="1"/>
            </p:cNvSpPr>
            <p:nvPr/>
          </p:nvSpPr>
          <p:spPr bwMode="auto">
            <a:xfrm>
              <a:off x="2160" y="3744"/>
              <a:ext cx="24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t</a:t>
              </a:r>
            </a:p>
          </p:txBody>
        </p:sp>
        <p:grpSp>
          <p:nvGrpSpPr>
            <p:cNvPr id="105515" name="Group 43"/>
            <p:cNvGrpSpPr>
              <a:grpSpLocks/>
            </p:cNvGrpSpPr>
            <p:nvPr/>
          </p:nvGrpSpPr>
          <p:grpSpPr bwMode="auto">
            <a:xfrm>
              <a:off x="96" y="2208"/>
              <a:ext cx="2028" cy="1713"/>
              <a:chOff x="96" y="2208"/>
              <a:chExt cx="2028" cy="1713"/>
            </a:xfrm>
          </p:grpSpPr>
          <p:sp>
            <p:nvSpPr>
              <p:cNvPr id="105516" name="Text Box 44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432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35 V</a:t>
                </a:r>
              </a:p>
            </p:txBody>
          </p:sp>
          <p:sp>
            <p:nvSpPr>
              <p:cNvPr id="105517" name="Text Box 45"/>
              <p:cNvSpPr txBox="1">
                <a:spLocks noChangeArrowheads="1"/>
              </p:cNvSpPr>
              <p:nvPr/>
            </p:nvSpPr>
            <p:spPr bwMode="auto">
              <a:xfrm>
                <a:off x="96" y="3648"/>
                <a:ext cx="480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V</a:t>
                </a:r>
              </a:p>
            </p:txBody>
          </p:sp>
          <p:sp>
            <p:nvSpPr>
              <p:cNvPr id="105518" name="Line 46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0" cy="13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9" name="Line 47"/>
              <p:cNvSpPr>
                <a:spLocks noChangeShapeType="1"/>
              </p:cNvSpPr>
              <p:nvPr/>
            </p:nvSpPr>
            <p:spPr bwMode="auto">
              <a:xfrm>
                <a:off x="432" y="3888"/>
                <a:ext cx="16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520" name="Group 48"/>
              <p:cNvGrpSpPr>
                <a:grpSpLocks/>
              </p:cNvGrpSpPr>
              <p:nvPr/>
            </p:nvGrpSpPr>
            <p:grpSpPr bwMode="auto">
              <a:xfrm>
                <a:off x="1008" y="2928"/>
                <a:ext cx="282" cy="818"/>
                <a:chOff x="912" y="2880"/>
                <a:chExt cx="282" cy="818"/>
              </a:xfrm>
            </p:grpSpPr>
            <p:sp>
              <p:nvSpPr>
                <p:cNvPr id="105521" name="Line 49"/>
                <p:cNvSpPr>
                  <a:spLocks noChangeShapeType="1"/>
                </p:cNvSpPr>
                <p:nvPr/>
              </p:nvSpPr>
              <p:spPr bwMode="auto">
                <a:xfrm>
                  <a:off x="912" y="2880"/>
                  <a:ext cx="0" cy="81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22" name="Line 50"/>
                <p:cNvSpPr>
                  <a:spLocks noChangeShapeType="1"/>
                </p:cNvSpPr>
                <p:nvPr/>
              </p:nvSpPr>
              <p:spPr bwMode="auto">
                <a:xfrm>
                  <a:off x="912" y="2880"/>
                  <a:ext cx="28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523" name="Text Box 51"/>
              <p:cNvSpPr txBox="1">
                <a:spLocks noChangeArrowheads="1"/>
              </p:cNvSpPr>
              <p:nvPr/>
            </p:nvSpPr>
            <p:spPr bwMode="auto">
              <a:xfrm>
                <a:off x="288" y="2208"/>
                <a:ext cx="384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 V</a:t>
                </a:r>
                <a:r>
                  <a:rPr lang="en-US" sz="1700" baseline="-25000" dirty="0"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105524" name="Line 52"/>
              <p:cNvSpPr>
                <a:spLocks noChangeShapeType="1"/>
              </p:cNvSpPr>
              <p:nvPr/>
            </p:nvSpPr>
            <p:spPr bwMode="auto">
              <a:xfrm>
                <a:off x="432" y="2928"/>
                <a:ext cx="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5" name="Line 53"/>
              <p:cNvSpPr>
                <a:spLocks noChangeShapeType="1"/>
              </p:cNvSpPr>
              <p:nvPr/>
            </p:nvSpPr>
            <p:spPr bwMode="auto">
              <a:xfrm>
                <a:off x="480" y="3744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526" name="Group 54"/>
              <p:cNvGrpSpPr>
                <a:grpSpLocks/>
              </p:cNvGrpSpPr>
              <p:nvPr/>
            </p:nvGrpSpPr>
            <p:grpSpPr bwMode="auto">
              <a:xfrm>
                <a:off x="1296" y="2928"/>
                <a:ext cx="282" cy="818"/>
                <a:chOff x="1200" y="2880"/>
                <a:chExt cx="282" cy="818"/>
              </a:xfrm>
            </p:grpSpPr>
            <p:sp>
              <p:nvSpPr>
                <p:cNvPr id="105527" name="Line 55"/>
                <p:cNvSpPr>
                  <a:spLocks noChangeShapeType="1"/>
                </p:cNvSpPr>
                <p:nvPr/>
              </p:nvSpPr>
              <p:spPr bwMode="auto">
                <a:xfrm>
                  <a:off x="1200" y="2880"/>
                  <a:ext cx="0" cy="81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28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3698"/>
                  <a:ext cx="28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2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82" y="2880"/>
                  <a:ext cx="0" cy="81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530" name="Group 58"/>
              <p:cNvGrpSpPr>
                <a:grpSpLocks/>
              </p:cNvGrpSpPr>
              <p:nvPr/>
            </p:nvGrpSpPr>
            <p:grpSpPr bwMode="auto">
              <a:xfrm>
                <a:off x="720" y="3744"/>
                <a:ext cx="282" cy="144"/>
                <a:chOff x="621" y="3696"/>
                <a:chExt cx="282" cy="144"/>
              </a:xfrm>
            </p:grpSpPr>
            <p:sp>
              <p:nvSpPr>
                <p:cNvPr id="105531" name="Line 59"/>
                <p:cNvSpPr>
                  <a:spLocks noChangeShapeType="1"/>
                </p:cNvSpPr>
                <p:nvPr/>
              </p:nvSpPr>
              <p:spPr bwMode="auto">
                <a:xfrm>
                  <a:off x="621" y="3698"/>
                  <a:ext cx="28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32" name="Line 60"/>
                <p:cNvSpPr>
                  <a:spLocks noChangeShapeType="1"/>
                </p:cNvSpPr>
                <p:nvPr/>
              </p:nvSpPr>
              <p:spPr bwMode="auto">
                <a:xfrm>
                  <a:off x="624" y="36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533" name="Line 61"/>
              <p:cNvSpPr>
                <a:spLocks noChangeShapeType="1"/>
              </p:cNvSpPr>
              <p:nvPr/>
            </p:nvSpPr>
            <p:spPr bwMode="auto">
              <a:xfrm>
                <a:off x="432" y="388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5534" name="Group 62"/>
          <p:cNvGrpSpPr>
            <a:grpSpLocks/>
          </p:cNvGrpSpPr>
          <p:nvPr/>
        </p:nvGrpSpPr>
        <p:grpSpPr bwMode="auto">
          <a:xfrm>
            <a:off x="3962400" y="304804"/>
            <a:ext cx="4876800" cy="2514599"/>
            <a:chOff x="2448" y="2160"/>
            <a:chExt cx="3072" cy="1584"/>
          </a:xfrm>
        </p:grpSpPr>
        <p:grpSp>
          <p:nvGrpSpPr>
            <p:cNvPr id="105535" name="Group 63"/>
            <p:cNvGrpSpPr>
              <a:grpSpLocks/>
            </p:cNvGrpSpPr>
            <p:nvPr/>
          </p:nvGrpSpPr>
          <p:grpSpPr bwMode="auto">
            <a:xfrm rot="-5400000">
              <a:off x="4987" y="2974"/>
              <a:ext cx="768" cy="195"/>
              <a:chOff x="3060" y="3420"/>
              <a:chExt cx="3240" cy="360"/>
            </a:xfrm>
          </p:grpSpPr>
          <p:sp>
            <p:nvSpPr>
              <p:cNvPr id="105536" name="Line 64"/>
              <p:cNvSpPr>
                <a:spLocks noChangeShapeType="1"/>
              </p:cNvSpPr>
              <p:nvPr/>
            </p:nvSpPr>
            <p:spPr bwMode="auto">
              <a:xfrm flipV="1">
                <a:off x="414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7" name="Line 65"/>
              <p:cNvSpPr>
                <a:spLocks noChangeShapeType="1"/>
              </p:cNvSpPr>
              <p:nvPr/>
            </p:nvSpPr>
            <p:spPr bwMode="auto">
              <a:xfrm flipV="1">
                <a:off x="3600" y="342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8" name="Line 66"/>
              <p:cNvSpPr>
                <a:spLocks noChangeShapeType="1"/>
              </p:cNvSpPr>
              <p:nvPr/>
            </p:nvSpPr>
            <p:spPr bwMode="auto">
              <a:xfrm flipV="1">
                <a:off x="486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9" name="Line 67"/>
              <p:cNvSpPr>
                <a:spLocks noChangeShapeType="1"/>
              </p:cNvSpPr>
              <p:nvPr/>
            </p:nvSpPr>
            <p:spPr bwMode="auto">
              <a:xfrm flipV="1">
                <a:off x="5580" y="360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0" name="Line 68"/>
              <p:cNvSpPr>
                <a:spLocks noChangeShapeType="1"/>
              </p:cNvSpPr>
              <p:nvPr/>
            </p:nvSpPr>
            <p:spPr bwMode="auto">
              <a:xfrm flipH="1" flipV="1">
                <a:off x="522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1" name="Line 69"/>
              <p:cNvSpPr>
                <a:spLocks noChangeShapeType="1"/>
              </p:cNvSpPr>
              <p:nvPr/>
            </p:nvSpPr>
            <p:spPr bwMode="auto">
              <a:xfrm flipH="1" flipV="1">
                <a:off x="450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2" name="Line 70"/>
              <p:cNvSpPr>
                <a:spLocks noChangeShapeType="1"/>
              </p:cNvSpPr>
              <p:nvPr/>
            </p:nvSpPr>
            <p:spPr bwMode="auto">
              <a:xfrm flipH="1" flipV="1">
                <a:off x="3780" y="34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3" name="Line 71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4" name="Line 72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45" name="Text Box 73"/>
            <p:cNvSpPr txBox="1">
              <a:spLocks noChangeArrowheads="1"/>
            </p:cNvSpPr>
            <p:nvPr/>
          </p:nvSpPr>
          <p:spPr bwMode="auto">
            <a:xfrm>
              <a:off x="3264" y="216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25 V</a:t>
              </a:r>
            </a:p>
          </p:txBody>
        </p:sp>
        <p:sp>
          <p:nvSpPr>
            <p:cNvPr id="105546" name="Line 74"/>
            <p:cNvSpPr>
              <a:spLocks noChangeShapeType="1"/>
            </p:cNvSpPr>
            <p:nvPr/>
          </p:nvSpPr>
          <p:spPr bwMode="auto">
            <a:xfrm>
              <a:off x="3225" y="2496"/>
              <a:ext cx="1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47" name="Line 75"/>
            <p:cNvSpPr>
              <a:spLocks noChangeShapeType="1"/>
            </p:cNvSpPr>
            <p:nvPr/>
          </p:nvSpPr>
          <p:spPr bwMode="auto">
            <a:xfrm>
              <a:off x="3420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48" name="Line 76"/>
            <p:cNvSpPr>
              <a:spLocks noChangeShapeType="1"/>
            </p:cNvSpPr>
            <p:nvPr/>
          </p:nvSpPr>
          <p:spPr bwMode="auto">
            <a:xfrm>
              <a:off x="3518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49" name="Line 77"/>
            <p:cNvSpPr>
              <a:spLocks noChangeShapeType="1"/>
            </p:cNvSpPr>
            <p:nvPr/>
          </p:nvSpPr>
          <p:spPr bwMode="auto">
            <a:xfrm>
              <a:off x="3518" y="2496"/>
              <a:ext cx="1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50" name="Text Box 78"/>
            <p:cNvSpPr txBox="1">
              <a:spLocks noChangeArrowheads="1"/>
            </p:cNvSpPr>
            <p:nvPr/>
          </p:nvSpPr>
          <p:spPr bwMode="auto">
            <a:xfrm>
              <a:off x="3216" y="2544"/>
              <a:ext cx="6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-        +   </a:t>
              </a:r>
            </a:p>
          </p:txBody>
        </p:sp>
        <p:grpSp>
          <p:nvGrpSpPr>
            <p:cNvPr id="105551" name="Group 79"/>
            <p:cNvGrpSpPr>
              <a:grpSpLocks/>
            </p:cNvGrpSpPr>
            <p:nvPr/>
          </p:nvGrpSpPr>
          <p:grpSpPr bwMode="auto">
            <a:xfrm>
              <a:off x="4005" y="3072"/>
              <a:ext cx="390" cy="672"/>
              <a:chOff x="7200" y="2520"/>
              <a:chExt cx="720" cy="1260"/>
            </a:xfrm>
          </p:grpSpPr>
          <p:sp>
            <p:nvSpPr>
              <p:cNvPr id="105552" name="Line 80"/>
              <p:cNvSpPr>
                <a:spLocks noChangeShapeType="1"/>
              </p:cNvSpPr>
              <p:nvPr/>
            </p:nvSpPr>
            <p:spPr bwMode="auto">
              <a:xfrm>
                <a:off x="7560" y="252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3" name="Line 81"/>
              <p:cNvSpPr>
                <a:spLocks noChangeShapeType="1"/>
              </p:cNvSpPr>
              <p:nvPr/>
            </p:nvSpPr>
            <p:spPr bwMode="auto">
              <a:xfrm>
                <a:off x="720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4" name="Line 82"/>
              <p:cNvSpPr>
                <a:spLocks noChangeShapeType="1"/>
              </p:cNvSpPr>
              <p:nvPr/>
            </p:nvSpPr>
            <p:spPr bwMode="auto">
              <a:xfrm>
                <a:off x="7380" y="324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5" name="Line 83"/>
              <p:cNvSpPr>
                <a:spLocks noChangeShapeType="1"/>
              </p:cNvSpPr>
              <p:nvPr/>
            </p:nvSpPr>
            <p:spPr bwMode="auto">
              <a:xfrm>
                <a:off x="7560" y="32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56" name="Text Box 84"/>
            <p:cNvSpPr txBox="1">
              <a:spLocks noChangeArrowheads="1"/>
            </p:cNvSpPr>
            <p:nvPr/>
          </p:nvSpPr>
          <p:spPr bwMode="auto">
            <a:xfrm>
              <a:off x="4395" y="3264"/>
              <a:ext cx="3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700" dirty="0">
                  <a:latin typeface="Times New Roman" pitchFamily="18" charset="0"/>
                </a:rPr>
                <a:t>5 V</a:t>
              </a:r>
            </a:p>
          </p:txBody>
        </p:sp>
        <p:sp>
          <p:nvSpPr>
            <p:cNvPr id="105557" name="Oval 85"/>
            <p:cNvSpPr>
              <a:spLocks noChangeArrowheads="1"/>
            </p:cNvSpPr>
            <p:nvPr/>
          </p:nvSpPr>
          <p:spPr bwMode="auto">
            <a:xfrm>
              <a:off x="2738" y="2976"/>
              <a:ext cx="195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58" name="Text Box 86"/>
            <p:cNvSpPr txBox="1">
              <a:spLocks noChangeArrowheads="1"/>
            </p:cNvSpPr>
            <p:nvPr/>
          </p:nvSpPr>
          <p:spPr bwMode="auto">
            <a:xfrm>
              <a:off x="2688" y="2928"/>
              <a:ext cx="39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900" dirty="0">
                  <a:latin typeface="Times New Roman" pitchFamily="18" charset="0"/>
                </a:rPr>
                <a:t> </a:t>
              </a:r>
              <a:r>
                <a:rPr lang="en-US" sz="1700" dirty="0">
                  <a:latin typeface="Times New Roman" pitchFamily="18" charset="0"/>
                  <a:sym typeface="Symbol" pitchFamily="18" charset="2"/>
                </a:rPr>
                <a:t></a:t>
              </a:r>
              <a:endParaRPr lang="en-US" sz="1700" dirty="0">
                <a:latin typeface="Times New Roman" pitchFamily="18" charset="0"/>
              </a:endParaRPr>
            </a:p>
          </p:txBody>
        </p:sp>
        <p:sp>
          <p:nvSpPr>
            <p:cNvPr id="105559" name="Line 87"/>
            <p:cNvSpPr>
              <a:spLocks noChangeShapeType="1"/>
            </p:cNvSpPr>
            <p:nvPr/>
          </p:nvSpPr>
          <p:spPr bwMode="auto">
            <a:xfrm flipV="1">
              <a:off x="2835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0" name="Line 88"/>
            <p:cNvSpPr>
              <a:spLocks noChangeShapeType="1"/>
            </p:cNvSpPr>
            <p:nvPr/>
          </p:nvSpPr>
          <p:spPr bwMode="auto">
            <a:xfrm flipV="1">
              <a:off x="2835" y="31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1" name="Line 89"/>
            <p:cNvSpPr>
              <a:spLocks noChangeShapeType="1"/>
            </p:cNvSpPr>
            <p:nvPr/>
          </p:nvSpPr>
          <p:spPr bwMode="auto">
            <a:xfrm>
              <a:off x="3713" y="2496"/>
              <a:ext cx="16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2" name="Line 90"/>
            <p:cNvSpPr>
              <a:spLocks noChangeShapeType="1"/>
            </p:cNvSpPr>
            <p:nvPr/>
          </p:nvSpPr>
          <p:spPr bwMode="auto">
            <a:xfrm>
              <a:off x="2835" y="3744"/>
              <a:ext cx="2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3" name="Line 91"/>
            <p:cNvSpPr>
              <a:spLocks noChangeShapeType="1"/>
            </p:cNvSpPr>
            <p:nvPr/>
          </p:nvSpPr>
          <p:spPr bwMode="auto">
            <a:xfrm>
              <a:off x="5370" y="345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4" name="Line 92"/>
            <p:cNvSpPr>
              <a:spLocks noChangeShapeType="1"/>
            </p:cNvSpPr>
            <p:nvPr/>
          </p:nvSpPr>
          <p:spPr bwMode="auto">
            <a:xfrm>
              <a:off x="5370" y="249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5" name="Line 93"/>
            <p:cNvSpPr>
              <a:spLocks noChangeShapeType="1"/>
            </p:cNvSpPr>
            <p:nvPr/>
          </p:nvSpPr>
          <p:spPr bwMode="auto">
            <a:xfrm>
              <a:off x="4200" y="2496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6" name="Line 94"/>
            <p:cNvSpPr>
              <a:spLocks noChangeShapeType="1"/>
            </p:cNvSpPr>
            <p:nvPr/>
          </p:nvSpPr>
          <p:spPr bwMode="auto">
            <a:xfrm>
              <a:off x="4200" y="288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7" name="Line 95"/>
            <p:cNvSpPr>
              <a:spLocks noChangeShapeType="1"/>
            </p:cNvSpPr>
            <p:nvPr/>
          </p:nvSpPr>
          <p:spPr bwMode="auto">
            <a:xfrm>
              <a:off x="4200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8" name="Line 96"/>
            <p:cNvSpPr>
              <a:spLocks noChangeShapeType="1"/>
            </p:cNvSpPr>
            <p:nvPr/>
          </p:nvSpPr>
          <p:spPr bwMode="auto">
            <a:xfrm flipV="1">
              <a:off x="2835" y="249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69" name="Line 97"/>
            <p:cNvSpPr>
              <a:spLocks noChangeShapeType="1"/>
            </p:cNvSpPr>
            <p:nvPr/>
          </p:nvSpPr>
          <p:spPr bwMode="auto">
            <a:xfrm>
              <a:off x="2835" y="2496"/>
              <a:ext cx="3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70" name="Line 98"/>
            <p:cNvSpPr>
              <a:spLocks noChangeShapeType="1"/>
            </p:cNvSpPr>
            <p:nvPr/>
          </p:nvSpPr>
          <p:spPr bwMode="auto">
            <a:xfrm>
              <a:off x="2835" y="345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71" name="Text Box 99"/>
            <p:cNvSpPr txBox="1">
              <a:spLocks noChangeArrowheads="1"/>
            </p:cNvSpPr>
            <p:nvPr/>
          </p:nvSpPr>
          <p:spPr bwMode="auto">
            <a:xfrm>
              <a:off x="2880" y="2832"/>
              <a:ext cx="288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-</a:t>
              </a:r>
            </a:p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05572" name="Text Box 100"/>
            <p:cNvSpPr txBox="1">
              <a:spLocks noChangeArrowheads="1"/>
            </p:cNvSpPr>
            <p:nvPr/>
          </p:nvSpPr>
          <p:spPr bwMode="auto">
            <a:xfrm>
              <a:off x="2448" y="2928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05573" name="Text Box 101"/>
            <p:cNvSpPr txBox="1">
              <a:spLocks noChangeArrowheads="1"/>
            </p:cNvSpPr>
            <p:nvPr/>
          </p:nvSpPr>
          <p:spPr bwMode="auto">
            <a:xfrm>
              <a:off x="5136" y="2256"/>
              <a:ext cx="38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>
                  <a:latin typeface="Times New Roman" pitchFamily="18" charset="0"/>
                </a:rPr>
                <a:t>   V</a:t>
              </a:r>
              <a:r>
                <a:rPr lang="en-US" sz="1700" baseline="-25000" dirty="0">
                  <a:latin typeface="Times New Roman" pitchFamily="18" charset="0"/>
                </a:rPr>
                <a:t>o</a:t>
              </a:r>
              <a:endParaRPr lang="en-US" sz="1700" dirty="0">
                <a:latin typeface="Times New Roman" pitchFamily="18" charset="0"/>
              </a:endParaRPr>
            </a:p>
          </p:txBody>
        </p:sp>
      </p:grpSp>
      <p:grpSp>
        <p:nvGrpSpPr>
          <p:cNvPr id="105574" name="Group 102"/>
          <p:cNvGrpSpPr>
            <a:grpSpLocks/>
          </p:cNvGrpSpPr>
          <p:nvPr/>
        </p:nvGrpSpPr>
        <p:grpSpPr bwMode="auto">
          <a:xfrm>
            <a:off x="457201" y="304800"/>
            <a:ext cx="3357563" cy="2743198"/>
            <a:chOff x="288" y="288"/>
            <a:chExt cx="2115" cy="1728"/>
          </a:xfrm>
        </p:grpSpPr>
        <p:grpSp>
          <p:nvGrpSpPr>
            <p:cNvPr id="105575" name="Group 103"/>
            <p:cNvGrpSpPr>
              <a:grpSpLocks/>
            </p:cNvGrpSpPr>
            <p:nvPr/>
          </p:nvGrpSpPr>
          <p:grpSpPr bwMode="auto">
            <a:xfrm>
              <a:off x="288" y="288"/>
              <a:ext cx="2115" cy="1728"/>
              <a:chOff x="144" y="1968"/>
              <a:chExt cx="2115" cy="1728"/>
            </a:xfrm>
          </p:grpSpPr>
          <p:sp>
            <p:nvSpPr>
              <p:cNvPr id="105576" name="Text Box 104"/>
              <p:cNvSpPr txBox="1">
                <a:spLocks noChangeArrowheads="1"/>
              </p:cNvSpPr>
              <p:nvPr/>
            </p:nvSpPr>
            <p:spPr bwMode="auto">
              <a:xfrm>
                <a:off x="1131" y="2332"/>
                <a:ext cx="705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10 V</a:t>
                </a:r>
              </a:p>
            </p:txBody>
          </p:sp>
          <p:sp>
            <p:nvSpPr>
              <p:cNvPr id="105577" name="Text Box 105"/>
              <p:cNvSpPr txBox="1">
                <a:spLocks noChangeArrowheads="1"/>
              </p:cNvSpPr>
              <p:nvPr/>
            </p:nvSpPr>
            <p:spPr bwMode="auto">
              <a:xfrm>
                <a:off x="1413" y="3423"/>
                <a:ext cx="846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- 20 V</a:t>
                </a:r>
              </a:p>
            </p:txBody>
          </p:sp>
          <p:sp>
            <p:nvSpPr>
              <p:cNvPr id="105578" name="Line 106"/>
              <p:cNvSpPr>
                <a:spLocks noChangeShapeType="1"/>
              </p:cNvSpPr>
              <p:nvPr/>
            </p:nvSpPr>
            <p:spPr bwMode="auto">
              <a:xfrm>
                <a:off x="285" y="2241"/>
                <a:ext cx="0" cy="13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79" name="Line 107"/>
              <p:cNvSpPr>
                <a:spLocks noChangeShapeType="1"/>
              </p:cNvSpPr>
              <p:nvPr/>
            </p:nvSpPr>
            <p:spPr bwMode="auto">
              <a:xfrm>
                <a:off x="285" y="2877"/>
                <a:ext cx="16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580" name="Group 108"/>
              <p:cNvGrpSpPr>
                <a:grpSpLocks/>
              </p:cNvGrpSpPr>
              <p:nvPr/>
            </p:nvGrpSpPr>
            <p:grpSpPr bwMode="auto">
              <a:xfrm>
                <a:off x="285" y="2605"/>
                <a:ext cx="1128" cy="818"/>
                <a:chOff x="2160" y="6840"/>
                <a:chExt cx="1440" cy="1620"/>
              </a:xfrm>
            </p:grpSpPr>
            <p:sp>
              <p:nvSpPr>
                <p:cNvPr id="105581" name="Line 109"/>
                <p:cNvSpPr>
                  <a:spLocks noChangeShapeType="1"/>
                </p:cNvSpPr>
                <p:nvPr/>
              </p:nvSpPr>
              <p:spPr bwMode="auto">
                <a:xfrm>
                  <a:off x="2160" y="684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2" name="Line 110"/>
                <p:cNvSpPr>
                  <a:spLocks noChangeShapeType="1"/>
                </p:cNvSpPr>
                <p:nvPr/>
              </p:nvSpPr>
              <p:spPr bwMode="auto">
                <a:xfrm>
                  <a:off x="252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3" name="Line 111"/>
                <p:cNvSpPr>
                  <a:spLocks noChangeShapeType="1"/>
                </p:cNvSpPr>
                <p:nvPr/>
              </p:nvSpPr>
              <p:spPr bwMode="auto">
                <a:xfrm>
                  <a:off x="2520" y="846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4" name="Line 112"/>
                <p:cNvSpPr>
                  <a:spLocks noChangeShapeType="1"/>
                </p:cNvSpPr>
                <p:nvPr/>
              </p:nvSpPr>
              <p:spPr bwMode="auto">
                <a:xfrm>
                  <a:off x="288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5" name="Line 113"/>
                <p:cNvSpPr>
                  <a:spLocks noChangeShapeType="1"/>
                </p:cNvSpPr>
                <p:nvPr/>
              </p:nvSpPr>
              <p:spPr bwMode="auto">
                <a:xfrm>
                  <a:off x="2880" y="684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6" name="Line 114"/>
                <p:cNvSpPr>
                  <a:spLocks noChangeShapeType="1"/>
                </p:cNvSpPr>
                <p:nvPr/>
              </p:nvSpPr>
              <p:spPr bwMode="auto">
                <a:xfrm>
                  <a:off x="3240" y="6840"/>
                  <a:ext cx="0" cy="16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7" name="Line 115"/>
                <p:cNvSpPr>
                  <a:spLocks noChangeShapeType="1"/>
                </p:cNvSpPr>
                <p:nvPr/>
              </p:nvSpPr>
              <p:spPr bwMode="auto">
                <a:xfrm>
                  <a:off x="3240" y="8460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88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3600" y="7380"/>
                  <a:ext cx="0" cy="10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589" name="Line 117"/>
              <p:cNvSpPr>
                <a:spLocks noChangeShapeType="1"/>
              </p:cNvSpPr>
              <p:nvPr/>
            </p:nvSpPr>
            <p:spPr bwMode="auto">
              <a:xfrm>
                <a:off x="285" y="2605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90" name="Text Box 118"/>
              <p:cNvSpPr txBox="1">
                <a:spLocks noChangeArrowheads="1"/>
              </p:cNvSpPr>
              <p:nvPr/>
            </p:nvSpPr>
            <p:spPr bwMode="auto">
              <a:xfrm>
                <a:off x="144" y="1968"/>
                <a:ext cx="564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700" dirty="0">
                    <a:latin typeface="Times New Roman" pitchFamily="18" charset="0"/>
                  </a:rPr>
                  <a:t>V</a:t>
                </a:r>
                <a:r>
                  <a:rPr lang="en-US" sz="1700" baseline="-25000" dirty="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105591" name="Line 119"/>
              <p:cNvSpPr>
                <a:spLocks noChangeShapeType="1"/>
              </p:cNvSpPr>
              <p:nvPr/>
            </p:nvSpPr>
            <p:spPr bwMode="auto">
              <a:xfrm>
                <a:off x="1131" y="2605"/>
                <a:ext cx="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92" name="Line 120"/>
              <p:cNvSpPr>
                <a:spLocks noChangeShapeType="1"/>
              </p:cNvSpPr>
              <p:nvPr/>
            </p:nvSpPr>
            <p:spPr bwMode="auto">
              <a:xfrm>
                <a:off x="1413" y="3423"/>
                <a:ext cx="4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93" name="Text Box 121"/>
            <p:cNvSpPr txBox="1">
              <a:spLocks noChangeArrowheads="1"/>
            </p:cNvSpPr>
            <p:nvPr/>
          </p:nvSpPr>
          <p:spPr bwMode="auto">
            <a:xfrm>
              <a:off x="2160" y="1104"/>
              <a:ext cx="19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dirty="0"/>
                <a:t>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1090</TotalTime>
  <Words>645</Words>
  <Application>Microsoft PowerPoint</Application>
  <PresentationFormat>On-screen Show (4:3)</PresentationFormat>
  <Paragraphs>306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Blends</vt:lpstr>
      <vt:lpstr>CorelPhotoPaint.Image.10</vt:lpstr>
      <vt:lpstr>Paintbrush Picture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CONTOH SOAL RANGKAIAN DIODA</vt:lpstr>
      <vt:lpstr>Slide 9</vt:lpstr>
      <vt:lpstr>Slide 10</vt:lpstr>
      <vt:lpstr>Slide 11</vt:lpstr>
      <vt:lpstr>Contoh Soal 3 Gambarkan karakteristik transfer tegangan dari rangkaian dioda di bawah ini.</vt:lpstr>
      <vt:lpstr>Slide 13</vt:lpstr>
      <vt:lpstr>Slide 14</vt:lpstr>
      <vt:lpstr>Diperkirakan rangkaiannya seperti di bawah ini :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TF ITB/99 - 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Harsono Cahyadi</dc:creator>
  <cp:lastModifiedBy>Acer</cp:lastModifiedBy>
  <cp:revision>66</cp:revision>
  <dcterms:created xsi:type="dcterms:W3CDTF">2003-01-20T06:27:24Z</dcterms:created>
  <dcterms:modified xsi:type="dcterms:W3CDTF">2009-12-29T13:47:59Z</dcterms:modified>
</cp:coreProperties>
</file>