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9" r:id="rId2"/>
    <p:sldId id="332" r:id="rId3"/>
    <p:sldId id="333" r:id="rId4"/>
    <p:sldId id="330" r:id="rId5"/>
    <p:sldId id="334" r:id="rId6"/>
    <p:sldId id="331" r:id="rId7"/>
    <p:sldId id="335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D668"/>
    <a:srgbClr val="A476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6" autoAdjust="0"/>
    <p:restoredTop sz="94894" autoAdjust="0"/>
  </p:normalViewPr>
  <p:slideViewPr>
    <p:cSldViewPr>
      <p:cViewPr>
        <p:scale>
          <a:sx n="60" d="100"/>
          <a:sy n="60" d="100"/>
        </p:scale>
        <p:origin x="-100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ject_plan" TargetMode="External"/><Relationship Id="rId2" Type="http://schemas.openxmlformats.org/officeDocument/2006/relationships/hyperlink" Target="http://en.wikipedia.org/wiki/Schedul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technology-updates.com/wp-content/uploads/2010/08/information-technolo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20" y="0"/>
            <a:ext cx="912488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Project scheduling</a:t>
            </a:r>
          </a:p>
          <a:p>
            <a:pPr algn="ctr"/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Precedence diagram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method</a:t>
            </a:r>
            <a:endParaRPr lang="id-ID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971800"/>
            <a:ext cx="8056563" cy="152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id-I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Project Management</a:t>
            </a:r>
            <a:endParaRPr kumimoji="0" lang="id-ID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 Rounded MT Bold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Desain</a:t>
            </a:r>
            <a:endParaRPr kumimoji="0" lang="id-ID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Precedence Diagram Method</a:t>
            </a:r>
            <a:r>
              <a:rPr lang="en-US" dirty="0" smtClean="0"/>
              <a:t> is a tool for </a:t>
            </a:r>
            <a:r>
              <a:rPr lang="en-US" dirty="0" smtClean="0">
                <a:hlinkClick r:id="rId2" action="ppaction://hlinkfile" tooltip="Scheduling"/>
              </a:rPr>
              <a:t>scheduling</a:t>
            </a:r>
            <a:r>
              <a:rPr lang="en-US" dirty="0" smtClean="0"/>
              <a:t> activities in a </a:t>
            </a:r>
            <a:r>
              <a:rPr lang="en-US" dirty="0" smtClean="0">
                <a:hlinkClick r:id="rId3" action="ppaction://hlinkfile" tooltip="Project plan"/>
              </a:rPr>
              <a:t>project plan</a:t>
            </a:r>
            <a:r>
              <a:rPr lang="en-US" dirty="0" smtClean="0"/>
              <a:t>. It is a method of constructing a project schedule network diagram that uses boxes, referred to as nodes, to represent activities and connects them with arrows that show the dependencies.</a:t>
            </a:r>
          </a:p>
          <a:p>
            <a:r>
              <a:rPr lang="en-US" dirty="0" smtClean="0"/>
              <a:t>Critical Tasks, noncritical tasks, and slack time </a:t>
            </a:r>
          </a:p>
          <a:p>
            <a:r>
              <a:rPr lang="en-US" dirty="0" smtClean="0"/>
              <a:t>Shows the relationship of the tasks to each other </a:t>
            </a:r>
          </a:p>
          <a:p>
            <a:r>
              <a:rPr lang="en-US" dirty="0" smtClean="0"/>
              <a:t>Allows for what-if, worst-case, best-case and most likely scenario </a:t>
            </a:r>
          </a:p>
          <a:p>
            <a:r>
              <a:rPr lang="en-US" dirty="0" smtClean="0"/>
              <a:t>Key elements include determining predecessors and defining attributes such as</a:t>
            </a:r>
          </a:p>
          <a:p>
            <a:r>
              <a:rPr lang="en-US" dirty="0" smtClean="0"/>
              <a:t>early start date </a:t>
            </a:r>
          </a:p>
          <a:p>
            <a:r>
              <a:rPr lang="en-US" dirty="0" smtClean="0"/>
              <a:t>late start date </a:t>
            </a:r>
          </a:p>
          <a:p>
            <a:r>
              <a:rPr lang="en-US" dirty="0" smtClean="0"/>
              <a:t>early finish date </a:t>
            </a:r>
          </a:p>
          <a:p>
            <a:r>
              <a:rPr lang="en-US" dirty="0" smtClean="0"/>
              <a:t>late finish date </a:t>
            </a:r>
          </a:p>
          <a:p>
            <a:r>
              <a:rPr lang="en-US" dirty="0" smtClean="0"/>
              <a:t>Duration </a:t>
            </a:r>
          </a:p>
          <a:p>
            <a:r>
              <a:rPr lang="en-US" dirty="0" smtClean="0"/>
              <a:t>WBS reference </a:t>
            </a:r>
          </a:p>
          <a:p>
            <a:endParaRPr lang="id-ID" dirty="0"/>
          </a:p>
        </p:txBody>
      </p:sp>
      <p:pic>
        <p:nvPicPr>
          <p:cNvPr id="15362" name="Picture 2" descr="http://i.i.com.com/cnwk.1d/i/tim/20090402/4479329d0a0f8bea5059e21a415e3f49_1lgdnd_med_540x41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920300"/>
            <a:ext cx="5562600" cy="293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Extension of AON Network</a:t>
            </a:r>
          </a:p>
          <a:p>
            <a:pPr lvl="1"/>
            <a:r>
              <a:rPr lang="en-US" sz="2800" dirty="0" smtClean="0"/>
              <a:t>Allows concurrent activities to overlap</a:t>
            </a:r>
          </a:p>
          <a:p>
            <a:pPr lvl="1"/>
            <a:r>
              <a:rPr lang="en-US" sz="2800" dirty="0" smtClean="0"/>
              <a:t>Schedule logic is easier and quicker to develop</a:t>
            </a:r>
          </a:p>
          <a:p>
            <a:pPr lvl="1"/>
            <a:r>
              <a:rPr lang="en-US" sz="2800" dirty="0" smtClean="0"/>
              <a:t>Easier to modify</a:t>
            </a:r>
          </a:p>
          <a:p>
            <a:pPr lvl="1"/>
            <a:r>
              <a:rPr lang="en-US" sz="2800" dirty="0" smtClean="0"/>
              <a:t>Better represents work flow in continuous operations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Task Relationship</a:t>
            </a:r>
            <a:endParaRPr lang="id-ID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447800"/>
            <a:ext cx="3810000" cy="533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FS – Finish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334000" y="2895600"/>
            <a:ext cx="1174750" cy="1219200"/>
            <a:chOff x="3360" y="2112"/>
            <a:chExt cx="740" cy="768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3360" y="2112"/>
              <a:ext cx="74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3420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334000" y="4267200"/>
            <a:ext cx="1905000" cy="1143000"/>
            <a:chOff x="3360" y="3312"/>
            <a:chExt cx="1580" cy="720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360" y="3312"/>
              <a:ext cx="158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3555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685800" y="2895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SS – Start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Start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609600" y="41148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FF – Finish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5562600" y="3276600"/>
            <a:ext cx="2060575" cy="838200"/>
            <a:chOff x="3360" y="2352"/>
            <a:chExt cx="1442" cy="528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360" y="2352"/>
              <a:ext cx="1442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3956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15" name="Group 37"/>
          <p:cNvGrpSpPr>
            <a:grpSpLocks/>
          </p:cNvGrpSpPr>
          <p:nvPr/>
        </p:nvGrpSpPr>
        <p:grpSpPr bwMode="auto">
          <a:xfrm>
            <a:off x="5200650" y="1447800"/>
            <a:ext cx="1174750" cy="1295400"/>
            <a:chOff x="3324" y="912"/>
            <a:chExt cx="740" cy="816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3411" y="1440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18" name="AutoShape 32"/>
          <p:cNvCxnSpPr>
            <a:cxnSpLocks noChangeShapeType="1"/>
          </p:cNvCxnSpPr>
          <p:nvPr/>
        </p:nvCxnSpPr>
        <p:spPr bwMode="auto">
          <a:xfrm flipH="1">
            <a:off x="6315075" y="1587500"/>
            <a:ext cx="69850" cy="558800"/>
          </a:xfrm>
          <a:prstGeom prst="bentConnector5">
            <a:avLst>
              <a:gd name="adj1" fmla="val -313634"/>
              <a:gd name="adj2" fmla="val 50000"/>
              <a:gd name="adj3" fmla="val 41363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6324600" y="2006600"/>
            <a:ext cx="1174750" cy="736600"/>
            <a:chOff x="4032" y="1264"/>
            <a:chExt cx="740" cy="464"/>
          </a:xfrm>
        </p:grpSpPr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cxnSp>
        <p:nvCxnSpPr>
          <p:cNvPr id="22" name="AutoShape 38"/>
          <p:cNvCxnSpPr>
            <a:cxnSpLocks noChangeShapeType="1"/>
            <a:endCxn id="13" idx="1"/>
          </p:cNvCxnSpPr>
          <p:nvPr/>
        </p:nvCxnSpPr>
        <p:spPr bwMode="auto">
          <a:xfrm rot="16200000" flipH="1">
            <a:off x="5264150" y="3117850"/>
            <a:ext cx="368300" cy="228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23" name="Group 42"/>
          <p:cNvGrpSpPr>
            <a:grpSpLocks/>
          </p:cNvGrpSpPr>
          <p:nvPr/>
        </p:nvGrpSpPr>
        <p:grpSpPr bwMode="auto">
          <a:xfrm>
            <a:off x="6646863" y="4648200"/>
            <a:ext cx="1195387" cy="762000"/>
            <a:chOff x="4187" y="3552"/>
            <a:chExt cx="753" cy="480"/>
          </a:xfrm>
        </p:grpSpPr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200" y="355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187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26" name="AutoShape 43"/>
          <p:cNvCxnSpPr>
            <a:cxnSpLocks noChangeShapeType="1"/>
            <a:stCxn id="8" idx="3"/>
          </p:cNvCxnSpPr>
          <p:nvPr/>
        </p:nvCxnSpPr>
        <p:spPr bwMode="auto">
          <a:xfrm>
            <a:off x="7239000" y="4406900"/>
            <a:ext cx="614363" cy="381000"/>
          </a:xfrm>
          <a:prstGeom prst="bentConnector3">
            <a:avLst>
              <a:gd name="adj1" fmla="val 134683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762000" y="57150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sz="2400" b="1" dirty="0" smtClean="0">
                <a:solidFill>
                  <a:srgbClr val="0000FF"/>
                </a:solidFill>
              </a:rPr>
              <a:t>S</a:t>
            </a:r>
            <a:r>
              <a:rPr lang="en-US" sz="2400" b="1" dirty="0" smtClean="0">
                <a:solidFill>
                  <a:srgbClr val="0000FF"/>
                </a:solidFill>
              </a:rPr>
              <a:t>F </a:t>
            </a:r>
            <a:r>
              <a:rPr lang="en-US" sz="2400" b="1" dirty="0">
                <a:solidFill>
                  <a:srgbClr val="0000FF"/>
                </a:solidFill>
              </a:rPr>
              <a:t>– </a:t>
            </a:r>
            <a:r>
              <a:rPr lang="id-ID" sz="2400" b="1" dirty="0" smtClean="0">
                <a:solidFill>
                  <a:srgbClr val="0000FF"/>
                </a:solidFill>
              </a:rPr>
              <a:t>Start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28" name="Group 37"/>
          <p:cNvGrpSpPr>
            <a:grpSpLocks/>
          </p:cNvGrpSpPr>
          <p:nvPr/>
        </p:nvGrpSpPr>
        <p:grpSpPr bwMode="auto">
          <a:xfrm>
            <a:off x="5353050" y="5715000"/>
            <a:ext cx="1174750" cy="941755"/>
            <a:chOff x="3324" y="912"/>
            <a:chExt cx="740" cy="672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3408" y="1293"/>
              <a:ext cx="503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Start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grpSp>
        <p:nvGrpSpPr>
          <p:cNvPr id="31" name="Group 44"/>
          <p:cNvGrpSpPr>
            <a:grpSpLocks/>
          </p:cNvGrpSpPr>
          <p:nvPr/>
        </p:nvGrpSpPr>
        <p:grpSpPr bwMode="auto">
          <a:xfrm>
            <a:off x="7086600" y="6121401"/>
            <a:ext cx="1184275" cy="741363"/>
            <a:chOff x="4032" y="1264"/>
            <a:chExt cx="746" cy="467"/>
          </a:xfrm>
        </p:grpSpPr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Finish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V="1">
            <a:off x="5410200" y="6019800"/>
            <a:ext cx="2819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utoUpdateAnimBg="0"/>
      <p:bldP spid="11" grpId="0" autoUpdateAnimBg="0"/>
      <p:bldP spid="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Lead – Lag</a:t>
            </a:r>
          </a:p>
          <a:p>
            <a:pPr lvl="1"/>
            <a:r>
              <a:rPr lang="en-US" dirty="0" smtClean="0"/>
              <a:t>Lag = time that a following activity is delayed from the start of the previous activity</a:t>
            </a:r>
          </a:p>
          <a:p>
            <a:pPr lvl="1"/>
            <a:r>
              <a:rPr lang="en-US" dirty="0" smtClean="0"/>
              <a:t>Lead = time that an activity precedes the start or finish of the next activity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838200"/>
          </a:xfrm>
        </p:spPr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4724400"/>
            <a:ext cx="8839200" cy="1143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are used to Modify Relationships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Can be used with any Relationship Type (FS, FF, SS)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2860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22275" y="3032125"/>
            <a:ext cx="1857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Normal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Finish - Start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13716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8" name="AutoShape 25"/>
          <p:cNvCxnSpPr>
            <a:cxnSpLocks noChangeShapeType="1"/>
            <a:stCxn id="5" idx="3"/>
            <a:endCxn id="7" idx="1"/>
          </p:cNvCxnSpPr>
          <p:nvPr/>
        </p:nvCxnSpPr>
        <p:spPr bwMode="auto">
          <a:xfrm flipH="1">
            <a:off x="1362075" y="1663700"/>
            <a:ext cx="50800" cy="711200"/>
          </a:xfrm>
          <a:prstGeom prst="bentConnector5">
            <a:avLst>
              <a:gd name="adj1" fmla="val -431250"/>
              <a:gd name="adj2" fmla="val 50000"/>
              <a:gd name="adj3" fmla="val 53125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31686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38862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1" name="AutoShape 28"/>
          <p:cNvCxnSpPr>
            <a:cxnSpLocks noChangeShapeType="1"/>
            <a:stCxn id="9" idx="3"/>
            <a:endCxn id="10" idx="1"/>
          </p:cNvCxnSpPr>
          <p:nvPr/>
        </p:nvCxnSpPr>
        <p:spPr bwMode="auto">
          <a:xfrm flipH="1">
            <a:off x="3876675" y="1663700"/>
            <a:ext cx="476250" cy="711200"/>
          </a:xfrm>
          <a:prstGeom prst="bentConnector5">
            <a:avLst>
              <a:gd name="adj1" fmla="val -46000"/>
              <a:gd name="adj2" fmla="val 50000"/>
              <a:gd name="adj3" fmla="val 146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60642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774065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4" name="AutoShape 31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7248525" y="1663700"/>
            <a:ext cx="482600" cy="7112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901950" y="3048000"/>
            <a:ext cx="2701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Lead</a:t>
            </a:r>
          </a:p>
        </p:txBody>
      </p:sp>
      <p:sp>
        <p:nvSpPr>
          <p:cNvPr id="16" name="Rectangle 38"/>
          <p:cNvSpPr>
            <a:spLocks noChangeArrowheads="1"/>
          </p:cNvSpPr>
          <p:nvPr/>
        </p:nvSpPr>
        <p:spPr bwMode="auto">
          <a:xfrm>
            <a:off x="6210300" y="3048000"/>
            <a:ext cx="2555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3058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EXAMPLE for EMR Project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762000"/>
          <a:ext cx="8534401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94"/>
                <a:gridCol w="4936565"/>
                <a:gridCol w="1338730"/>
                <a:gridCol w="1673412"/>
              </a:tblGrid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Activities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Electronic</a:t>
                      </a:r>
                      <a:r>
                        <a:rPr lang="id-ID" b="1" baseline="0" dirty="0" smtClean="0"/>
                        <a:t> Medical Reference Project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     Architectural Decision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Internal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External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Feature</a:t>
                      </a:r>
                      <a:r>
                        <a:rPr lang="id-ID" baseline="0" dirty="0" smtClean="0"/>
                        <a:t>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Design Phase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Voice Recognition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4SS+7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5FS+1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Screen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4,5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Database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Microphone-soundcard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and 11FF-4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Digital Devices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Computer I/O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Review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8,9,10,11,12,13,14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2404</TotalTime>
  <Words>395</Words>
  <Application>Microsoft Office PowerPoint</Application>
  <PresentationFormat>On-screen Show (4:3)</PresentationFormat>
  <Paragraphs>113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PRECEDENCE DIAGRAM METHOD</vt:lpstr>
      <vt:lpstr>PRECEDENCE DIAGRAM METHOD</vt:lpstr>
      <vt:lpstr>Types of Task Relationship</vt:lpstr>
      <vt:lpstr>Leads &amp; Lags</vt:lpstr>
      <vt:lpstr>Leads &amp; Lags</vt:lpstr>
      <vt:lpstr>EXAMPLE for EMR Project</vt:lpstr>
      <vt:lpstr>Slide 8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199</cp:revision>
  <dcterms:created xsi:type="dcterms:W3CDTF">2011-03-24T08:51:10Z</dcterms:created>
  <dcterms:modified xsi:type="dcterms:W3CDTF">2014-10-08T14:17:43Z</dcterms:modified>
</cp:coreProperties>
</file>