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27" r:id="rId3"/>
    <p:sldId id="291" r:id="rId4"/>
    <p:sldId id="322" r:id="rId5"/>
    <p:sldId id="323" r:id="rId6"/>
    <p:sldId id="324" r:id="rId7"/>
    <p:sldId id="325" r:id="rId8"/>
    <p:sldId id="329" r:id="rId9"/>
    <p:sldId id="328" r:id="rId10"/>
    <p:sldId id="330" r:id="rId11"/>
    <p:sldId id="331" r:id="rId12"/>
    <p:sldId id="332" r:id="rId13"/>
    <p:sldId id="333" r:id="rId14"/>
    <p:sldId id="334" r:id="rId15"/>
    <p:sldId id="335" r:id="rId16"/>
    <p:sldId id="342" r:id="rId17"/>
    <p:sldId id="343" r:id="rId18"/>
    <p:sldId id="344" r:id="rId19"/>
    <p:sldId id="354" r:id="rId20"/>
    <p:sldId id="345" r:id="rId21"/>
    <p:sldId id="336" r:id="rId22"/>
    <p:sldId id="337" r:id="rId23"/>
    <p:sldId id="338" r:id="rId24"/>
    <p:sldId id="339" r:id="rId25"/>
    <p:sldId id="340" r:id="rId26"/>
    <p:sldId id="341" r:id="rId27"/>
    <p:sldId id="346" r:id="rId28"/>
    <p:sldId id="355" r:id="rId29"/>
    <p:sldId id="347" r:id="rId30"/>
    <p:sldId id="348" r:id="rId31"/>
    <p:sldId id="350" r:id="rId32"/>
    <p:sldId id="352" r:id="rId33"/>
    <p:sldId id="351" r:id="rId34"/>
    <p:sldId id="353" r:id="rId35"/>
  </p:sldIdLst>
  <p:sldSz cx="6858000" cy="9144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B419"/>
    <a:srgbClr val="05F922"/>
    <a:srgbClr val="280CF4"/>
    <a:srgbClr val="2A7E2A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986" y="-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5D5815-10BF-47A1-B5F2-F9261673B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96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19313" y="698500"/>
            <a:ext cx="2620962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B44A88-CA0E-4ADD-9C40-B9CFFE53AA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972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368ECC-1B2F-4EE5-AFE5-4431A5494946}" type="slidenum">
              <a:rPr lang="en-US"/>
              <a:pPr/>
              <a:t>15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9313" y="698500"/>
            <a:ext cx="2620962" cy="34925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9313" y="698500"/>
            <a:ext cx="2620962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44A88-CA0E-4ADD-9C40-B9CFFE53AA7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7961376"/>
            <a:ext cx="6858000" cy="118262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6858" y="8071104"/>
            <a:ext cx="1687068" cy="95097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769364" y="8058912"/>
            <a:ext cx="5088636" cy="95097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771650" y="5384800"/>
            <a:ext cx="4857750" cy="24384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71650" y="8066716"/>
            <a:ext cx="5029200" cy="9144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57150" y="8091599"/>
            <a:ext cx="1543050" cy="9144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564045" y="315386"/>
            <a:ext cx="4400550" cy="486833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000750" y="304800"/>
            <a:ext cx="628650" cy="5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5CC369-3411-4D09-81FE-9A116841322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7289-0FDC-410E-8077-2C7ABD7152D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14900" y="812802"/>
            <a:ext cx="1543050" cy="735541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812801"/>
            <a:ext cx="4171950" cy="7355419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14900" y="8331205"/>
            <a:ext cx="1657350" cy="486833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1" y="8330945"/>
            <a:ext cx="4180112" cy="486833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4572239" y="0"/>
            <a:ext cx="240030" cy="9144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4606529" y="812800"/>
            <a:ext cx="171450" cy="83312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4606529" y="0"/>
            <a:ext cx="171450" cy="7112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4336654" y="263923"/>
            <a:ext cx="711200" cy="183357"/>
          </a:xfrm>
        </p:spPr>
        <p:txBody>
          <a:bodyPr/>
          <a:lstStyle/>
          <a:p>
            <a:fld id="{CF90D63A-51E9-49F1-B3C7-46328BE7F6C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63513"/>
            <a:ext cx="5657850" cy="172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2900" y="2292351"/>
            <a:ext cx="3009900" cy="588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292351"/>
            <a:ext cx="3009900" cy="588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331200"/>
            <a:ext cx="1600200" cy="6096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331200"/>
            <a:ext cx="2171700" cy="6096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331200"/>
            <a:ext cx="1600200" cy="609600"/>
          </a:xfrm>
        </p:spPr>
        <p:txBody>
          <a:bodyPr/>
          <a:lstStyle>
            <a:lvl1pPr>
              <a:defRPr/>
            </a:lvl1pPr>
          </a:lstStyle>
          <a:p>
            <a:fld id="{B6A6182F-C67E-4369-9943-765F60035A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86" y="304800"/>
            <a:ext cx="6115050" cy="1320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0E299B-C8A8-4B2C-A91B-6EE8C22B5EB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9486" y="2133600"/>
            <a:ext cx="6115050" cy="5994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1" y="3657602"/>
            <a:ext cx="5342335" cy="2230967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032000"/>
            <a:ext cx="6858000" cy="1524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2133600"/>
            <a:ext cx="971550" cy="1320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028700" y="2133600"/>
            <a:ext cx="5829300" cy="1320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133600"/>
            <a:ext cx="5715000" cy="13208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2336800"/>
            <a:ext cx="971550" cy="935568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030303E-09E6-4E68-810F-FB8EBD76EE8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2119423"/>
            <a:ext cx="2914650" cy="6096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3633676" y="2119423"/>
            <a:ext cx="2914650" cy="6096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DBC938C-3C4C-4A33-904E-E25E66DC6D1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364068"/>
            <a:ext cx="6115050" cy="115993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3251200"/>
            <a:ext cx="2914650" cy="4775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3600450" y="3251200"/>
            <a:ext cx="2914650" cy="4775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7C73DB2-69EA-469F-9BAC-4994EF1B12E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alt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457200" y="2336800"/>
            <a:ext cx="2914650" cy="85344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3600450" y="2336800"/>
            <a:ext cx="2914650" cy="85344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D3E11D-A7EC-463A-99AE-4662B2CFBF3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8331200"/>
            <a:ext cx="400050" cy="5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D1F56D-86AE-45C6-9B11-16CB463A633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068"/>
            <a:ext cx="6057900" cy="115993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A17D6C-FD65-4B41-AA07-D9A78A66A3B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336800"/>
            <a:ext cx="1200150" cy="5791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771650" y="2336800"/>
            <a:ext cx="4800600" cy="5892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0150" y="7315200"/>
            <a:ext cx="5486400" cy="9144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6858" y="6096000"/>
            <a:ext cx="6858000" cy="118262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6858" y="6217920"/>
            <a:ext cx="1097280" cy="95097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159002" y="6205728"/>
            <a:ext cx="5698998" cy="95097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6197600"/>
            <a:ext cx="5486400" cy="9144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085850" y="0"/>
            <a:ext cx="75438" cy="915619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4686300" y="8331202"/>
            <a:ext cx="2000250" cy="486833"/>
          </a:xfrm>
        </p:spPr>
        <p:txBody>
          <a:bodyPr rtlCol="0"/>
          <a:lstStyle/>
          <a:p>
            <a:endParaRPr lang="en-US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6223000"/>
            <a:ext cx="1085850" cy="884771"/>
          </a:xfrm>
        </p:spPr>
        <p:txBody>
          <a:bodyPr rtlCol="0"/>
          <a:lstStyle>
            <a:lvl1pPr>
              <a:defRPr sz="2800"/>
            </a:lvl1pPr>
          </a:lstStyle>
          <a:p>
            <a:fld id="{33B16EA8-A370-4B59-9462-67F82213D18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200150" y="8330944"/>
            <a:ext cx="3429000" cy="486833"/>
          </a:xfrm>
        </p:spPr>
        <p:txBody>
          <a:bodyPr rtlCol="0"/>
          <a:lstStyle/>
          <a:p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70432" y="0"/>
            <a:ext cx="5687568" cy="6091936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115050" cy="1320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9486" y="2133600"/>
            <a:ext cx="6115050" cy="60350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0" y="8331202"/>
            <a:ext cx="2000250" cy="486833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1" y="8330944"/>
            <a:ext cx="4065812" cy="486833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645920"/>
            <a:ext cx="6858000" cy="42672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706880"/>
            <a:ext cx="400050" cy="304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442912" y="1706880"/>
            <a:ext cx="6415088" cy="304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696296"/>
            <a:ext cx="400050" cy="32596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7BA53FC-71FA-4F33-B34C-0E516B4A509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09600"/>
            <a:ext cx="5257800" cy="2540000"/>
          </a:xfrm>
        </p:spPr>
        <p:txBody>
          <a:bodyPr/>
          <a:lstStyle/>
          <a:p>
            <a:r>
              <a:rPr lang="en-US"/>
              <a:t>Geometri Primitive</a:t>
            </a:r>
            <a:endParaRPr lang="en-US" b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" y="508001"/>
            <a:ext cx="5657850" cy="976313"/>
          </a:xfrm>
        </p:spPr>
        <p:txBody>
          <a:bodyPr>
            <a:normAutofit fontScale="90000"/>
          </a:bodyPr>
          <a:lstStyle/>
          <a:p>
            <a:r>
              <a:rPr lang="en-US" sz="3200" b="0"/>
              <a:t>Garis Horisontal (Menggambar </a:t>
            </a:r>
            <a:r>
              <a:rPr lang="en-US" sz="3200"/>
              <a:t>GARIS)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53AFE16-AD19-4B6E-A469-E01ADB86F2EC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752600"/>
            <a:ext cx="63246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100"/>
              <a:t>Garis yang membentang secara paralel dengan sumbu X dengan asumsi titik P1 pada koordinat X1 lebih kecil daripada X2 dari P2, sedangkan Y1 dan Y2 konstant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100"/>
              <a:t> Algoritma: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100"/>
              <a:t>     1. Menentukan titik awal (P1) dan titik akhir (P2)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100"/>
              <a:t>     2. Periksa posisi sumbu (koordinat)Jika titik akhir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100"/>
              <a:t>         &gt; titik awal, Lakukan inkrementasi sumbu X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100"/>
              <a:t>         dari titik awal sampai titik akhir. Jika tidak,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100"/>
              <a:t>         maka Lakukan dekrementasi sumbu X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100"/>
              <a:t>         dari titik awal sampai titik akhir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100"/>
              <a:t>     3. Tampilkan garis menggunakan parameter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100"/>
              <a:t>         koordinat yang telah dihitung.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100"/>
          </a:p>
          <a:p>
            <a:pPr>
              <a:lnSpc>
                <a:spcPct val="90000"/>
              </a:lnSpc>
            </a:pPr>
            <a:endParaRPr lang="en-US" sz="2100"/>
          </a:p>
        </p:txBody>
      </p:sp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6553200"/>
            <a:ext cx="21336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203200"/>
            <a:ext cx="5657850" cy="1157288"/>
          </a:xfrm>
        </p:spPr>
        <p:txBody>
          <a:bodyPr>
            <a:normAutofit fontScale="90000"/>
          </a:bodyPr>
          <a:lstStyle/>
          <a:p>
            <a:r>
              <a:rPr lang="en-US" sz="3500" b="0"/>
              <a:t>Garis Vertikal (Menggambar </a:t>
            </a:r>
            <a:r>
              <a:rPr lang="en-US" sz="3500"/>
              <a:t>GARIS)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4126A62-2529-4D23-9C64-BC93CD98296D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1450" y="1625600"/>
            <a:ext cx="6381750" cy="5232400"/>
          </a:xfrm>
        </p:spPr>
        <p:txBody>
          <a:bodyPr>
            <a:normAutofit lnSpcReduction="10000"/>
          </a:bodyPr>
          <a:lstStyle/>
          <a:p>
            <a:pPr marL="400050" indent="-400050">
              <a:lnSpc>
                <a:spcPct val="90000"/>
              </a:lnSpc>
            </a:pPr>
            <a:r>
              <a:rPr lang="en-US" sz="2100"/>
              <a:t>Garis yang membentang secara paralel dengan sumbu Y dengan asumsi titik P1 pada koordinat Y1 lebih kecil daripada Y2 dari P2, sedangkan X1 dan X2 konstant</a:t>
            </a:r>
          </a:p>
          <a:p>
            <a:pPr marL="400050" indent="-400050">
              <a:lnSpc>
                <a:spcPct val="90000"/>
              </a:lnSpc>
            </a:pPr>
            <a:r>
              <a:rPr lang="en-US" sz="2100"/>
              <a:t>Algoritma:</a:t>
            </a:r>
          </a:p>
          <a:p>
            <a:pPr marL="400050" indent="-400050">
              <a:lnSpc>
                <a:spcPct val="90000"/>
              </a:lnSpc>
              <a:buFont typeface="Wingdings" pitchFamily="2" charset="2"/>
              <a:buNone/>
            </a:pPr>
            <a:r>
              <a:rPr lang="en-US" sz="2100"/>
              <a:t>       1. Menentukan titik awal (P1) dan titik  </a:t>
            </a:r>
          </a:p>
          <a:p>
            <a:pPr marL="400050" indent="-400050">
              <a:lnSpc>
                <a:spcPct val="90000"/>
              </a:lnSpc>
              <a:buFont typeface="Wingdings" pitchFamily="2" charset="2"/>
              <a:buNone/>
            </a:pPr>
            <a:r>
              <a:rPr lang="en-US" sz="2100"/>
              <a:t>           akhir (P2)</a:t>
            </a:r>
          </a:p>
          <a:p>
            <a:pPr marL="400050" indent="-400050">
              <a:lnSpc>
                <a:spcPct val="90000"/>
              </a:lnSpc>
              <a:buFont typeface="Wingdings" pitchFamily="2" charset="2"/>
              <a:buNone/>
            </a:pPr>
            <a:r>
              <a:rPr lang="en-US" sz="2100"/>
              <a:t>       2. Periksa posisi sumbu (koordinat)</a:t>
            </a:r>
          </a:p>
          <a:p>
            <a:pPr marL="400050" indent="-400050">
              <a:lnSpc>
                <a:spcPct val="90000"/>
              </a:lnSpc>
              <a:buFont typeface="Wingdings" pitchFamily="2" charset="2"/>
              <a:buNone/>
            </a:pPr>
            <a:r>
              <a:rPr lang="en-US" sz="2100"/>
              <a:t>           Jika titik akhir &gt; titik awal,Lakukan  </a:t>
            </a:r>
          </a:p>
          <a:p>
            <a:pPr marL="400050" indent="-400050">
              <a:lnSpc>
                <a:spcPct val="90000"/>
              </a:lnSpc>
              <a:buFont typeface="Wingdings" pitchFamily="2" charset="2"/>
              <a:buNone/>
            </a:pPr>
            <a:r>
              <a:rPr lang="en-US" sz="2100"/>
              <a:t>           inkrementasi sumbu Y dati titik awal </a:t>
            </a:r>
          </a:p>
          <a:p>
            <a:pPr marL="400050" indent="-400050">
              <a:lnSpc>
                <a:spcPct val="90000"/>
              </a:lnSpc>
              <a:buFont typeface="Wingdings" pitchFamily="2" charset="2"/>
              <a:buNone/>
            </a:pPr>
            <a:r>
              <a:rPr lang="en-US" sz="2100"/>
              <a:t>           sampai titik akhir. Jika tidak, maka lakukan </a:t>
            </a:r>
          </a:p>
          <a:p>
            <a:pPr marL="400050" indent="-400050">
              <a:lnSpc>
                <a:spcPct val="90000"/>
              </a:lnSpc>
              <a:buFont typeface="Wingdings" pitchFamily="2" charset="2"/>
              <a:buNone/>
            </a:pPr>
            <a:r>
              <a:rPr lang="en-US" sz="2100"/>
              <a:t>           dekrementasi sumbu Y dari titik awal sampai </a:t>
            </a:r>
          </a:p>
          <a:p>
            <a:pPr marL="400050" indent="-400050">
              <a:lnSpc>
                <a:spcPct val="90000"/>
              </a:lnSpc>
              <a:buFont typeface="Wingdings" pitchFamily="2" charset="2"/>
              <a:buNone/>
            </a:pPr>
            <a:r>
              <a:rPr lang="en-US" sz="2100"/>
              <a:t>            titik akhir</a:t>
            </a:r>
          </a:p>
          <a:p>
            <a:pPr marL="400050" indent="-400050">
              <a:lnSpc>
                <a:spcPct val="90000"/>
              </a:lnSpc>
              <a:buFont typeface="Wingdings" pitchFamily="2" charset="2"/>
              <a:buNone/>
            </a:pPr>
            <a:r>
              <a:rPr lang="en-US" sz="2100"/>
              <a:t>       3.Tampilkan garis menggunakan parameter </a:t>
            </a:r>
          </a:p>
          <a:p>
            <a:pPr marL="400050" indent="-400050">
              <a:lnSpc>
                <a:spcPct val="90000"/>
              </a:lnSpc>
              <a:buFont typeface="Wingdings" pitchFamily="2" charset="2"/>
              <a:buNone/>
            </a:pPr>
            <a:r>
              <a:rPr lang="en-US" sz="2100"/>
              <a:t>           koordinat yang telah dihitung.</a:t>
            </a:r>
          </a:p>
          <a:p>
            <a:pPr marL="400050" indent="-400050">
              <a:lnSpc>
                <a:spcPct val="90000"/>
              </a:lnSpc>
            </a:pPr>
            <a:endParaRPr lang="en-US" sz="2100"/>
          </a:p>
        </p:txBody>
      </p:sp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934200"/>
            <a:ext cx="2000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06401"/>
            <a:ext cx="5657850" cy="874713"/>
          </a:xfrm>
        </p:spPr>
        <p:txBody>
          <a:bodyPr>
            <a:normAutofit fontScale="90000"/>
          </a:bodyPr>
          <a:lstStyle/>
          <a:p>
            <a:r>
              <a:rPr lang="en-US" sz="3500" b="0"/>
              <a:t>Garis Diagonal (Menggambar Garis)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3B547CE-8B08-497F-9D01-1EC9D0F8497C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727200"/>
            <a:ext cx="6096000" cy="665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100"/>
              <a:t>Garis yang membentang secara paralel 45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100"/>
              <a:t>     derajat dari sumbu X atau sumbu Y dengan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100"/>
              <a:t>     asumsi titik awal P1 dengan koordinat X1 dan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100"/>
              <a:t>     Y1 lebih kecil daripada X2 dan Y2 atau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100"/>
              <a:t>     sebaliknya. </a:t>
            </a:r>
          </a:p>
          <a:p>
            <a:pPr>
              <a:lnSpc>
                <a:spcPct val="90000"/>
              </a:lnSpc>
            </a:pPr>
            <a:r>
              <a:rPr lang="en-US" sz="2100"/>
              <a:t> Algoritma 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100"/>
              <a:t>     1. Menentukan titik awal (P1) dan titik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100"/>
              <a:t>         akhir (P2)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100"/>
              <a:t>     2. Periksa posisi sumbu (koordinat)Jika titik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100"/>
              <a:t>         akhir &gt; titik awal, lakukan inkrementasi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100"/>
              <a:t>         sumbu X dan sumbu Y dari titik awal sampai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100"/>
              <a:t>         titik akhir. Jika tidak, maka lakukan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100"/>
              <a:t>         dekrementasi sumbu X dan sumbu Y dari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100"/>
              <a:t>         titik awal sampai titik akhir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100"/>
              <a:t>    3. Tampilkan garis menggunakan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100"/>
              <a:t>        parameter koordinat yang telah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100"/>
              <a:t>        dihitung.</a:t>
            </a:r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1" y="6781800"/>
            <a:ext cx="17938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/>
              <a:t>G</a:t>
            </a:r>
            <a:r>
              <a:rPr lang="en-US" sz="2400"/>
              <a:t>aris Bebas (Simple Digital Differential Analyzer/DDA)</a:t>
            </a:r>
            <a:endParaRPr lang="en-US" sz="2400" b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2900" y="2292349"/>
            <a:ext cx="6134100" cy="4337051"/>
          </a:xfrm>
        </p:spPr>
        <p:txBody>
          <a:bodyPr/>
          <a:lstStyle/>
          <a:p>
            <a:r>
              <a:rPr lang="en-US" sz="2600"/>
              <a:t>Garis yang membentang antara 2 titik, P1 dan P2, selalu membentuk sudut yangbesarnya sangat bervariasi.</a:t>
            </a:r>
          </a:p>
          <a:p>
            <a:pPr>
              <a:buFont typeface="Wingdings" pitchFamily="2" charset="2"/>
              <a:buNone/>
            </a:pPr>
            <a:endParaRPr lang="en-US" sz="2600"/>
          </a:p>
          <a:p>
            <a:r>
              <a:rPr lang="en-US" sz="2600"/>
              <a:t>Sudut yang terbentuk menentukan kemiringan suatu garis atau disebut </a:t>
            </a:r>
            <a:r>
              <a:rPr lang="en-US" sz="2600" b="1" i="1"/>
              <a:t>gradient</a:t>
            </a:r>
            <a:r>
              <a:rPr lang="en-US" sz="2600"/>
              <a:t>/ </a:t>
            </a:r>
            <a:r>
              <a:rPr lang="en-US" sz="2600" b="1" i="1"/>
              <a:t>slop </a:t>
            </a:r>
            <a:r>
              <a:rPr lang="en-US" sz="2600"/>
              <a:t>atau disimbolkan dengan parameter </a:t>
            </a:r>
            <a:r>
              <a:rPr lang="en-US" sz="2600" b="1" i="1"/>
              <a:t>m</a:t>
            </a:r>
            <a:r>
              <a:rPr lang="en-US" sz="2600"/>
              <a:t>. Jika titik-titik yang membetuk garis adalah : </a:t>
            </a:r>
            <a:r>
              <a:rPr lang="en-US" sz="2600" b="1"/>
              <a:t> (x1,y1) </a:t>
            </a:r>
            <a:r>
              <a:rPr lang="en-US" sz="2600"/>
              <a:t>dan </a:t>
            </a:r>
            <a:r>
              <a:rPr lang="en-US" sz="2600" b="1"/>
              <a:t>(x2,y2) </a:t>
            </a:r>
            <a:r>
              <a:rPr lang="en-US" sz="2600"/>
              <a:t>   maka</a:t>
            </a:r>
            <a:r>
              <a:rPr lang="en-US" sz="2100"/>
              <a:t>    </a:t>
            </a:r>
            <a:endParaRPr lang="en-US" sz="2600"/>
          </a:p>
        </p:txBody>
      </p:sp>
      <p:graphicFrame>
        <p:nvGraphicFramePr>
          <p:cNvPr id="107526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381000" y="6781800"/>
          <a:ext cx="30099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8" name="Equation" r:id="rId3" imgW="1282680" imgH="393480" progId="Equation.3">
                  <p:embed/>
                </p:oleObj>
              </mc:Choice>
              <mc:Fallback>
                <p:oleObj name="Equation" r:id="rId3" imgW="128268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781800"/>
                        <a:ext cx="3009900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CFCB-E7B6-4C0F-8F73-80C99EC7ACDC}" type="slidenum">
              <a:rPr lang="en-US" altLang="en-US"/>
              <a:pPr/>
              <a:t>13</a:t>
            </a:fld>
            <a:endParaRPr lang="en-US" altLang="en-US"/>
          </a:p>
        </p:txBody>
      </p:sp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1" y="6553200"/>
            <a:ext cx="27527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1"/>
            <a:ext cx="5657850" cy="900113"/>
          </a:xfrm>
        </p:spPr>
        <p:txBody>
          <a:bodyPr>
            <a:normAutofit fontScale="90000"/>
          </a:bodyPr>
          <a:lstStyle/>
          <a:p>
            <a:r>
              <a:rPr lang="en-US" sz="2400" b="0"/>
              <a:t/>
            </a:r>
            <a:br>
              <a:rPr lang="en-US" sz="2400" b="0"/>
            </a:br>
            <a:r>
              <a:rPr lang="en-US" sz="2400" b="0"/>
              <a:t>G</a:t>
            </a:r>
            <a:r>
              <a:rPr lang="en-US" sz="2400"/>
              <a:t>aris Bebas (Simple Digital Differential Analyzer/DDA)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EE15175-E535-4CB8-8EE9-DD6204F6FF33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42900" y="1905001"/>
            <a:ext cx="6172200" cy="6269039"/>
          </a:xfrm>
        </p:spPr>
        <p:txBody>
          <a:bodyPr/>
          <a:lstStyle/>
          <a:p>
            <a:r>
              <a:rPr lang="en-US"/>
              <a:t>Algoritma DDA bekerja atas dasar penambahan nilai x dan nilai y.</a:t>
            </a:r>
          </a:p>
          <a:p>
            <a:r>
              <a:rPr lang="en-US"/>
              <a:t>Pada garis lurus, turunan pertama dari x dan y adalah konstanta.</a:t>
            </a:r>
          </a:p>
          <a:p>
            <a:r>
              <a:rPr lang="en-US"/>
              <a:t>Sehingga untuk memperoleh suatu tampilan dengan ketelitian tinggi, suatu garis dapat dibangkitkan dengan menambah nilai x dan y masing-masing sebesar ∆x dan ∆y.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163514"/>
            <a:ext cx="5657850" cy="1360487"/>
          </a:xfrm>
        </p:spPr>
        <p:txBody>
          <a:bodyPr/>
          <a:lstStyle/>
          <a:p>
            <a:r>
              <a:rPr lang="en-US" sz="2800" b="0" dirty="0" err="1"/>
              <a:t>G</a:t>
            </a:r>
            <a:r>
              <a:rPr lang="en-US" sz="2800" dirty="0" err="1"/>
              <a:t>aris</a:t>
            </a:r>
            <a:r>
              <a:rPr lang="en-US" sz="2800" dirty="0"/>
              <a:t> </a:t>
            </a:r>
            <a:r>
              <a:rPr lang="en-US" sz="2800" dirty="0" err="1"/>
              <a:t>Bebas</a:t>
            </a:r>
            <a:r>
              <a:rPr lang="en-US" sz="2800" dirty="0"/>
              <a:t> (Simple Digital Differential Analyzer/DDA)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EBD73E5-90E8-433E-A60A-F0247CDFC8D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752600"/>
            <a:ext cx="6172200" cy="3124200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err="1" smtClean="0"/>
              <a:t>Kondisi</a:t>
            </a:r>
            <a:r>
              <a:rPr lang="en-US" sz="2400" dirty="0" smtClean="0"/>
              <a:t> </a:t>
            </a:r>
            <a:r>
              <a:rPr lang="en-US" sz="2400" dirty="0"/>
              <a:t>ideal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sukar</a:t>
            </a:r>
            <a:r>
              <a:rPr lang="en-US" sz="2400" dirty="0"/>
              <a:t> </a:t>
            </a:r>
            <a:r>
              <a:rPr lang="en-US" sz="2400" dirty="0" err="1"/>
              <a:t>dicapai</a:t>
            </a:r>
            <a:r>
              <a:rPr lang="en-US" sz="2400" dirty="0"/>
              <a:t>, </a:t>
            </a:r>
            <a:r>
              <a:rPr lang="en-US" sz="2400" dirty="0" err="1"/>
              <a:t>karenanya</a:t>
            </a:r>
            <a:r>
              <a:rPr lang="en-US" sz="2400" dirty="0"/>
              <a:t> </a:t>
            </a:r>
            <a:r>
              <a:rPr lang="en-US" sz="2400" dirty="0" err="1"/>
              <a:t>pendekatan</a:t>
            </a:r>
            <a:r>
              <a:rPr lang="en-US" sz="2400" dirty="0"/>
              <a:t> yang </a:t>
            </a:r>
            <a:r>
              <a:rPr lang="en-US" sz="2400" dirty="0" err="1"/>
              <a:t>mungkin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piksel-piksel</a:t>
            </a:r>
            <a:r>
              <a:rPr lang="en-US" sz="2400" dirty="0"/>
              <a:t> yang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dialamati</a:t>
            </a:r>
            <a:r>
              <a:rPr lang="en-US" sz="2400" dirty="0"/>
              <a:t>/</a:t>
            </a:r>
            <a:r>
              <a:rPr lang="en-US" sz="2400" dirty="0" err="1"/>
              <a:t>dicapai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penambahan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pengurangan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x </a:t>
            </a:r>
            <a:r>
              <a:rPr lang="en-US" sz="2400" dirty="0" err="1"/>
              <a:t>dan</a:t>
            </a:r>
            <a:r>
              <a:rPr lang="en-US" sz="2400" dirty="0"/>
              <a:t> y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besaran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membulatkannya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integer </a:t>
            </a:r>
            <a:r>
              <a:rPr lang="en-US" sz="2400" dirty="0" err="1"/>
              <a:t>terdekat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105400"/>
            <a:ext cx="6324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 (Simple Digital Differential Analyzer/DDA)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60E299B-C8A8-4B2C-A91B-6EE8C22B5EB0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DDA, </a:t>
            </a:r>
            <a:r>
              <a:rPr lang="en-US" dirty="0" err="1" smtClean="0"/>
              <a:t>yaitu</a:t>
            </a:r>
            <a:r>
              <a:rPr lang="en-US" dirty="0" smtClean="0"/>
              <a:t> :  </a:t>
            </a:r>
          </a:p>
          <a:p>
            <a:pPr>
              <a:buNone/>
            </a:pPr>
            <a:r>
              <a:rPr lang="en-US" dirty="0" smtClean="0"/>
              <a:t>1.  </a:t>
            </a:r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dihubungkan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2.  </a:t>
            </a:r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(x0, y0)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(x1, y1).</a:t>
            </a:r>
          </a:p>
          <a:p>
            <a:pPr>
              <a:buNone/>
            </a:pPr>
            <a:r>
              <a:rPr lang="en-US" dirty="0" smtClean="0"/>
              <a:t>3.  </a:t>
            </a:r>
            <a:r>
              <a:rPr lang="en-US" dirty="0" err="1" smtClean="0"/>
              <a:t>Hitung</a:t>
            </a:r>
            <a:r>
              <a:rPr lang="en-US" dirty="0" smtClean="0"/>
              <a:t>  ∆x = x1 - x0 </a:t>
            </a:r>
            <a:r>
              <a:rPr lang="en-US" dirty="0" err="1" smtClean="0"/>
              <a:t>dan</a:t>
            </a:r>
            <a:r>
              <a:rPr lang="en-US" dirty="0" smtClean="0"/>
              <a:t>  ∆y = y1 - y0.</a:t>
            </a:r>
          </a:p>
          <a:p>
            <a:pPr>
              <a:buNone/>
            </a:pPr>
            <a:r>
              <a:rPr lang="en-US" dirty="0" smtClean="0"/>
              <a:t>4.  </a:t>
            </a:r>
            <a:r>
              <a:rPr lang="en-US" dirty="0" err="1" smtClean="0"/>
              <a:t>Tentukan</a:t>
            </a:r>
            <a:r>
              <a:rPr lang="en-US" dirty="0" smtClean="0"/>
              <a:t> step,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maksimum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penambahan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x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y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| y| &gt; | x| </a:t>
            </a:r>
            <a:r>
              <a:rPr lang="en-US" dirty="0" err="1" smtClean="0"/>
              <a:t>maka</a:t>
            </a:r>
            <a:r>
              <a:rPr lang="en-US" dirty="0" smtClean="0"/>
              <a:t> step = </a:t>
            </a:r>
            <a:r>
              <a:rPr lang="en-US" dirty="0" err="1" smtClean="0"/>
              <a:t>nilai</a:t>
            </a:r>
            <a:r>
              <a:rPr lang="en-US" dirty="0" smtClean="0"/>
              <a:t> | </a:t>
            </a:r>
            <a:r>
              <a:rPr lang="en-US" dirty="0" err="1" smtClean="0"/>
              <a:t>y|.bila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step = | x|.</a:t>
            </a:r>
          </a:p>
          <a:p>
            <a:pPr>
              <a:buNone/>
            </a:pPr>
            <a:r>
              <a:rPr lang="en-US" dirty="0" smtClean="0"/>
              <a:t>5.  </a:t>
            </a:r>
            <a:r>
              <a:rPr lang="en-US" dirty="0" err="1" smtClean="0"/>
              <a:t>Hitung</a:t>
            </a:r>
            <a:r>
              <a:rPr lang="en-US" dirty="0" smtClean="0"/>
              <a:t> </a:t>
            </a:r>
            <a:r>
              <a:rPr lang="en-US" dirty="0" err="1" smtClean="0"/>
              <a:t>penambahan</a:t>
            </a:r>
            <a:r>
              <a:rPr lang="en-US" dirty="0" smtClean="0"/>
              <a:t> </a:t>
            </a:r>
            <a:r>
              <a:rPr lang="en-US" dirty="0" err="1" smtClean="0"/>
              <a:t>koordinat</a:t>
            </a:r>
            <a:r>
              <a:rPr lang="en-US" dirty="0" smtClean="0"/>
              <a:t> pixel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x_increment</a:t>
            </a:r>
            <a:r>
              <a:rPr lang="en-US" dirty="0" smtClean="0"/>
              <a:t> =  x / step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y_increment</a:t>
            </a:r>
            <a:r>
              <a:rPr lang="en-US" dirty="0" smtClean="0"/>
              <a:t> =  y / step.</a:t>
            </a:r>
          </a:p>
          <a:p>
            <a:pPr>
              <a:buNone/>
            </a:pPr>
            <a:r>
              <a:rPr lang="en-US" dirty="0" smtClean="0"/>
              <a:t>6.  </a:t>
            </a:r>
            <a:r>
              <a:rPr lang="en-US" dirty="0" err="1" smtClean="0"/>
              <a:t>Koordinat</a:t>
            </a:r>
            <a:r>
              <a:rPr lang="en-US" dirty="0" smtClean="0"/>
              <a:t> </a:t>
            </a:r>
            <a:r>
              <a:rPr lang="en-US" dirty="0" err="1" smtClean="0"/>
              <a:t>selanjutnya</a:t>
            </a:r>
            <a:r>
              <a:rPr lang="en-US" dirty="0" smtClean="0"/>
              <a:t> (</a:t>
            </a:r>
            <a:r>
              <a:rPr lang="en-US" dirty="0" err="1" smtClean="0"/>
              <a:t>x+x_incerement</a:t>
            </a:r>
            <a:r>
              <a:rPr lang="en-US" dirty="0" smtClean="0"/>
              <a:t>, </a:t>
            </a:r>
            <a:r>
              <a:rPr lang="en-US" dirty="0" err="1" smtClean="0"/>
              <a:t>y+y_increment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 smtClean="0"/>
              <a:t>7.  </a:t>
            </a:r>
            <a:r>
              <a:rPr lang="en-US" dirty="0" err="1" smtClean="0"/>
              <a:t>Posisi</a:t>
            </a:r>
            <a:r>
              <a:rPr lang="en-US" dirty="0" smtClean="0"/>
              <a:t> pixel </a:t>
            </a:r>
            <a:r>
              <a:rPr lang="en-US" dirty="0" err="1" smtClean="0"/>
              <a:t>pada</a:t>
            </a:r>
            <a:r>
              <a:rPr lang="en-US" dirty="0" smtClean="0"/>
              <a:t> layer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pembulatan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koordinasi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8.  </a:t>
            </a:r>
            <a:r>
              <a:rPr lang="en-US" dirty="0" err="1" smtClean="0"/>
              <a:t>Ulangi</a:t>
            </a:r>
            <a:r>
              <a:rPr lang="en-US" dirty="0" smtClean="0"/>
              <a:t> step 6 </a:t>
            </a:r>
            <a:r>
              <a:rPr lang="en-US" dirty="0" err="1" smtClean="0"/>
              <a:t>dan</a:t>
            </a:r>
            <a:r>
              <a:rPr lang="en-US" dirty="0" smtClean="0"/>
              <a:t> 7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pixel </a:t>
            </a:r>
            <a:r>
              <a:rPr lang="en-US" dirty="0" err="1" smtClean="0"/>
              <a:t>selanjutnya</a:t>
            </a:r>
            <a:r>
              <a:rPr lang="en-US" dirty="0" smtClean="0"/>
              <a:t>, </a:t>
            </a:r>
            <a:r>
              <a:rPr lang="en-US" dirty="0" err="1" smtClean="0"/>
              <a:t>sampai</a:t>
            </a:r>
            <a:r>
              <a:rPr lang="en-US" dirty="0" smtClean="0"/>
              <a:t>    x = x 1dan y = y 1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DDA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60E299B-C8A8-4B2C-A91B-6EE8C22B5EB0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DDA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yang </a:t>
            </a:r>
            <a:r>
              <a:rPr lang="en-US" dirty="0" err="1" smtClean="0"/>
              <a:t>menghubungkan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(10,10) </a:t>
            </a:r>
            <a:r>
              <a:rPr lang="en-US" dirty="0" err="1" smtClean="0"/>
              <a:t>dan</a:t>
            </a:r>
            <a:r>
              <a:rPr lang="en-US" dirty="0" smtClean="0"/>
              <a:t> (17,16), </a:t>
            </a:r>
            <a:r>
              <a:rPr lang="en-US" dirty="0" err="1" smtClean="0"/>
              <a:t>pertama</a:t>
            </a:r>
            <a:r>
              <a:rPr lang="en-US" dirty="0" smtClean="0"/>
              <a:t>-tama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dx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dy</a:t>
            </a:r>
            <a:r>
              <a:rPr lang="en-US" dirty="0" smtClean="0"/>
              <a:t>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dicari</a:t>
            </a:r>
            <a:r>
              <a:rPr lang="en-US" dirty="0" smtClean="0"/>
              <a:t> step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x_increment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y_increment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∆x = x1 - x0 = 17-10 = 7</a:t>
            </a:r>
          </a:p>
          <a:p>
            <a:pPr>
              <a:buNone/>
            </a:pPr>
            <a:r>
              <a:rPr lang="en-US" dirty="0" smtClean="0"/>
              <a:t>∆y = y1 - y0 = 16 -10 = 6</a:t>
            </a:r>
          </a:p>
          <a:p>
            <a:pPr>
              <a:buNone/>
            </a:pP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hitung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bandingkan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absolutnya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| x| = 7</a:t>
            </a:r>
          </a:p>
          <a:p>
            <a:pPr>
              <a:buNone/>
            </a:pPr>
            <a:r>
              <a:rPr lang="en-US" dirty="0" smtClean="0"/>
              <a:t>| y| = 6</a:t>
            </a:r>
          </a:p>
          <a:p>
            <a:pPr>
              <a:buNone/>
            </a:pPr>
            <a:r>
              <a:rPr lang="en-US" dirty="0" err="1" smtClean="0"/>
              <a:t>karena</a:t>
            </a:r>
            <a:r>
              <a:rPr lang="en-US" dirty="0" smtClean="0"/>
              <a:t> | x| &gt; | y|, </a:t>
            </a:r>
            <a:r>
              <a:rPr lang="en-US" dirty="0" err="1" smtClean="0"/>
              <a:t>maka</a:t>
            </a:r>
            <a:r>
              <a:rPr lang="en-US" dirty="0" smtClean="0"/>
              <a:t> step = | x| = 7,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dirty="0" err="1" smtClean="0"/>
              <a:t>x_inc</a:t>
            </a:r>
            <a:r>
              <a:rPr lang="en-US" dirty="0" smtClean="0"/>
              <a:t> = 7/7= 1</a:t>
            </a:r>
          </a:p>
          <a:p>
            <a:pPr>
              <a:buNone/>
            </a:pPr>
            <a:r>
              <a:rPr lang="en-US" dirty="0" err="1" smtClean="0"/>
              <a:t>y_inc</a:t>
            </a:r>
            <a:r>
              <a:rPr lang="en-US" dirty="0" smtClean="0"/>
              <a:t> = 6/7 = 0,86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60E299B-C8A8-4B2C-A91B-6EE8C22B5EB0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1187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32373" t="33747" r="31490" b="19709"/>
          <a:stretch>
            <a:fillRect/>
          </a:stretch>
        </p:blipFill>
        <p:spPr bwMode="auto">
          <a:xfrm>
            <a:off x="304801" y="2057400"/>
            <a:ext cx="635725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299B-C8A8-4B2C-A91B-6EE8C22B5EB0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609600"/>
            <a:ext cx="5772150" cy="711200"/>
          </a:xfrm>
        </p:spPr>
        <p:txBody>
          <a:bodyPr/>
          <a:lstStyle/>
          <a:p>
            <a:r>
              <a:rPr lang="en-US" sz="2400"/>
              <a:t>Elemen-Elemen Pembentuk Grafik : Geometri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599EABA-F7DD-48D4-9A53-8C11CADBAF4E}" type="slidenum">
              <a:rPr lang="en-US" altLang="en-US"/>
              <a:pPr/>
              <a:t>2</a:t>
            </a:fld>
            <a:endParaRPr lang="en-US" altLang="en-US"/>
          </a:p>
        </p:txBody>
      </p:sp>
      <p:pic>
        <p:nvPicPr>
          <p:cNvPr id="10137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727201"/>
            <a:ext cx="5429250" cy="67516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60E299B-C8A8-4B2C-A91B-6EE8C22B5EB0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yang  </a:t>
            </a:r>
            <a:r>
              <a:rPr lang="en-US" dirty="0" err="1" smtClean="0"/>
              <a:t>menghubungkan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(20,10)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(30,18)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DDA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1"/>
            <a:ext cx="5657850" cy="823913"/>
          </a:xfrm>
        </p:spPr>
        <p:txBody>
          <a:bodyPr>
            <a:normAutofit fontScale="90000"/>
          </a:bodyPr>
          <a:lstStyle/>
          <a:p>
            <a:r>
              <a:rPr lang="en-US" sz="3500" b="0"/>
              <a:t/>
            </a:r>
            <a:br>
              <a:rPr lang="en-US" sz="3500" b="0"/>
            </a:br>
            <a:r>
              <a:rPr lang="en-US" sz="3500" b="0"/>
              <a:t>Menggambar </a:t>
            </a:r>
            <a:r>
              <a:rPr lang="en-US" sz="3500"/>
              <a:t>GARIS </a:t>
            </a:r>
            <a:endParaRPr lang="en-US" sz="3500" b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2CB0F29-7C6F-4E73-9134-D1C97B41080C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42900" y="1905000"/>
            <a:ext cx="6172200" cy="685800"/>
          </a:xfrm>
        </p:spPr>
        <p:txBody>
          <a:bodyPr>
            <a:normAutofit/>
          </a:bodyPr>
          <a:lstStyle/>
          <a:p>
            <a:r>
              <a:rPr lang="en-US" b="1"/>
              <a:t>Algoritma Bresenham</a:t>
            </a: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</p:txBody>
      </p:sp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1" y="2667001"/>
            <a:ext cx="57435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533400" y="6096001"/>
            <a:ext cx="3429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381000" y="6019802"/>
            <a:ext cx="5791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/>
              <a:t>- Pixel </a:t>
            </a:r>
            <a:r>
              <a:rPr lang="en-US" sz="2800" dirty="0" err="1"/>
              <a:t>selanjutnya</a:t>
            </a:r>
            <a:r>
              <a:rPr lang="en-US" sz="2800" dirty="0"/>
              <a:t> ?</a:t>
            </a:r>
          </a:p>
          <a:p>
            <a:pPr>
              <a:buFontTx/>
              <a:buChar char="-"/>
            </a:pPr>
            <a:r>
              <a:rPr lang="en-US" sz="2800" dirty="0"/>
              <a:t> </a:t>
            </a:r>
            <a:r>
              <a:rPr lang="en-US" sz="2800" dirty="0" err="1"/>
              <a:t>Algoritma</a:t>
            </a:r>
            <a:r>
              <a:rPr lang="en-US" sz="2800" dirty="0"/>
              <a:t> </a:t>
            </a:r>
            <a:r>
              <a:rPr lang="en-US" sz="2800" dirty="0" err="1" smtClean="0"/>
              <a:t>Bresenham</a:t>
            </a:r>
            <a:r>
              <a:rPr lang="en-US" sz="2800" dirty="0" smtClean="0"/>
              <a:t> </a:t>
            </a:r>
            <a:r>
              <a:rPr lang="en-US" sz="2800" dirty="0" err="1"/>
              <a:t>memilih</a:t>
            </a:r>
            <a:r>
              <a:rPr lang="en-US" sz="2800" dirty="0"/>
              <a:t> </a:t>
            </a:r>
            <a:r>
              <a:rPr lang="en-US" sz="2800" dirty="0" err="1"/>
              <a:t>titik</a:t>
            </a:r>
            <a:r>
              <a:rPr lang="en-US" sz="2800" dirty="0"/>
              <a:t> </a:t>
            </a:r>
          </a:p>
          <a:p>
            <a:r>
              <a:rPr lang="en-US" sz="2800" dirty="0"/>
              <a:t>  </a:t>
            </a:r>
            <a:r>
              <a:rPr lang="en-US" sz="2800" dirty="0" err="1"/>
              <a:t>terdekat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actual path</a:t>
            </a:r>
          </a:p>
          <a:p>
            <a:pPr>
              <a:buFontTx/>
              <a:buChar char="-"/>
            </a:pPr>
            <a:r>
              <a:rPr lang="en-US" sz="2800" dirty="0"/>
              <a:t> </a:t>
            </a:r>
            <a:r>
              <a:rPr lang="en-US" sz="2800" dirty="0" err="1"/>
              <a:t>Setiap</a:t>
            </a:r>
            <a:r>
              <a:rPr lang="en-US" sz="2800" dirty="0"/>
              <a:t> sampling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diinkremen</a:t>
            </a:r>
            <a:r>
              <a:rPr lang="en-US" sz="2800" dirty="0"/>
              <a:t> </a:t>
            </a:r>
          </a:p>
          <a:p>
            <a:r>
              <a:rPr lang="en-US" sz="2800" dirty="0"/>
              <a:t>  </a:t>
            </a:r>
            <a:r>
              <a:rPr lang="en-US" sz="2800" dirty="0" err="1"/>
              <a:t>menjadi</a:t>
            </a:r>
            <a:r>
              <a:rPr lang="en-US" sz="2800" dirty="0"/>
              <a:t> 1 </a:t>
            </a:r>
            <a:r>
              <a:rPr lang="en-US" sz="2800" dirty="0" err="1"/>
              <a:t>atau</a:t>
            </a:r>
            <a:r>
              <a:rPr lang="en-US" sz="2800" dirty="0"/>
              <a:t> 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163514"/>
            <a:ext cx="5657850" cy="1284287"/>
          </a:xfrm>
        </p:spPr>
        <p:txBody>
          <a:bodyPr/>
          <a:lstStyle/>
          <a:p>
            <a:r>
              <a:rPr lang="en-US" b="0"/>
              <a:t>Menggambar </a:t>
            </a:r>
            <a:r>
              <a:rPr lang="en-US"/>
              <a:t>GARIS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9F9ED17-2F3F-4A06-9745-924C41183B40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4343401"/>
            <a:ext cx="6172200" cy="398303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Kondisi awal :Jika m &lt; 1, maka m bernilai positif</a:t>
            </a:r>
          </a:p>
          <a:p>
            <a:pPr>
              <a:lnSpc>
                <a:spcPct val="90000"/>
              </a:lnSpc>
            </a:pPr>
            <a:r>
              <a:rPr lang="en-US"/>
              <a:t>Bresenham melakukan inkremen 1 untuk x dan 0 atau 1 untuk y.</a:t>
            </a:r>
          </a:p>
          <a:p>
            <a:pPr>
              <a:lnSpc>
                <a:spcPct val="90000"/>
              </a:lnSpc>
            </a:pPr>
            <a:r>
              <a:rPr lang="en-US"/>
              <a:t>Jika current pixel (xk,yk)</a:t>
            </a:r>
          </a:p>
          <a:p>
            <a:pPr>
              <a:lnSpc>
                <a:spcPct val="90000"/>
              </a:lnSpc>
            </a:pPr>
            <a:r>
              <a:rPr lang="en-US"/>
              <a:t>Dimanakah pixel berikutnya akan di-plot, apakah di (xk+1, yk+1), (xk+1, yk), atau (xk, yk+1)?</a:t>
            </a:r>
          </a:p>
        </p:txBody>
      </p:sp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1" y="2057400"/>
            <a:ext cx="5114925" cy="207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Menggambar </a:t>
            </a:r>
            <a:r>
              <a:rPr lang="en-US"/>
              <a:t>GARIS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2D17DD3-B993-4A05-9A6C-B90148ECE15C}" type="slidenum">
              <a:rPr lang="en-US" altLang="en-US"/>
              <a:pPr/>
              <a:t>23</a:t>
            </a:fld>
            <a:endParaRPr lang="en-US" altLang="en-US"/>
          </a:p>
        </p:txBody>
      </p:sp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2"/>
            <a:ext cx="56388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67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1" y="5029201"/>
            <a:ext cx="45053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Menggambar </a:t>
            </a:r>
            <a:r>
              <a:rPr lang="en-US"/>
              <a:t>GARIS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032ED78-2ABF-4F83-A73F-76D46A79C626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42900" y="2292349"/>
            <a:ext cx="6172200" cy="1136651"/>
          </a:xfrm>
        </p:spPr>
        <p:txBody>
          <a:bodyPr/>
          <a:lstStyle/>
          <a:p>
            <a:r>
              <a:rPr lang="en-US"/>
              <a:t>Tentukan nilai parameter keputusan, </a:t>
            </a:r>
            <a:r>
              <a:rPr lang="en-US" i="1"/>
              <a:t>pk:</a:t>
            </a: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733801"/>
            <a:ext cx="6096000" cy="398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1"/>
            <a:ext cx="5657850" cy="671513"/>
          </a:xfrm>
        </p:spPr>
        <p:txBody>
          <a:bodyPr>
            <a:normAutofit/>
          </a:bodyPr>
          <a:lstStyle/>
          <a:p>
            <a:r>
              <a:rPr lang="en-US" sz="3500" b="0"/>
              <a:t>Menggambar </a:t>
            </a:r>
            <a:r>
              <a:rPr lang="en-US" sz="3500"/>
              <a:t>GARIS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0937381-CA31-4852-9C0F-5A13B61DF2E2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42900" y="1371600"/>
            <a:ext cx="6172200" cy="7086600"/>
          </a:xfrm>
        </p:spPr>
        <p:txBody>
          <a:bodyPr>
            <a:normAutofit lnSpcReduction="10000"/>
          </a:bodyPr>
          <a:lstStyle/>
          <a:p>
            <a:pPr marL="400050" indent="-400050"/>
            <a:r>
              <a:rPr lang="en-US" sz="2400" b="1"/>
              <a:t>Algoritma Bresenham untuk |m| &lt; 1:</a:t>
            </a:r>
          </a:p>
          <a:p>
            <a:pPr marL="400050" indent="-400050">
              <a:buFont typeface="Wingdings" pitchFamily="2" charset="2"/>
              <a:buNone/>
            </a:pPr>
            <a:endParaRPr lang="en-US" sz="1600"/>
          </a:p>
          <a:p>
            <a:pPr marL="400050" indent="-400050">
              <a:buFont typeface="Wingdings" pitchFamily="2" charset="2"/>
              <a:buAutoNum type="arabicPeriod"/>
            </a:pPr>
            <a:r>
              <a:rPr lang="en-US" sz="2400"/>
              <a:t>Input 2 endpoints, simpan endpoints kiri sebagai (</a:t>
            </a:r>
            <a:r>
              <a:rPr lang="en-US" sz="2400" i="1"/>
              <a:t>x0, y0</a:t>
            </a:r>
            <a:r>
              <a:rPr lang="en-US" sz="2400"/>
              <a:t>).</a:t>
            </a:r>
          </a:p>
          <a:p>
            <a:pPr marL="400050" indent="-400050">
              <a:buFont typeface="Wingdings" pitchFamily="2" charset="2"/>
              <a:buNone/>
            </a:pPr>
            <a:r>
              <a:rPr lang="en-US" sz="2400"/>
              <a:t>2. Panggil frame buffer (plot titik pertama)</a:t>
            </a:r>
          </a:p>
          <a:p>
            <a:pPr marL="400050" indent="-400050">
              <a:buFont typeface="Wingdings" pitchFamily="2" charset="2"/>
              <a:buNone/>
            </a:pPr>
            <a:r>
              <a:rPr lang="en-US" sz="2400"/>
              <a:t>3. Hitung konstanta ∆</a:t>
            </a:r>
            <a:r>
              <a:rPr lang="en-US" sz="2400" i="1"/>
              <a:t>x</a:t>
            </a:r>
            <a:r>
              <a:rPr lang="en-US" sz="2400"/>
              <a:t>, ∆</a:t>
            </a:r>
            <a:r>
              <a:rPr lang="en-US" sz="2400" i="1"/>
              <a:t>y</a:t>
            </a:r>
            <a:r>
              <a:rPr lang="en-US" sz="2400"/>
              <a:t>, 2∆</a:t>
            </a:r>
            <a:r>
              <a:rPr lang="en-US" sz="2400" i="1"/>
              <a:t>y</a:t>
            </a:r>
            <a:r>
              <a:rPr lang="en-US" sz="2400"/>
              <a:t>, 2∆</a:t>
            </a:r>
            <a:r>
              <a:rPr lang="en-US" sz="2400" i="1"/>
              <a:t>y</a:t>
            </a:r>
            <a:r>
              <a:rPr lang="en-US" sz="2400"/>
              <a:t>–2∆</a:t>
            </a:r>
            <a:r>
              <a:rPr lang="en-US" sz="2400" i="1"/>
              <a:t>x</a:t>
            </a:r>
            <a:r>
              <a:rPr lang="en-US" sz="2400"/>
              <a:t>dan nilai awal parameter keputusan </a:t>
            </a:r>
            <a:r>
              <a:rPr lang="en-US" sz="2400" i="1"/>
              <a:t>p0= 2∆y –∆x</a:t>
            </a:r>
          </a:p>
          <a:p>
            <a:pPr marL="400050" indent="-400050">
              <a:buFont typeface="Wingdings" pitchFamily="2" charset="2"/>
              <a:buNone/>
            </a:pPr>
            <a:r>
              <a:rPr lang="en-US" sz="2400"/>
              <a:t>4. Pada setiap </a:t>
            </a:r>
            <a:r>
              <a:rPr lang="en-US" sz="2400" i="1"/>
              <a:t>xk </a:t>
            </a:r>
            <a:r>
              <a:rPr lang="en-US" sz="2400"/>
              <a:t>sepanjang garis, dimulai dari </a:t>
            </a:r>
            <a:r>
              <a:rPr lang="en-US" sz="2400" i="1"/>
              <a:t>k=0, </a:t>
            </a:r>
            <a:r>
              <a:rPr lang="en-US" sz="2400"/>
              <a:t>ujilah :</a:t>
            </a:r>
          </a:p>
          <a:p>
            <a:pPr marL="400050" indent="-400050">
              <a:buFont typeface="Wingdings" pitchFamily="2" charset="2"/>
              <a:buNone/>
            </a:pPr>
            <a:r>
              <a:rPr lang="en-US" sz="2400"/>
              <a:t>    Jika </a:t>
            </a:r>
            <a:r>
              <a:rPr lang="en-US" sz="2400" i="1"/>
              <a:t>pk</a:t>
            </a:r>
            <a:r>
              <a:rPr lang="en-US" sz="2400"/>
              <a:t>&lt; 0, maka </a:t>
            </a:r>
          </a:p>
          <a:p>
            <a:pPr marL="400050" indent="-400050">
              <a:buFont typeface="Wingdings" pitchFamily="2" charset="2"/>
              <a:buNone/>
            </a:pPr>
            <a:r>
              <a:rPr lang="en-US" sz="2400"/>
              <a:t>        plot(</a:t>
            </a:r>
            <a:r>
              <a:rPr lang="en-US" sz="2400" i="1"/>
              <a:t>xk+1, yk</a:t>
            </a:r>
            <a:r>
              <a:rPr lang="en-US" sz="2400"/>
              <a:t>) dan </a:t>
            </a:r>
          </a:p>
          <a:p>
            <a:pPr marL="400050" indent="-400050">
              <a:buFont typeface="Wingdings" pitchFamily="2" charset="2"/>
              <a:buNone/>
            </a:pPr>
            <a:r>
              <a:rPr lang="en-US" sz="2400" i="1"/>
              <a:t>        pk+1= pk+ 2∆y </a:t>
            </a:r>
          </a:p>
          <a:p>
            <a:pPr marL="400050" indent="-400050">
              <a:buFont typeface="Wingdings" pitchFamily="2" charset="2"/>
              <a:buNone/>
            </a:pPr>
            <a:r>
              <a:rPr lang="en-US" sz="2400"/>
              <a:t>     Jika tidak maka </a:t>
            </a:r>
          </a:p>
          <a:p>
            <a:pPr marL="400050" indent="-400050">
              <a:buFont typeface="Wingdings" pitchFamily="2" charset="2"/>
              <a:buNone/>
            </a:pPr>
            <a:r>
              <a:rPr lang="en-US" sz="2400"/>
              <a:t>        plot (</a:t>
            </a:r>
            <a:r>
              <a:rPr lang="en-US" sz="2400" i="1"/>
              <a:t>xk+1, yk+1</a:t>
            </a:r>
            <a:r>
              <a:rPr lang="en-US" sz="2400"/>
              <a:t>) dan </a:t>
            </a:r>
          </a:p>
          <a:p>
            <a:pPr marL="400050" indent="-400050">
              <a:buFont typeface="Wingdings" pitchFamily="2" charset="2"/>
              <a:buNone/>
            </a:pPr>
            <a:r>
              <a:rPr lang="en-US" sz="2400" i="1"/>
              <a:t>        pk+1= pk+ 2∆y -2∆x </a:t>
            </a:r>
          </a:p>
          <a:p>
            <a:pPr marL="400050" indent="-400050">
              <a:buFont typeface="Wingdings" pitchFamily="2" charset="2"/>
              <a:buNone/>
            </a:pPr>
            <a:r>
              <a:rPr lang="en-US" sz="2400"/>
              <a:t>5. Ulangi tahap 4 ∆</a:t>
            </a:r>
            <a:r>
              <a:rPr lang="en-US" sz="2400" i="1"/>
              <a:t>x</a:t>
            </a:r>
            <a:r>
              <a:rPr lang="en-US" sz="2400"/>
              <a:t>kali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1"/>
            <a:ext cx="5657850" cy="900113"/>
          </a:xfrm>
        </p:spPr>
        <p:txBody>
          <a:bodyPr>
            <a:normAutofit fontScale="90000"/>
          </a:bodyPr>
          <a:lstStyle/>
          <a:p>
            <a:r>
              <a:rPr lang="en-US" sz="3500" b="0"/>
              <a:t/>
            </a:r>
            <a:br>
              <a:rPr lang="en-US" sz="3500" b="0"/>
            </a:br>
            <a:r>
              <a:rPr lang="en-US" sz="3500" b="0"/>
              <a:t>Menggambar </a:t>
            </a:r>
            <a:r>
              <a:rPr lang="en-US" sz="3500"/>
              <a:t>GARIS </a:t>
            </a:r>
            <a:endParaRPr lang="en-US" sz="3500" b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6ABE9D4-AE59-44CC-B44A-101E357DCC68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42900" y="1524000"/>
            <a:ext cx="6172200" cy="3962400"/>
          </a:xfrm>
        </p:spPr>
        <p:txBody>
          <a:bodyPr>
            <a:normAutofit lnSpcReduction="10000"/>
          </a:bodyPr>
          <a:lstStyle/>
          <a:p>
            <a:endParaRPr lang="en-US" sz="2800" dirty="0" smtClean="0"/>
          </a:p>
          <a:p>
            <a:r>
              <a:rPr lang="en-US" sz="2800" dirty="0" err="1" smtClean="0"/>
              <a:t>Latihan</a:t>
            </a:r>
            <a:r>
              <a:rPr lang="en-US" sz="2800" dirty="0" smtClean="0"/>
              <a:t> </a:t>
            </a:r>
            <a:r>
              <a:rPr lang="en-US" sz="2800" dirty="0"/>
              <a:t>: </a:t>
            </a:r>
            <a:r>
              <a:rPr lang="en-US" sz="2800" dirty="0" err="1"/>
              <a:t>Hitunglah</a:t>
            </a:r>
            <a:r>
              <a:rPr lang="en-US" sz="2800" dirty="0"/>
              <a:t> </a:t>
            </a:r>
            <a:r>
              <a:rPr lang="en-US" sz="2800" dirty="0" err="1"/>
              <a:t>posisi</a:t>
            </a:r>
            <a:r>
              <a:rPr lang="en-US" sz="2800" dirty="0"/>
              <a:t> </a:t>
            </a:r>
            <a:r>
              <a:rPr lang="en-US" sz="2800" dirty="0" err="1"/>
              <a:t>piksel</a:t>
            </a:r>
            <a:r>
              <a:rPr lang="en-US" sz="2800" dirty="0"/>
              <a:t> </a:t>
            </a:r>
            <a:r>
              <a:rPr lang="en-US" sz="2800" dirty="0" err="1"/>
              <a:t>hingga</a:t>
            </a:r>
            <a:r>
              <a:rPr lang="en-US" sz="2800" dirty="0"/>
              <a:t> </a:t>
            </a:r>
            <a:r>
              <a:rPr lang="en-US" sz="2800" dirty="0" err="1"/>
              <a:t>membentuk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garis</a:t>
            </a:r>
            <a:r>
              <a:rPr lang="en-US" sz="2800" dirty="0"/>
              <a:t> yang </a:t>
            </a:r>
            <a:r>
              <a:rPr lang="en-US" sz="2800" dirty="0" err="1"/>
              <a:t>menghubungkan</a:t>
            </a:r>
            <a:r>
              <a:rPr lang="en-US" sz="2800" dirty="0"/>
              <a:t> </a:t>
            </a:r>
            <a:r>
              <a:rPr lang="en-US" sz="2800" dirty="0" err="1"/>
              <a:t>titik</a:t>
            </a:r>
            <a:r>
              <a:rPr lang="en-US" sz="2800" dirty="0"/>
              <a:t> (12,10) </a:t>
            </a:r>
            <a:r>
              <a:rPr lang="en-US" sz="2800" dirty="0" err="1"/>
              <a:t>dan</a:t>
            </a:r>
            <a:r>
              <a:rPr lang="en-US" sz="2800" dirty="0"/>
              <a:t> (17,14) !</a:t>
            </a:r>
          </a:p>
          <a:p>
            <a:pPr>
              <a:buFont typeface="Wingdings" pitchFamily="2" charset="2"/>
              <a:buNone/>
            </a:pPr>
            <a:r>
              <a:rPr lang="en-US" sz="2800" dirty="0" err="1"/>
              <a:t>Jawab</a:t>
            </a:r>
            <a:r>
              <a:rPr lang="en-US" sz="2800" dirty="0"/>
              <a:t> :</a:t>
            </a:r>
          </a:p>
          <a:p>
            <a:pPr>
              <a:buFont typeface="Wingdings" pitchFamily="2" charset="2"/>
              <a:buNone/>
            </a:pPr>
            <a:r>
              <a:rPr lang="en-US" sz="2600" b="1" dirty="0"/>
              <a:t>1.(</a:t>
            </a:r>
            <a:r>
              <a:rPr lang="en-US" sz="2600" b="1" i="1" dirty="0"/>
              <a:t>x0, y0</a:t>
            </a:r>
            <a:r>
              <a:rPr lang="en-US" sz="2600" b="1" dirty="0"/>
              <a:t>) =(12, 10)</a:t>
            </a:r>
            <a:endParaRPr lang="en-US" sz="2600" dirty="0"/>
          </a:p>
          <a:p>
            <a:pPr>
              <a:buFont typeface="Wingdings" pitchFamily="2" charset="2"/>
              <a:buNone/>
            </a:pPr>
            <a:r>
              <a:rPr lang="en-US" sz="2600" b="1" dirty="0"/>
              <a:t>2.</a:t>
            </a:r>
            <a:r>
              <a:rPr lang="en-US" sz="2600" dirty="0"/>
              <a:t>∆</a:t>
            </a:r>
            <a:r>
              <a:rPr lang="en-US" sz="2600" b="1" i="1" dirty="0"/>
              <a:t>x =5, </a:t>
            </a:r>
            <a:r>
              <a:rPr lang="en-US" sz="2600" dirty="0"/>
              <a:t>∆</a:t>
            </a:r>
            <a:r>
              <a:rPr lang="en-US" sz="2600" b="1" i="1" dirty="0"/>
              <a:t>y = 4</a:t>
            </a:r>
            <a:r>
              <a:rPr lang="en-US" sz="2600" b="1" dirty="0"/>
              <a:t>, 2</a:t>
            </a:r>
            <a:r>
              <a:rPr lang="en-US" sz="2600" dirty="0"/>
              <a:t>∆</a:t>
            </a:r>
            <a:r>
              <a:rPr lang="en-US" sz="2600" b="1" i="1" dirty="0"/>
              <a:t>y =8</a:t>
            </a:r>
            <a:r>
              <a:rPr lang="en-US" sz="2600" b="1" dirty="0"/>
              <a:t>, 2</a:t>
            </a:r>
            <a:r>
              <a:rPr lang="en-US" sz="2600" dirty="0"/>
              <a:t>∆</a:t>
            </a:r>
            <a:r>
              <a:rPr lang="en-US" sz="2600" b="1" i="1" dirty="0"/>
              <a:t>y</a:t>
            </a:r>
            <a:r>
              <a:rPr lang="en-US" sz="2600" b="1" dirty="0"/>
              <a:t>–2</a:t>
            </a:r>
            <a:r>
              <a:rPr lang="en-US" sz="2600" dirty="0"/>
              <a:t>∆</a:t>
            </a:r>
            <a:r>
              <a:rPr lang="en-US" sz="2600" b="1" i="1" dirty="0"/>
              <a:t>x = -2</a:t>
            </a:r>
            <a:endParaRPr lang="en-US" sz="2600" dirty="0"/>
          </a:p>
          <a:p>
            <a:pPr>
              <a:buFont typeface="Wingdings" pitchFamily="2" charset="2"/>
              <a:buNone/>
            </a:pPr>
            <a:r>
              <a:rPr lang="en-US" sz="2600" b="1" dirty="0"/>
              <a:t>3.p0= 2</a:t>
            </a:r>
            <a:r>
              <a:rPr lang="en-US" sz="2600" dirty="0"/>
              <a:t>∆</a:t>
            </a:r>
            <a:r>
              <a:rPr lang="en-US" sz="2600" b="1" dirty="0"/>
              <a:t>y –</a:t>
            </a:r>
            <a:r>
              <a:rPr lang="en-US" sz="2600" dirty="0"/>
              <a:t>∆</a:t>
            </a:r>
            <a:r>
              <a:rPr lang="en-US" sz="2600" b="1" dirty="0"/>
              <a:t>x = 3</a:t>
            </a:r>
            <a:endParaRPr lang="en-US" sz="2600" dirty="0"/>
          </a:p>
          <a:p>
            <a:endParaRPr lang="en-US" sz="2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661025"/>
            <a:ext cx="5372100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60E299B-C8A8-4B2C-A91B-6EE8C22B5EB0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yang </a:t>
            </a:r>
            <a:r>
              <a:rPr lang="en-US" dirty="0" err="1" smtClean="0"/>
              <a:t>menghubungkan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(20,10)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(30,18)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Bressenham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299B-C8A8-4B2C-A91B-6EE8C22B5EB0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lingkaran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60E299B-C8A8-4B2C-A91B-6EE8C22B5EB0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 </a:t>
            </a:r>
            <a:r>
              <a:rPr lang="en-US" dirty="0" err="1" smtClean="0"/>
              <a:t>umumnya</a:t>
            </a:r>
            <a:r>
              <a:rPr lang="en-US" dirty="0" smtClean="0"/>
              <a:t>, </a:t>
            </a:r>
            <a:r>
              <a:rPr lang="en-US" dirty="0" err="1" smtClean="0"/>
              <a:t>lingkaran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.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lingkaran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elips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lingkaran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Lingkaran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kumpulan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titik-titik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. </a:t>
            </a:r>
            <a:r>
              <a:rPr lang="en-US" dirty="0" err="1" smtClean="0"/>
              <a:t>Lingkaran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seperempat</a:t>
            </a:r>
            <a:r>
              <a:rPr lang="en-US" dirty="0" smtClean="0"/>
              <a:t> </a:t>
            </a:r>
            <a:r>
              <a:rPr lang="en-US" dirty="0" err="1" smtClean="0"/>
              <a:t>lingkaran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lain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yang </a:t>
            </a:r>
            <a:r>
              <a:rPr lang="en-US" dirty="0" err="1" smtClean="0"/>
              <a:t>simetris</a:t>
            </a:r>
            <a:r>
              <a:rPr lang="en-US" dirty="0" smtClean="0"/>
              <a:t>. </a:t>
            </a:r>
            <a:r>
              <a:rPr lang="en-US" dirty="0" err="1" smtClean="0"/>
              <a:t>Penambahan</a:t>
            </a:r>
            <a:r>
              <a:rPr lang="en-US" dirty="0" smtClean="0"/>
              <a:t> x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0 </a:t>
            </a:r>
            <a:r>
              <a:rPr lang="en-US" dirty="0" err="1" smtClean="0"/>
              <a:t>ke</a:t>
            </a:r>
            <a:r>
              <a:rPr lang="en-US" dirty="0" smtClean="0"/>
              <a:t> r </a:t>
            </a:r>
            <a:r>
              <a:rPr lang="en-US" dirty="0" err="1" smtClean="0"/>
              <a:t>sebesar</a:t>
            </a:r>
            <a:r>
              <a:rPr lang="en-US" dirty="0" smtClean="0"/>
              <a:t> unit step,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menambahkan</a:t>
            </a:r>
            <a:r>
              <a:rPr lang="en-US" dirty="0" smtClean="0"/>
              <a:t> ± y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step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14401"/>
            <a:ext cx="5657850" cy="773113"/>
          </a:xfrm>
        </p:spPr>
        <p:txBody>
          <a:bodyPr>
            <a:normAutofit/>
          </a:bodyPr>
          <a:lstStyle/>
          <a:p>
            <a:r>
              <a:rPr lang="en-US" sz="3500" b="0"/>
              <a:t>Menggambar </a:t>
            </a:r>
            <a:r>
              <a:rPr lang="en-US" sz="3500"/>
              <a:t>GARIS</a:t>
            </a:r>
            <a:endParaRPr lang="en-US" sz="3500" b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A800FEE-FDB0-47A3-A105-9AE9DD1B29B3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1450" y="2133600"/>
            <a:ext cx="6172200" cy="3454400"/>
          </a:xfrm>
        </p:spPr>
        <p:txBody>
          <a:bodyPr/>
          <a:lstStyle/>
          <a:p>
            <a:r>
              <a:rPr lang="en-US" sz="2400"/>
              <a:t>Garis adalah kumpulan titik-titik yang tersusun sedemiki-an rupa sehingga memiliki pangkal dan ujung.</a:t>
            </a:r>
          </a:p>
          <a:p>
            <a:r>
              <a:rPr lang="en-US" sz="2400"/>
              <a:t>Suatu titik pada layar terletak pada posisi (x,y), untuk menggambarkannya plot suatu pixel dengan posisi yang berkesesuaian.</a:t>
            </a:r>
          </a:p>
          <a:p>
            <a:r>
              <a:rPr lang="en-US" sz="2400"/>
              <a:t>Contoh program :Setpixel (x,y)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5588000"/>
            <a:ext cx="400843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lingkaran</a:t>
            </a:r>
            <a:r>
              <a:rPr lang="en-US" dirty="0" smtClean="0"/>
              <a:t> </a:t>
            </a:r>
            <a:r>
              <a:rPr lang="en-US" i="1" dirty="0" smtClean="0"/>
              <a:t>mid point ( </a:t>
            </a:r>
            <a:r>
              <a:rPr lang="en-US" i="1" dirty="0" err="1" smtClean="0"/>
              <a:t>Bressenham</a:t>
            </a:r>
            <a:r>
              <a:rPr lang="en-US" i="1" dirty="0" smtClean="0"/>
              <a:t> 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60E299B-C8A8-4B2C-A91B-6EE8C22B5EB0}" type="slidenum">
              <a:rPr lang="en-US" altLang="en-US" smtClean="0"/>
              <a:pPr/>
              <a:t>30</a:t>
            </a:fld>
            <a:endParaRPr lang="en-US" altLang="en-US"/>
          </a:p>
        </p:txBody>
      </p:sp>
      <p:pic>
        <p:nvPicPr>
          <p:cNvPr id="135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8634" t="47045" r="27752" b="21926"/>
          <a:stretch>
            <a:fillRect/>
          </a:stretch>
        </p:blipFill>
        <p:spPr bwMode="auto">
          <a:xfrm>
            <a:off x="0" y="2133600"/>
            <a:ext cx="6858000" cy="403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299B-C8A8-4B2C-A91B-6EE8C22B5EB0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  </a:t>
            </a:r>
            <a:r>
              <a:rPr lang="en-US" dirty="0" err="1" smtClean="0"/>
              <a:t>Gerakkan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pixel (</a:t>
            </a:r>
            <a:r>
              <a:rPr lang="en-US" dirty="0" err="1" smtClean="0"/>
              <a:t>x,y</a:t>
            </a:r>
            <a:r>
              <a:rPr lang="en-US" dirty="0" smtClean="0"/>
              <a:t>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melingkar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lingkaran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(</a:t>
            </a:r>
            <a:r>
              <a:rPr lang="en-US" dirty="0" err="1" smtClean="0"/>
              <a:t>xc,yc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koordinat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dirty="0" smtClean="0"/>
              <a:t>	x= x + </a:t>
            </a:r>
            <a:r>
              <a:rPr lang="en-US" dirty="0" err="1" smtClean="0"/>
              <a:t>xc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y = y + </a:t>
            </a:r>
            <a:r>
              <a:rPr lang="en-US" dirty="0" err="1" smtClean="0"/>
              <a:t>yc</a:t>
            </a:r>
            <a:endParaRPr lang="en-US" dirty="0" smtClean="0"/>
          </a:p>
          <a:p>
            <a:r>
              <a:rPr lang="en-US" dirty="0" smtClean="0"/>
              <a:t>6.  </a:t>
            </a:r>
            <a:r>
              <a:rPr lang="en-US" dirty="0" err="1" smtClean="0"/>
              <a:t>Ulangi</a:t>
            </a:r>
            <a:r>
              <a:rPr lang="en-US" dirty="0" smtClean="0"/>
              <a:t> </a:t>
            </a:r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3 -5,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x&gt;=y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299B-C8A8-4B2C-A91B-6EE8C22B5EB0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Bressenham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lingkaran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(0,0) </a:t>
            </a:r>
            <a:r>
              <a:rPr lang="en-US" dirty="0" err="1" smtClean="0"/>
              <a:t>dan</a:t>
            </a:r>
            <a:r>
              <a:rPr lang="en-US" dirty="0" smtClean="0"/>
              <a:t> radius 10, </a:t>
            </a:r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oktan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kuadran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x =0 </a:t>
            </a:r>
            <a:r>
              <a:rPr lang="en-US" dirty="0" err="1" smtClean="0"/>
              <a:t>sampai</a:t>
            </a:r>
            <a:r>
              <a:rPr lang="en-US" dirty="0" smtClean="0"/>
              <a:t> x =y.</a:t>
            </a:r>
          </a:p>
          <a:p>
            <a:endParaRPr lang="en-US" dirty="0" smtClean="0"/>
          </a:p>
          <a:p>
            <a:r>
              <a:rPr lang="en-US" dirty="0" err="1" smtClean="0"/>
              <a:t>Penyelesaian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1258" t="31530" r="45197" b="57388"/>
          <a:stretch>
            <a:fillRect/>
          </a:stretch>
        </p:blipFill>
        <p:spPr bwMode="auto">
          <a:xfrm>
            <a:off x="609600" y="6553200"/>
            <a:ext cx="547116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299B-C8A8-4B2C-A91B-6EE8C22B5EB0}" type="slidenum">
              <a:rPr lang="en-US" altLang="en-US" smtClean="0"/>
              <a:pPr/>
              <a:t>33</a:t>
            </a:fld>
            <a:endParaRPr lang="en-US" altLang="en-US"/>
          </a:p>
        </p:txBody>
      </p:sp>
      <p:pic>
        <p:nvPicPr>
          <p:cNvPr id="13619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33619" t="42612" r="30244" b="19709"/>
          <a:stretch>
            <a:fillRect/>
          </a:stretch>
        </p:blipFill>
        <p:spPr bwMode="auto">
          <a:xfrm>
            <a:off x="0" y="2133599"/>
            <a:ext cx="6858000" cy="402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E299B-C8A8-4B2C-A91B-6EE8C22B5EB0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lingkaran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r = 9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(0,0)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914401"/>
            <a:ext cx="5657850" cy="976313"/>
          </a:xfrm>
        </p:spPr>
        <p:txBody>
          <a:bodyPr>
            <a:normAutofit fontScale="90000"/>
          </a:bodyPr>
          <a:lstStyle/>
          <a:p>
            <a:r>
              <a:rPr lang="en-US" b="0"/>
              <a:t>Menggambar </a:t>
            </a:r>
            <a:r>
              <a:rPr lang="en-US"/>
              <a:t>GARIS (lanjt)</a:t>
            </a:r>
            <a:endParaRPr lang="en-US" b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1762475-2968-4183-9456-95F04B2F63BC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42900" y="2292349"/>
            <a:ext cx="6172200" cy="258445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/>
              <a:t>Tampilan garis pada layar komputer dibedakan berdasarkan </a:t>
            </a:r>
            <a:r>
              <a:rPr lang="en-US" sz="2000" b="1"/>
              <a:t>Resolusi</a:t>
            </a:r>
            <a:r>
              <a:rPr lang="en-US" sz="2000"/>
              <a:t>-nya.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/>
              <a:t>Resolusi : keadaan pixel yang terdapat pada suatu area tertentu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/>
              <a:t>Contoh : Resolusi 640x480, berarti pada layar komputer terdapat 640 pixel per-kolom dan 480 pixel per-baris.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/>
              <a:t>Resolusi dapat pula dibedakan menjadi kasar, medium dan halus.</a:t>
            </a:r>
          </a:p>
          <a:p>
            <a:pPr>
              <a:lnSpc>
                <a:spcPct val="90000"/>
              </a:lnSpc>
            </a:pPr>
            <a:endParaRPr lang="en-US" sz="2000"/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5181600"/>
            <a:ext cx="58515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03200"/>
            <a:ext cx="5657850" cy="1055688"/>
          </a:xfrm>
        </p:spPr>
        <p:txBody>
          <a:bodyPr>
            <a:normAutofit fontScale="90000"/>
          </a:bodyPr>
          <a:lstStyle/>
          <a:p>
            <a:r>
              <a:rPr lang="en-US" b="0"/>
              <a:t>Menggambar </a:t>
            </a:r>
            <a:r>
              <a:rPr lang="en-US"/>
              <a:t>GARIS (lanjt)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875B003-484C-4025-9533-92A74A7DC743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97283" name="AutoShape 3"/>
          <p:cNvSpPr>
            <a:spLocks noGrp="1" noChangeAspect="1" noChangeArrowheads="1"/>
          </p:cNvSpPr>
          <p:nvPr>
            <p:ph sz="quarter" idx="1"/>
          </p:nvPr>
        </p:nvSpPr>
        <p:spPr>
          <a:xfrm>
            <a:off x="304800" y="5943600"/>
            <a:ext cx="6172200" cy="1422400"/>
          </a:xfrm>
        </p:spPr>
        <p:txBody>
          <a:bodyPr/>
          <a:lstStyle/>
          <a:p>
            <a:r>
              <a:rPr lang="en-US"/>
              <a:t>Untuk menggambarkan garis seperti gambar di atas, diperlukan pixel aktif.</a:t>
            </a:r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625600"/>
            <a:ext cx="57150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163514"/>
            <a:ext cx="5657850" cy="1462087"/>
          </a:xfrm>
        </p:spPr>
        <p:txBody>
          <a:bodyPr/>
          <a:lstStyle/>
          <a:p>
            <a:r>
              <a:rPr lang="en-US" b="0"/>
              <a:t>Menggambar </a:t>
            </a:r>
            <a:r>
              <a:rPr lang="en-US"/>
              <a:t>GARIS (lanjt)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986A4F4-70A8-48CD-A3E9-9BE27387AE1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1450" y="2032000"/>
            <a:ext cx="5772150" cy="1219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/>
              <a:t>Parameter pixel address yang membentuk garispada layar adalah :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200400"/>
            <a:ext cx="2236788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08001"/>
            <a:ext cx="5657850" cy="1077913"/>
          </a:xfrm>
        </p:spPr>
        <p:txBody>
          <a:bodyPr>
            <a:normAutofit fontScale="90000"/>
          </a:bodyPr>
          <a:lstStyle/>
          <a:p>
            <a:r>
              <a:rPr lang="en-US" b="0"/>
              <a:t>Menggambar </a:t>
            </a:r>
            <a:r>
              <a:rPr lang="en-US"/>
              <a:t>GARIS (lanjt)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C4B1A5-4884-416F-A558-F7D420DE91F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85750" y="1905000"/>
            <a:ext cx="6172200" cy="5638800"/>
          </a:xfrm>
        </p:spPr>
        <p:txBody>
          <a:bodyPr>
            <a:normAutofit/>
          </a:bodyPr>
          <a:lstStyle/>
          <a:p>
            <a:r>
              <a:rPr lang="en-US" sz="2600"/>
              <a:t>Untuk menampilkan atau menggambarkan garis pada layar dibutuhkan minimal 2 titik (endpoint), yaitu titik awal dan akhir.</a:t>
            </a:r>
          </a:p>
          <a:p>
            <a:pPr>
              <a:buFont typeface="Wingdings" pitchFamily="2" charset="2"/>
              <a:buNone/>
            </a:pPr>
            <a:r>
              <a:rPr lang="en-US" sz="2600"/>
              <a:t>    -  Awal garis dimulai dengan titik atau </a:t>
            </a:r>
          </a:p>
          <a:p>
            <a:pPr>
              <a:buFont typeface="Wingdings" pitchFamily="2" charset="2"/>
              <a:buNone/>
            </a:pPr>
            <a:r>
              <a:rPr lang="en-US" sz="2600"/>
              <a:t>       pixel pertama, P1 diikuti titik kedua, </a:t>
            </a:r>
          </a:p>
          <a:p>
            <a:pPr>
              <a:buFont typeface="Wingdings" pitchFamily="2" charset="2"/>
              <a:buNone/>
            </a:pPr>
            <a:r>
              <a:rPr lang="en-US" sz="2600"/>
              <a:t>       P2.</a:t>
            </a:r>
          </a:p>
          <a:p>
            <a:pPr>
              <a:buFont typeface="Wingdings" pitchFamily="2" charset="2"/>
              <a:buNone/>
            </a:pPr>
            <a:r>
              <a:rPr lang="en-US" sz="2600"/>
              <a:t>    -  Untuk mendapatkan titik-titik </a:t>
            </a:r>
          </a:p>
          <a:p>
            <a:pPr>
              <a:buFont typeface="Wingdings" pitchFamily="2" charset="2"/>
              <a:buNone/>
            </a:pPr>
            <a:r>
              <a:rPr lang="en-US" sz="2600"/>
              <a:t>       selanjutnya sampai </a:t>
            </a:r>
          </a:p>
          <a:p>
            <a:pPr>
              <a:buFont typeface="Wingdings" pitchFamily="2" charset="2"/>
              <a:buNone/>
            </a:pPr>
            <a:r>
              <a:rPr lang="en-US" sz="2600"/>
              <a:t>       ke Pn perlu dilakukan inkrementasi </a:t>
            </a:r>
          </a:p>
          <a:p>
            <a:pPr>
              <a:buFont typeface="Wingdings" pitchFamily="2" charset="2"/>
              <a:buNone/>
            </a:pPr>
            <a:r>
              <a:rPr lang="en-US" sz="2600"/>
              <a:t>       atas nilai koordinat sumbu X dan Y </a:t>
            </a:r>
          </a:p>
          <a:p>
            <a:pPr>
              <a:buFont typeface="Wingdings" pitchFamily="2" charset="2"/>
              <a:buNone/>
            </a:pPr>
            <a:r>
              <a:rPr lang="en-US" sz="2600"/>
              <a:t>       pada titik sebelumnya.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030C-1622-4C7F-828D-2BB4E8517533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342900" y="163514"/>
            <a:ext cx="565785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3900">
                <a:solidFill>
                  <a:schemeClr val="tx2"/>
                </a:solidFill>
              </a:rPr>
              <a:t>Menggambar </a:t>
            </a:r>
            <a:r>
              <a:rPr lang="en-US" sz="3900" b="1">
                <a:solidFill>
                  <a:schemeClr val="tx2"/>
                </a:solidFill>
              </a:rPr>
              <a:t>GARIS (lanjt)</a:t>
            </a: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1295400" y="6629400"/>
            <a:ext cx="411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000"/>
              <a:t>n dan m adalah nilai inkrementasi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en-US" sz="2000"/>
          </a:p>
        </p:txBody>
      </p:sp>
      <p:pic>
        <p:nvPicPr>
          <p:cNvPr id="1034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" y="3251200"/>
            <a:ext cx="570865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171450" y="7213600"/>
            <a:ext cx="6172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800"/>
              <a:t>- Persamaan Umum Garis : y = mx +c</a:t>
            </a:r>
            <a:endParaRPr lang="en-US" sz="3000"/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285750" y="1930400"/>
            <a:ext cx="61722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800" dirty="0"/>
              <a:t>- </a:t>
            </a:r>
            <a:r>
              <a:rPr lang="en-US" sz="2800" dirty="0" err="1"/>
              <a:t>Perhitungan</a:t>
            </a:r>
            <a:r>
              <a:rPr lang="en-US" sz="2800" dirty="0"/>
              <a:t> </a:t>
            </a:r>
            <a:r>
              <a:rPr lang="en-US" sz="2800" dirty="0" err="1" smtClean="0"/>
              <a:t>incrementasi</a:t>
            </a:r>
            <a:r>
              <a:rPr lang="en-US" sz="2800" dirty="0" smtClean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masing-masing</a:t>
            </a:r>
            <a:r>
              <a:rPr lang="en-US" sz="2800" dirty="0"/>
              <a:t> </a:t>
            </a:r>
            <a:r>
              <a:rPr lang="en-US" sz="2800" dirty="0" err="1"/>
              <a:t>sumbu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berbeda</a:t>
            </a:r>
            <a:r>
              <a:rPr lang="en-US" sz="2800" dirty="0"/>
              <a:t>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06401"/>
            <a:ext cx="5657850" cy="976313"/>
          </a:xfrm>
        </p:spPr>
        <p:txBody>
          <a:bodyPr/>
          <a:lstStyle/>
          <a:p>
            <a:r>
              <a:rPr lang="en-US" sz="2800" b="0"/>
              <a:t>Pemrosesan Citra untuk Ditampilkan di Layar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4EE549D-3422-4E76-AEFF-8DD03F774662}" type="slidenum">
              <a:rPr lang="en-US" altLang="en-US"/>
              <a:pPr/>
              <a:t>9</a:t>
            </a:fld>
            <a:endParaRPr lang="en-US" altLang="en-US"/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33600"/>
            <a:ext cx="61150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1281</TotalTime>
  <Words>1356</Words>
  <Application>Microsoft Office PowerPoint</Application>
  <PresentationFormat>On-screen Show (4:3)</PresentationFormat>
  <Paragraphs>196</Paragraphs>
  <Slides>34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Median</vt:lpstr>
      <vt:lpstr>Equation</vt:lpstr>
      <vt:lpstr>Geometri Primitive</vt:lpstr>
      <vt:lpstr>Elemen-Elemen Pembentuk Grafik : Geometri</vt:lpstr>
      <vt:lpstr>Menggambar GARIS</vt:lpstr>
      <vt:lpstr>Menggambar GARIS (lanjt)</vt:lpstr>
      <vt:lpstr>Menggambar GARIS (lanjt)</vt:lpstr>
      <vt:lpstr>Menggambar GARIS (lanjt)</vt:lpstr>
      <vt:lpstr>Menggambar GARIS (lanjt)</vt:lpstr>
      <vt:lpstr>PowerPoint Presentation</vt:lpstr>
      <vt:lpstr>Pemrosesan Citra untuk Ditampilkan di Layar</vt:lpstr>
      <vt:lpstr>Garis Horisontal (Menggambar GARIS)</vt:lpstr>
      <vt:lpstr>Garis Vertikal (Menggambar GARIS) </vt:lpstr>
      <vt:lpstr>Garis Diagonal (Menggambar Garis)</vt:lpstr>
      <vt:lpstr>Garis Bebas (Simple Digital Differential Analyzer/DDA)</vt:lpstr>
      <vt:lpstr> Garis Bebas (Simple Digital Differential Analyzer/DDA)</vt:lpstr>
      <vt:lpstr>Garis Bebas (Simple Digital Differential Analyzer/DDA)</vt:lpstr>
      <vt:lpstr>Garis Bebas (Simple Digital Differential Analyzer/DDA)</vt:lpstr>
      <vt:lpstr>Contoh algoritma DDA</vt:lpstr>
      <vt:lpstr>PowerPoint Presentation</vt:lpstr>
      <vt:lpstr>PowerPoint Presentation</vt:lpstr>
      <vt:lpstr>Latihan </vt:lpstr>
      <vt:lpstr> Menggambar GARIS </vt:lpstr>
      <vt:lpstr>Menggambar GARIS</vt:lpstr>
      <vt:lpstr>Menggambar GARIS</vt:lpstr>
      <vt:lpstr>Menggambar GARIS</vt:lpstr>
      <vt:lpstr>Menggambar GARIS</vt:lpstr>
      <vt:lpstr> Menggambar GARIS </vt:lpstr>
      <vt:lpstr>Latihan </vt:lpstr>
      <vt:lpstr>PowerPoint Presentation</vt:lpstr>
      <vt:lpstr>Algoritma membuat lingkaran</vt:lpstr>
      <vt:lpstr>Algoritma lingkaran mid point ( Bressenham )</vt:lpstr>
      <vt:lpstr>PowerPoint Presentation</vt:lpstr>
      <vt:lpstr>Contoh </vt:lpstr>
      <vt:lpstr>Contoh </vt:lpstr>
      <vt:lpstr>Latihan</vt:lpstr>
    </vt:vector>
  </TitlesOfParts>
  <Company>Gunadarma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LAPORAN PERKEMBANGAN KEGIATAN RESEARCH GRANT</dc:title>
  <dc:creator>admin</dc:creator>
  <cp:lastModifiedBy>Admin</cp:lastModifiedBy>
  <cp:revision>106</cp:revision>
  <dcterms:created xsi:type="dcterms:W3CDTF">2005-11-26T03:39:26Z</dcterms:created>
  <dcterms:modified xsi:type="dcterms:W3CDTF">2014-09-25T12:39:59Z</dcterms:modified>
</cp:coreProperties>
</file>