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1" r:id="rId3"/>
    <p:sldId id="331" r:id="rId4"/>
    <p:sldId id="330" r:id="rId5"/>
    <p:sldId id="322" r:id="rId6"/>
    <p:sldId id="335" r:id="rId7"/>
    <p:sldId id="333" r:id="rId8"/>
    <p:sldId id="336" r:id="rId9"/>
    <p:sldId id="338" r:id="rId10"/>
    <p:sldId id="337" r:id="rId11"/>
    <p:sldId id="339" r:id="rId12"/>
    <p:sldId id="30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7" d="100"/>
          <a:sy n="67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2FD89-BF27-49D8-ACBF-C71915FFB303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519C4-E5EE-4F48-AC42-7CE6310D2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0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id-ID" sz="3600" b="1" dirty="0" smtClean="0"/>
              <a:t>Pemrograman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400" b="1" dirty="0" smtClean="0"/>
              <a:t>STRUKTUR PENGULANGAN</a:t>
            </a:r>
            <a:endParaRPr lang="id-ID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486400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 smtClean="0"/>
          </a:p>
          <a:p>
            <a:r>
              <a:rPr lang="id-ID" smtClean="0"/>
              <a:t>Universitas </a:t>
            </a:r>
            <a:r>
              <a:rPr lang="id-ID" dirty="0" smtClean="0"/>
              <a:t>Komputer Indonesia</a:t>
            </a:r>
            <a:endParaRPr lang="id-ID" dirty="0"/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7147810" y="44970"/>
            <a:ext cx="19812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sz="3600" b="1" dirty="0" err="1" smtClean="0"/>
              <a:t>Bentuk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Pengulangan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Repeat_until</a:t>
            </a:r>
            <a:endParaRPr lang="id-ID" sz="3600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sz="3000" b="1" kern="1200" dirty="0" err="1" smtClean="0"/>
              <a:t>Bentuk</a:t>
            </a:r>
            <a:r>
              <a:rPr lang="en-US" sz="3000" b="1" kern="1200" dirty="0" smtClean="0"/>
              <a:t> </a:t>
            </a:r>
            <a:r>
              <a:rPr lang="en-US" sz="3000" b="1" kern="1200" dirty="0" err="1" smtClean="0"/>
              <a:t>Umum</a:t>
            </a:r>
            <a:r>
              <a:rPr lang="en-US" sz="3000" b="1" kern="1200" dirty="0" smtClean="0"/>
              <a:t>:</a:t>
            </a:r>
          </a:p>
          <a:p>
            <a:pPr>
              <a:buNone/>
            </a:pPr>
            <a:r>
              <a:rPr lang="en-US" sz="3000" b="1" kern="1200" dirty="0" smtClean="0"/>
              <a:t> </a:t>
            </a:r>
            <a:endParaRPr lang="en-US" sz="3000" kern="1200" dirty="0" smtClean="0"/>
          </a:p>
          <a:p>
            <a:pPr>
              <a:buNone/>
            </a:pPr>
            <a:endParaRPr lang="en-US" sz="3000" kern="1200" dirty="0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371600" y="20574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1371600" y="15240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Inisialisasi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1371600" y="2667000"/>
            <a:ext cx="472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       {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Proses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sng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2286000" y="3276600"/>
            <a:ext cx="1752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Kondisi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 bwMode="auto">
          <a:xfrm>
            <a:off x="1371600" y="3276600"/>
            <a:ext cx="121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until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 bwMode="auto">
          <a:xfrm>
            <a:off x="1371600" y="38100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Terminasi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pic>
        <p:nvPicPr>
          <p:cNvPr id="11" name="Picture 10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/>
      <p:bldP spid="8" grpId="0"/>
      <p:bldP spid="9" grpId="0"/>
      <p:bldP spid="13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Repeat_until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9144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b="1" kern="1200" dirty="0" smtClean="0"/>
              <a:t>Menjumlahkan_Angka_1_sampai_10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kern="1200" dirty="0" smtClean="0">
                <a:solidFill>
                  <a:schemeClr val="accent2"/>
                </a:solidFill>
              </a:rPr>
              <a:t>{I.S.  : 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>
                <a:solidFill>
                  <a:schemeClr val="accent2"/>
                </a:solidFill>
              </a:rPr>
              <a:t>{F.S</a:t>
            </a:r>
            <a:r>
              <a:rPr lang="en-US" sz="2400" b="1" kern="1200" dirty="0" smtClean="0"/>
              <a:t>.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>
                <a:solidFill>
                  <a:srgbClr val="FF0000"/>
                </a:solidFill>
              </a:rPr>
              <a:t>Kamus</a:t>
            </a:r>
            <a:r>
              <a:rPr lang="en-US" sz="2400" b="1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endParaRPr lang="en-US" sz="24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>
                <a:solidFill>
                  <a:srgbClr val="FF0000"/>
                </a:solidFill>
              </a:rPr>
              <a:t>Algoritma</a:t>
            </a:r>
            <a:r>
              <a:rPr lang="en-US" sz="2400" b="1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/>
              <a:t>    S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0</a:t>
            </a:r>
            <a:endParaRPr lang="en-US" sz="2400" b="1" kern="1200" dirty="0" smtClean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/>
              <a:t>    </a:t>
            </a:r>
            <a:r>
              <a:rPr lang="en-US" sz="2400" b="1" kern="1200" dirty="0" err="1" smtClean="0"/>
              <a:t>i</a:t>
            </a:r>
            <a:r>
              <a:rPr lang="en-US" sz="2400" b="1" kern="1200" dirty="0" smtClean="0"/>
              <a:t> 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1                   </a:t>
            </a:r>
            <a:r>
              <a:rPr lang="en-US" sz="2400" b="1" kern="1200" dirty="0" smtClean="0">
                <a:solidFill>
                  <a:schemeClr val="accent2"/>
                </a:solidFill>
                <a:sym typeface="Wingdings" pitchFamily="2" charset="2"/>
              </a:rPr>
              <a:t>{</a:t>
            </a:r>
            <a:r>
              <a:rPr lang="en-US" sz="2400" b="1" kern="1200" dirty="0" err="1" smtClean="0">
                <a:solidFill>
                  <a:schemeClr val="accent2"/>
                </a:solidFill>
                <a:sym typeface="Wingdings" pitchFamily="2" charset="2"/>
              </a:rPr>
              <a:t>Inisialisasi</a:t>
            </a:r>
            <a:r>
              <a:rPr lang="en-US" sz="2400" b="1" kern="1200" dirty="0" smtClean="0">
                <a:solidFill>
                  <a:schemeClr val="accent2"/>
                </a:solidFill>
                <a:sym typeface="Wingdings" pitchFamily="2" charset="2"/>
              </a:rPr>
              <a:t>}</a:t>
            </a:r>
            <a:endParaRPr lang="en-US" sz="2400" b="1" kern="1200" dirty="0" smtClean="0">
              <a:solidFill>
                <a:schemeClr val="accent2"/>
              </a:solidFill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/>
              <a:t>    </a:t>
            </a:r>
            <a:r>
              <a:rPr lang="en-US" sz="2400" b="1" u="sng" kern="1200" dirty="0" smtClean="0">
                <a:solidFill>
                  <a:srgbClr val="FF0000"/>
                </a:solidFill>
              </a:rPr>
              <a:t>repeat</a:t>
            </a:r>
            <a:r>
              <a:rPr lang="en-US" sz="2400" b="1" kern="1200" dirty="0" smtClean="0"/>
              <a:t> 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>
                <a:sym typeface="Wingdings" pitchFamily="2" charset="2"/>
              </a:rPr>
              <a:t>        S 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 S  +   i      </a:t>
            </a:r>
            <a:r>
              <a:rPr lang="en-US" sz="2400" b="1" kern="1200" dirty="0" smtClean="0">
                <a:solidFill>
                  <a:schemeClr val="accent2"/>
                </a:solidFill>
                <a:sym typeface="Wingdings" pitchFamily="2" charset="2"/>
              </a:rPr>
              <a:t>{Proses}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>
                <a:sym typeface="Wingdings" pitchFamily="2" charset="2"/>
              </a:rPr>
              <a:t>        </a:t>
            </a:r>
            <a:r>
              <a:rPr lang="en-US" sz="2400" b="1" kern="1200" dirty="0" err="1" smtClean="0">
                <a:sym typeface="Wingdings" pitchFamily="2" charset="2"/>
              </a:rPr>
              <a:t>i</a:t>
            </a:r>
            <a:r>
              <a:rPr lang="en-US" sz="2400" b="1" kern="1200" dirty="0" smtClean="0">
                <a:sym typeface="Wingdings" pitchFamily="2" charset="2"/>
              </a:rPr>
              <a:t>  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  </a:t>
            </a:r>
            <a:r>
              <a:rPr lang="en-US" sz="2400" b="1" kern="1200" dirty="0" err="1" smtClean="0">
                <a:sym typeface="Wingdings" pitchFamily="2" charset="2"/>
              </a:rPr>
              <a:t>i</a:t>
            </a:r>
            <a:r>
              <a:rPr lang="en-US" sz="2400" b="1" kern="1200" dirty="0" smtClean="0">
                <a:sym typeface="Wingdings" pitchFamily="2" charset="2"/>
              </a:rPr>
              <a:t>   +  1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smtClean="0">
                <a:solidFill>
                  <a:srgbClr val="FF0000"/>
                </a:solidFill>
                <a:sym typeface="Wingdings" pitchFamily="2" charset="2"/>
              </a:rPr>
              <a:t>until</a:t>
            </a:r>
            <a:r>
              <a:rPr lang="en-US" sz="2400" b="1" kern="1200" dirty="0" smtClean="0">
                <a:sym typeface="Wingdings" pitchFamily="2" charset="2"/>
              </a:rPr>
              <a:t> </a:t>
            </a:r>
            <a:r>
              <a:rPr lang="en-US" sz="2400" b="1" kern="1200" dirty="0" smtClean="0"/>
              <a:t>(</a:t>
            </a:r>
            <a:r>
              <a:rPr lang="en-US" sz="2400" b="1" kern="1200" dirty="0" err="1" smtClean="0"/>
              <a:t>i</a:t>
            </a:r>
            <a:r>
              <a:rPr lang="en-US" sz="2400" b="1" kern="1200" dirty="0" smtClean="0"/>
              <a:t>  </a:t>
            </a:r>
            <a:r>
              <a:rPr lang="en-US" sz="2400" b="1" kern="1200" dirty="0" smtClean="0">
                <a:sym typeface="Wingdings" pitchFamily="2" charset="2"/>
              </a:rPr>
              <a:t>&gt; 10) </a:t>
            </a:r>
            <a:endParaRPr lang="en-US" sz="2400" b="1" u="sng" kern="1200" dirty="0" smtClean="0"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smtClean="0">
                <a:solidFill>
                  <a:srgbClr val="FF0000"/>
                </a:solidFill>
                <a:sym typeface="Wingdings" pitchFamily="2" charset="2"/>
              </a:rPr>
              <a:t>output</a:t>
            </a:r>
            <a:r>
              <a:rPr lang="en-US" sz="2400" b="1" kern="1200" dirty="0" smtClean="0">
                <a:sym typeface="Wingdings" pitchFamily="2" charset="2"/>
              </a:rPr>
              <a:t>(S)             </a:t>
            </a:r>
            <a:r>
              <a:rPr lang="en-US" sz="2400" b="1" kern="1200" dirty="0" smtClean="0">
                <a:solidFill>
                  <a:schemeClr val="accent2"/>
                </a:solidFill>
                <a:sym typeface="Wingdings" pitchFamily="2" charset="2"/>
              </a:rPr>
              <a:t>{</a:t>
            </a:r>
            <a:r>
              <a:rPr lang="en-US" sz="2400" b="1" kern="1200" dirty="0" err="1" smtClean="0">
                <a:solidFill>
                  <a:schemeClr val="accent2"/>
                </a:solidFill>
                <a:sym typeface="Wingdings" pitchFamily="2" charset="2"/>
              </a:rPr>
              <a:t>Terminasi</a:t>
            </a:r>
            <a:r>
              <a:rPr lang="en-US" sz="2400" b="1" kern="1200" dirty="0" smtClean="0">
                <a:solidFill>
                  <a:schemeClr val="accent2"/>
                </a:solidFill>
                <a:sym typeface="Wingdings" pitchFamily="2" charset="2"/>
              </a:rPr>
              <a:t>}</a:t>
            </a:r>
            <a:r>
              <a:rPr lang="en-US" sz="2400" b="1" kern="1200" dirty="0" smtClean="0">
                <a:sym typeface="Wingdings" pitchFamily="2" charset="2"/>
              </a:rPr>
              <a:t>       </a:t>
            </a:r>
            <a:endParaRPr lang="en-US" sz="2400" b="1" kern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33600" y="1281112"/>
            <a:ext cx="612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diberikan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harga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pencacah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(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) = 10}</a:t>
            </a:r>
            <a:endParaRPr lang="en-US" b="1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1630882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menampilkan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hasil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penjumlahan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1+2+..+10}</a:t>
            </a:r>
            <a:endParaRPr lang="en-US" b="1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7730" y="2392180"/>
            <a:ext cx="735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4725" indent="-974725">
              <a:buNone/>
            </a:pPr>
            <a:r>
              <a:rPr lang="en-US" b="1" dirty="0" smtClean="0">
                <a:latin typeface="+mn-lt"/>
              </a:rPr>
              <a:t>S, </a:t>
            </a:r>
            <a:r>
              <a:rPr lang="en-US" b="1" dirty="0" err="1" smtClean="0">
                <a:latin typeface="+mn-lt"/>
              </a:rPr>
              <a:t>i</a:t>
            </a:r>
            <a:r>
              <a:rPr lang="en-US" b="1" dirty="0" smtClean="0">
                <a:latin typeface="+mn-lt"/>
              </a:rPr>
              <a:t>  : </a:t>
            </a:r>
            <a:r>
              <a:rPr lang="en-US" b="1" u="sng" dirty="0" smtClean="0">
                <a:solidFill>
                  <a:srgbClr val="FF0000"/>
                </a:solidFill>
                <a:latin typeface="+mn-lt"/>
              </a:rPr>
              <a:t>integer</a:t>
            </a:r>
            <a:r>
              <a:rPr lang="en-US" b="1" dirty="0" smtClean="0">
                <a:latin typeface="+mn-lt"/>
              </a:rPr>
              <a:t>              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{S :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hasil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penjumlahan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}</a:t>
            </a:r>
            <a:endParaRPr lang="en-US" b="1" u="sng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9" name="Picture 8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7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  <p:pic>
        <p:nvPicPr>
          <p:cNvPr id="3" name="Picture 2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Pengulangan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en-US" sz="4000" kern="1200" dirty="0" err="1" smtClean="0"/>
              <a:t>For_do</a:t>
            </a:r>
            <a:endParaRPr lang="en-US" sz="4000" kern="1200" dirty="0" smtClean="0"/>
          </a:p>
          <a:p>
            <a:pPr marL="742950" indent="-742950">
              <a:buAutoNum type="arabicPeriod"/>
            </a:pPr>
            <a:r>
              <a:rPr lang="en-US" sz="4000" kern="1200" dirty="0" err="1" smtClean="0"/>
              <a:t>While_do</a:t>
            </a:r>
            <a:endParaRPr lang="en-US" sz="4000" kern="1200" dirty="0" smtClean="0"/>
          </a:p>
          <a:p>
            <a:pPr marL="742950" indent="-742950">
              <a:buAutoNum type="arabicPeriod"/>
            </a:pPr>
            <a:r>
              <a:rPr lang="en-US" sz="4000" kern="1200" dirty="0" err="1" smtClean="0"/>
              <a:t>Repeat_until</a:t>
            </a:r>
            <a:endParaRPr lang="en-US" sz="4000" kern="1200" dirty="0" smtClean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id-ID" sz="4000" u="sng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Pengulangan</a:t>
            </a:r>
            <a:r>
              <a:rPr lang="en-US" b="1" dirty="0" smtClean="0"/>
              <a:t>  </a:t>
            </a:r>
            <a:r>
              <a:rPr lang="en-US" b="1" dirty="0" err="1" smtClean="0"/>
              <a:t>For_do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kern="1200" dirty="0" err="1" smtClean="0"/>
              <a:t>Ada</a:t>
            </a:r>
            <a:r>
              <a:rPr lang="en-US" sz="3200" b="1" kern="1200" dirty="0" smtClean="0"/>
              <a:t> </a:t>
            </a:r>
            <a:r>
              <a:rPr lang="en-US" sz="3200" b="1" kern="1200" dirty="0" err="1" smtClean="0"/>
              <a:t>dua</a:t>
            </a:r>
            <a:r>
              <a:rPr lang="en-US" sz="3200" b="1" kern="1200" dirty="0" smtClean="0"/>
              <a:t> </a:t>
            </a:r>
            <a:r>
              <a:rPr lang="en-US" sz="3200" b="1" kern="1200" dirty="0" err="1" smtClean="0"/>
              <a:t>jenis</a:t>
            </a:r>
            <a:r>
              <a:rPr lang="en-US" sz="3200" b="1" kern="1200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sz="3200" b="1" kern="1200" dirty="0" err="1" smtClean="0"/>
              <a:t>Positif</a:t>
            </a:r>
            <a:endParaRPr lang="en-US" sz="3200" b="1" kern="1200" dirty="0" smtClean="0"/>
          </a:p>
          <a:p>
            <a:pPr marL="514350" indent="-514350">
              <a:buAutoNum type="arabicPeriod"/>
            </a:pPr>
            <a:r>
              <a:rPr lang="en-US" sz="3200" b="1" kern="1200" dirty="0" err="1" smtClean="0"/>
              <a:t>Negatif</a:t>
            </a:r>
            <a:endParaRPr lang="en-US" sz="3200" b="1" kern="1200" dirty="0" smtClean="0"/>
          </a:p>
        </p:txBody>
      </p:sp>
      <p:pic>
        <p:nvPicPr>
          <p:cNvPr id="5" name="Picture 4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Bentuk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Pengulangan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For_do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Positif</a:t>
            </a:r>
            <a:r>
              <a:rPr lang="en-US" sz="3200" b="1" dirty="0" smtClean="0"/>
              <a:t>)</a:t>
            </a:r>
            <a:endParaRPr lang="id-ID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sz="3200" b="1" kern="1200" dirty="0" err="1" smtClean="0"/>
              <a:t>Bentuk</a:t>
            </a:r>
            <a:r>
              <a:rPr lang="en-US" sz="3200" b="1" kern="1200" dirty="0" smtClean="0"/>
              <a:t> </a:t>
            </a:r>
            <a:r>
              <a:rPr lang="en-US" sz="3200" b="1" kern="1200" dirty="0" err="1" smtClean="0"/>
              <a:t>Umum</a:t>
            </a:r>
            <a:r>
              <a:rPr lang="en-US" sz="3200" b="1" kern="1200" dirty="0" smtClean="0"/>
              <a:t>:</a:t>
            </a:r>
          </a:p>
          <a:p>
            <a:pPr>
              <a:buNone/>
            </a:pPr>
            <a:r>
              <a:rPr lang="en-US" sz="3200" b="1" kern="1200" dirty="0" smtClean="0"/>
              <a:t> </a:t>
            </a:r>
            <a:endParaRPr lang="en-US" sz="3200" kern="1200" dirty="0" smtClean="0"/>
          </a:p>
          <a:p>
            <a:pPr>
              <a:buNone/>
            </a:pPr>
            <a:endParaRPr lang="en-US" sz="3200" kern="12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371600" y="19050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057400" y="1905000"/>
            <a:ext cx="2133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pencacah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371600" y="2514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       {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aksi-aksi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yang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diulang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4038600" y="1905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4572000" y="19050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range1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6553200" y="19050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range2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6019800" y="1905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8077200" y="19050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u="sng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1219200" y="4343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Catatan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range1 ≤ range2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3"/>
          <p:cNvSpPr txBox="1">
            <a:spLocks/>
          </p:cNvSpPr>
          <p:nvPr/>
        </p:nvSpPr>
        <p:spPr bwMode="auto">
          <a:xfrm>
            <a:off x="1371600" y="31242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endfor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15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For_do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14400"/>
            <a:ext cx="7772400" cy="5181600"/>
          </a:xfrm>
        </p:spPr>
        <p:txBody>
          <a:bodyPr/>
          <a:lstStyle/>
          <a:p>
            <a:pPr>
              <a:buNone/>
            </a:pPr>
            <a:r>
              <a:rPr lang="en-US" sz="2400" b="1" kern="1200" dirty="0" smtClean="0"/>
              <a:t>Menjumlahkan_Angka_1_sampai_10</a:t>
            </a:r>
          </a:p>
          <a:p>
            <a:pPr>
              <a:buNone/>
            </a:pPr>
            <a:r>
              <a:rPr lang="en-US" sz="2400" b="1" kern="1200" dirty="0" smtClean="0">
                <a:solidFill>
                  <a:schemeClr val="accent2"/>
                </a:solidFill>
              </a:rPr>
              <a:t>{I.S.  : </a:t>
            </a:r>
          </a:p>
          <a:p>
            <a:pPr marL="974725" indent="-974725">
              <a:buNone/>
            </a:pPr>
            <a:r>
              <a:rPr lang="en-US" sz="2400" b="1" kern="1200" dirty="0" smtClean="0">
                <a:solidFill>
                  <a:schemeClr val="accent2"/>
                </a:solidFill>
              </a:rPr>
              <a:t>{F.S. :</a:t>
            </a:r>
          </a:p>
          <a:p>
            <a:pPr marL="974725" indent="-974725">
              <a:buNone/>
            </a:pPr>
            <a:r>
              <a:rPr lang="en-US" sz="2400" b="1" u="sng" kern="1200" dirty="0" err="1" smtClean="0">
                <a:solidFill>
                  <a:srgbClr val="FF0000"/>
                </a:solidFill>
              </a:rPr>
              <a:t>Kamus</a:t>
            </a:r>
            <a:r>
              <a:rPr lang="en-US" sz="2400" b="1" kern="1200" dirty="0" smtClean="0">
                <a:solidFill>
                  <a:srgbClr val="FF0000"/>
                </a:solidFill>
              </a:rPr>
              <a:t>:</a:t>
            </a:r>
          </a:p>
          <a:p>
            <a:pPr marL="974725" indent="-974725">
              <a:buNone/>
            </a:pPr>
            <a:endParaRPr lang="en-US" sz="2400" b="1" u="sng" kern="1200" dirty="0" smtClean="0"/>
          </a:p>
          <a:p>
            <a:pPr marL="974725" indent="-974725">
              <a:buNone/>
            </a:pPr>
            <a:r>
              <a:rPr lang="en-US" sz="2400" b="1" u="sng" kern="1200" dirty="0" err="1" smtClean="0">
                <a:solidFill>
                  <a:srgbClr val="FF0000"/>
                </a:solidFill>
              </a:rPr>
              <a:t>Algoritma</a:t>
            </a:r>
            <a:r>
              <a:rPr lang="en-US" sz="2400" b="1" kern="1200" dirty="0" smtClean="0">
                <a:solidFill>
                  <a:srgbClr val="FF0000"/>
                </a:solidFill>
              </a:rPr>
              <a:t>:</a:t>
            </a:r>
          </a:p>
          <a:p>
            <a:pPr marL="974725" indent="-974725">
              <a:buNone/>
            </a:pPr>
            <a:r>
              <a:rPr lang="en-US" sz="2400" b="1" kern="1200" dirty="0" smtClean="0"/>
              <a:t>    S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0</a:t>
            </a:r>
            <a:endParaRPr lang="en-US" sz="2400" b="1" kern="1200" dirty="0" smtClean="0"/>
          </a:p>
          <a:p>
            <a:pPr marL="974725" indent="-974725">
              <a:buNone/>
            </a:pPr>
            <a:r>
              <a:rPr lang="en-US" sz="2400" b="1" kern="1200" dirty="0" smtClean="0"/>
              <a:t>    </a:t>
            </a:r>
            <a:r>
              <a:rPr lang="en-US" sz="2400" b="1" u="sng" kern="1200" dirty="0" smtClean="0">
                <a:solidFill>
                  <a:srgbClr val="FF0000"/>
                </a:solidFill>
              </a:rPr>
              <a:t>for</a:t>
            </a:r>
            <a:r>
              <a:rPr lang="en-US" sz="2400" b="1" kern="1200" dirty="0" smtClean="0"/>
              <a:t>   </a:t>
            </a:r>
            <a:r>
              <a:rPr lang="en-US" sz="2400" b="1" kern="1200" dirty="0" err="1" smtClean="0"/>
              <a:t>i</a:t>
            </a:r>
            <a:r>
              <a:rPr lang="en-US" sz="2400" b="1" kern="1200" dirty="0" smtClean="0"/>
              <a:t> 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 1  </a:t>
            </a:r>
            <a:r>
              <a:rPr lang="en-US" sz="2400" b="1" u="sng" kern="1200" dirty="0" smtClean="0">
                <a:solidFill>
                  <a:srgbClr val="FF0000"/>
                </a:solidFill>
                <a:sym typeface="Wingdings" pitchFamily="2" charset="2"/>
              </a:rPr>
              <a:t>to</a:t>
            </a:r>
            <a:r>
              <a:rPr lang="en-US" sz="2400" b="1" kern="1200" dirty="0" smtClean="0">
                <a:sym typeface="Wingdings" pitchFamily="2" charset="2"/>
              </a:rPr>
              <a:t>  10  </a:t>
            </a:r>
            <a:r>
              <a:rPr lang="en-US" sz="2400" b="1" u="sng" kern="1200" dirty="0" smtClean="0">
                <a:solidFill>
                  <a:srgbClr val="FF0000"/>
                </a:solidFill>
                <a:sym typeface="Wingdings" pitchFamily="2" charset="2"/>
              </a:rPr>
              <a:t>do</a:t>
            </a:r>
          </a:p>
          <a:p>
            <a:pPr marL="974725" indent="-974725">
              <a:buNone/>
            </a:pPr>
            <a:r>
              <a:rPr lang="en-US" sz="2400" b="1" kern="1200" dirty="0" smtClean="0">
                <a:sym typeface="Wingdings" pitchFamily="2" charset="2"/>
              </a:rPr>
              <a:t>        S 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 S  +  </a:t>
            </a:r>
            <a:r>
              <a:rPr lang="en-US" sz="2400" b="1" kern="1200" dirty="0" err="1" smtClean="0">
                <a:sym typeface="Wingdings" pitchFamily="2" charset="2"/>
              </a:rPr>
              <a:t>i</a:t>
            </a:r>
            <a:endParaRPr lang="en-US" sz="2400" b="1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sz="2400" b="1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err="1" smtClean="0">
                <a:solidFill>
                  <a:srgbClr val="FF0000"/>
                </a:solidFill>
                <a:sym typeface="Wingdings" pitchFamily="2" charset="2"/>
              </a:rPr>
              <a:t>endfor</a:t>
            </a:r>
            <a:endParaRPr lang="en-US" sz="2400" b="1" u="sng" kern="12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sz="2400" b="1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smtClean="0">
                <a:solidFill>
                  <a:srgbClr val="FF0000"/>
                </a:solidFill>
                <a:sym typeface="Wingdings" pitchFamily="2" charset="2"/>
              </a:rPr>
              <a:t>output</a:t>
            </a:r>
            <a:r>
              <a:rPr lang="en-US" sz="2400" b="1" kern="1200" dirty="0" smtClean="0">
                <a:sym typeface="Wingdings" pitchFamily="2" charset="2"/>
              </a:rPr>
              <a:t>(S)        </a:t>
            </a:r>
            <a:endParaRPr lang="en-US" sz="2400" b="1" kern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09800" y="1352847"/>
            <a:ext cx="612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diberikan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harga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pencacah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(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) = 10}</a:t>
            </a:r>
            <a:endParaRPr lang="en-US" b="1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178526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menampilkan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hasil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penjumlahan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1+2+..+10}</a:t>
            </a:r>
            <a:endParaRPr lang="en-US" b="1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2660" y="2695576"/>
            <a:ext cx="740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00300" indent="-2400300">
              <a:buNone/>
            </a:pPr>
            <a:r>
              <a:rPr lang="en-US" b="1" dirty="0" smtClean="0">
                <a:latin typeface="+mn-lt"/>
              </a:rPr>
              <a:t>S, </a:t>
            </a:r>
            <a:r>
              <a:rPr lang="en-US" b="1" dirty="0" err="1" smtClean="0">
                <a:latin typeface="+mn-lt"/>
              </a:rPr>
              <a:t>i</a:t>
            </a:r>
            <a:r>
              <a:rPr lang="en-US" b="1" dirty="0" smtClean="0">
                <a:latin typeface="+mn-lt"/>
              </a:rPr>
              <a:t>  : </a:t>
            </a:r>
            <a:r>
              <a:rPr lang="en-US" b="1" u="sng" dirty="0" smtClean="0">
                <a:solidFill>
                  <a:srgbClr val="FF0000"/>
                </a:solidFill>
                <a:latin typeface="+mn-lt"/>
              </a:rPr>
              <a:t>integer</a:t>
            </a:r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               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{S :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hasil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penjumlahan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}</a:t>
            </a:r>
            <a:endParaRPr lang="en-US" b="1" u="sng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9" name="Picture 8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sz="3200" b="1" dirty="0" err="1" smtClean="0"/>
              <a:t>Bentuk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Pengulangan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For_do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negatif</a:t>
            </a:r>
            <a:r>
              <a:rPr lang="en-US" sz="3200" b="1" dirty="0" smtClean="0"/>
              <a:t>)</a:t>
            </a:r>
            <a:endParaRPr lang="id-ID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sz="3000" b="1" kern="1200" dirty="0" err="1" smtClean="0"/>
              <a:t>Bentuk</a:t>
            </a:r>
            <a:r>
              <a:rPr lang="en-US" sz="3000" b="1" kern="1200" dirty="0" smtClean="0"/>
              <a:t> </a:t>
            </a:r>
            <a:r>
              <a:rPr lang="en-US" sz="3000" b="1" kern="1200" dirty="0" err="1" smtClean="0"/>
              <a:t>Umum</a:t>
            </a:r>
            <a:r>
              <a:rPr lang="en-US" sz="3000" b="1" kern="1200" dirty="0" smtClean="0"/>
              <a:t>:</a:t>
            </a:r>
          </a:p>
          <a:p>
            <a:pPr>
              <a:buNone/>
            </a:pPr>
            <a:r>
              <a:rPr lang="en-US" sz="3000" b="1" kern="1200" dirty="0" smtClean="0"/>
              <a:t> </a:t>
            </a:r>
            <a:endParaRPr lang="en-US" sz="3000" kern="1200" dirty="0" smtClean="0"/>
          </a:p>
          <a:p>
            <a:pPr>
              <a:buNone/>
            </a:pPr>
            <a:endParaRPr lang="en-US" sz="3000" kern="12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1295400" y="19050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981200" y="1905000"/>
            <a:ext cx="1981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pencacah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371600" y="2514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       {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aksi-aksi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yang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diulang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3810000" y="1905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4267200" y="19050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range1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7086600" y="19050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range2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5562600" y="1905000"/>
            <a:ext cx="1752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downto</a:t>
            </a:r>
            <a:endParaRPr kumimoji="0" lang="en-US" sz="30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8382000" y="19050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u="sng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 bwMode="auto">
          <a:xfrm>
            <a:off x="1219200" y="4343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Catatan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: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range1 ≥ range2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3"/>
          <p:cNvSpPr txBox="1">
            <a:spLocks/>
          </p:cNvSpPr>
          <p:nvPr/>
        </p:nvSpPr>
        <p:spPr bwMode="auto">
          <a:xfrm>
            <a:off x="1295400" y="31242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endfor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15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For_do</a:t>
            </a:r>
            <a:r>
              <a:rPr lang="en-US" b="1" dirty="0" smtClean="0"/>
              <a:t> </a:t>
            </a:r>
            <a:r>
              <a:rPr lang="en-US" b="1" dirty="0" err="1" smtClean="0"/>
              <a:t>Negatif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kern="1200" dirty="0" smtClean="0"/>
              <a:t>Menjumlahkan_Angka_1_sampai_10</a:t>
            </a:r>
          </a:p>
          <a:p>
            <a:pPr>
              <a:buNone/>
            </a:pPr>
            <a:r>
              <a:rPr lang="en-US" sz="2400" b="1" kern="1200" dirty="0" smtClean="0">
                <a:solidFill>
                  <a:schemeClr val="accent2"/>
                </a:solidFill>
              </a:rPr>
              <a:t>{I.S.  : </a:t>
            </a:r>
          </a:p>
          <a:p>
            <a:pPr marL="974725" indent="-974725">
              <a:buNone/>
            </a:pPr>
            <a:r>
              <a:rPr lang="en-US" sz="2400" b="1" kern="1200" dirty="0" smtClean="0">
                <a:solidFill>
                  <a:schemeClr val="accent2"/>
                </a:solidFill>
              </a:rPr>
              <a:t>{F.S. </a:t>
            </a:r>
            <a:r>
              <a:rPr lang="en-US" sz="2400" kern="1200" dirty="0" smtClean="0"/>
              <a:t>:</a:t>
            </a:r>
          </a:p>
          <a:p>
            <a:pPr marL="974725" indent="-974725">
              <a:buNone/>
            </a:pPr>
            <a:r>
              <a:rPr lang="en-US" sz="2400" b="1" u="sng" kern="1200" dirty="0" err="1" smtClean="0">
                <a:solidFill>
                  <a:srgbClr val="FF0000"/>
                </a:solidFill>
              </a:rPr>
              <a:t>Kamus</a:t>
            </a:r>
            <a:r>
              <a:rPr lang="en-US" sz="2400" kern="1200" dirty="0" smtClean="0"/>
              <a:t>:</a:t>
            </a:r>
          </a:p>
          <a:p>
            <a:pPr marL="974725" indent="-974725">
              <a:buNone/>
            </a:pPr>
            <a:endParaRPr lang="en-US" sz="2400" b="1" u="sng" kern="1200" dirty="0" smtClean="0"/>
          </a:p>
          <a:p>
            <a:pPr marL="974725" indent="-974725">
              <a:buNone/>
            </a:pPr>
            <a:r>
              <a:rPr lang="en-US" sz="2400" b="1" u="sng" kern="1200" dirty="0" err="1" smtClean="0">
                <a:solidFill>
                  <a:srgbClr val="FF0000"/>
                </a:solidFill>
              </a:rPr>
              <a:t>Algoritma</a:t>
            </a:r>
            <a:r>
              <a:rPr lang="en-US" sz="2400" b="1" kern="1200" dirty="0" smtClean="0"/>
              <a:t>:</a:t>
            </a:r>
          </a:p>
          <a:p>
            <a:pPr marL="974725" indent="-974725">
              <a:buNone/>
            </a:pPr>
            <a:r>
              <a:rPr lang="en-US" sz="2400" b="1" kern="1200" dirty="0" smtClean="0"/>
              <a:t>    S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0</a:t>
            </a:r>
            <a:endParaRPr lang="en-US" sz="2400" b="1" kern="1200" dirty="0" smtClean="0"/>
          </a:p>
          <a:p>
            <a:pPr marL="974725" indent="-974725">
              <a:buNone/>
            </a:pPr>
            <a:r>
              <a:rPr lang="en-US" sz="2400" kern="1200" dirty="0" smtClean="0"/>
              <a:t>    </a:t>
            </a:r>
            <a:r>
              <a:rPr lang="en-US" sz="2400" b="1" u="sng" kern="1200" dirty="0" smtClean="0">
                <a:solidFill>
                  <a:srgbClr val="FF0000"/>
                </a:solidFill>
              </a:rPr>
              <a:t>for</a:t>
            </a:r>
            <a:r>
              <a:rPr lang="en-US" sz="2400" kern="1200" dirty="0" smtClean="0"/>
              <a:t>  </a:t>
            </a:r>
            <a:r>
              <a:rPr lang="en-US" sz="2400" b="1" kern="1200" dirty="0" err="1" smtClean="0"/>
              <a:t>i</a:t>
            </a:r>
            <a:r>
              <a:rPr lang="en-US" sz="2400" b="1" kern="1200" dirty="0" smtClean="0"/>
              <a:t> 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 10  </a:t>
            </a:r>
            <a:r>
              <a:rPr lang="en-US" sz="2400" b="1" u="sng" kern="1200" dirty="0" err="1" smtClean="0">
                <a:solidFill>
                  <a:srgbClr val="FF0000"/>
                </a:solidFill>
                <a:sym typeface="Wingdings" pitchFamily="2" charset="2"/>
              </a:rPr>
              <a:t>downto</a:t>
            </a:r>
            <a:r>
              <a:rPr lang="en-US" sz="2400" kern="1200" dirty="0" smtClean="0">
                <a:sym typeface="Wingdings" pitchFamily="2" charset="2"/>
              </a:rPr>
              <a:t>  </a:t>
            </a:r>
            <a:r>
              <a:rPr lang="en-US" sz="2400" b="1" kern="1200" dirty="0" smtClean="0">
                <a:sym typeface="Wingdings" pitchFamily="2" charset="2"/>
              </a:rPr>
              <a:t>1</a:t>
            </a:r>
            <a:r>
              <a:rPr lang="en-US" sz="2400" kern="1200" dirty="0" smtClean="0">
                <a:sym typeface="Wingdings" pitchFamily="2" charset="2"/>
              </a:rPr>
              <a:t>  </a:t>
            </a:r>
            <a:r>
              <a:rPr lang="en-US" sz="2400" b="1" u="sng" kern="1200" dirty="0" smtClean="0">
                <a:solidFill>
                  <a:srgbClr val="FF0000"/>
                </a:solidFill>
                <a:sym typeface="Wingdings" pitchFamily="2" charset="2"/>
              </a:rPr>
              <a:t>do</a:t>
            </a:r>
          </a:p>
          <a:p>
            <a:pPr marL="974725" indent="-974725">
              <a:buNone/>
            </a:pPr>
            <a:r>
              <a:rPr lang="en-US" sz="2400" kern="1200" dirty="0" smtClean="0">
                <a:sym typeface="Wingdings" pitchFamily="2" charset="2"/>
              </a:rPr>
              <a:t>        </a:t>
            </a:r>
            <a:r>
              <a:rPr lang="en-US" sz="2400" b="1" kern="1200" dirty="0" smtClean="0">
                <a:sym typeface="Wingdings" pitchFamily="2" charset="2"/>
              </a:rPr>
              <a:t>S 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 S  +  </a:t>
            </a:r>
            <a:r>
              <a:rPr lang="en-US" sz="2400" b="1" kern="1200" dirty="0" err="1" smtClean="0">
                <a:sym typeface="Wingdings" pitchFamily="2" charset="2"/>
              </a:rPr>
              <a:t>i</a:t>
            </a:r>
            <a:endParaRPr lang="en-US" sz="2400" b="1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sz="2400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err="1" smtClean="0">
                <a:solidFill>
                  <a:srgbClr val="FF0000"/>
                </a:solidFill>
                <a:sym typeface="Wingdings" pitchFamily="2" charset="2"/>
              </a:rPr>
              <a:t>endfor</a:t>
            </a:r>
            <a:endParaRPr lang="en-US" sz="2400" b="1" u="sng" kern="12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sz="2400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smtClean="0">
                <a:solidFill>
                  <a:srgbClr val="FF0000"/>
                </a:solidFill>
                <a:sym typeface="Wingdings" pitchFamily="2" charset="2"/>
              </a:rPr>
              <a:t>output</a:t>
            </a:r>
            <a:r>
              <a:rPr lang="en-US" sz="2400" b="1" kern="1200" dirty="0" smtClean="0">
                <a:sym typeface="Wingdings" pitchFamily="2" charset="2"/>
              </a:rPr>
              <a:t>(S)</a:t>
            </a:r>
            <a:r>
              <a:rPr lang="en-US" sz="2400" kern="1200" dirty="0" smtClean="0">
                <a:sym typeface="Wingdings" pitchFamily="2" charset="2"/>
              </a:rPr>
              <a:t>        </a:t>
            </a:r>
            <a:endParaRPr lang="en-US" sz="2400" kern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09800" y="1443335"/>
            <a:ext cx="612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diberikan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harga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pencacah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(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) = 10}</a:t>
            </a:r>
            <a:endParaRPr lang="en-US" b="1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185670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menampilkan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hasil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penjumlahan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10+9+..+1}</a:t>
            </a:r>
            <a:endParaRPr lang="en-US" b="1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2660" y="2743200"/>
            <a:ext cx="740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4725" indent="-974725">
              <a:buNone/>
            </a:pPr>
            <a:r>
              <a:rPr lang="en-US" b="1" dirty="0" smtClean="0">
                <a:latin typeface="+mn-lt"/>
              </a:rPr>
              <a:t>S, </a:t>
            </a:r>
            <a:r>
              <a:rPr lang="en-US" b="1" dirty="0" err="1" smtClean="0">
                <a:latin typeface="+mn-lt"/>
              </a:rPr>
              <a:t>i</a:t>
            </a:r>
            <a:r>
              <a:rPr lang="en-US" b="1" dirty="0" smtClean="0">
                <a:latin typeface="+mn-lt"/>
              </a:rPr>
              <a:t>  </a:t>
            </a:r>
            <a:r>
              <a:rPr lang="en-US" dirty="0" smtClean="0">
                <a:latin typeface="+mn-lt"/>
              </a:rPr>
              <a:t>: </a:t>
            </a:r>
            <a:r>
              <a:rPr lang="en-US" b="1" u="sng" dirty="0" smtClean="0">
                <a:solidFill>
                  <a:srgbClr val="FF0000"/>
                </a:solidFill>
                <a:latin typeface="+mn-lt"/>
              </a:rPr>
              <a:t>integer</a:t>
            </a:r>
            <a:r>
              <a:rPr lang="en-US" dirty="0" smtClean="0">
                <a:latin typeface="+mn-lt"/>
              </a:rPr>
              <a:t>               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{S :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hasil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penjumlahan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}</a:t>
            </a:r>
            <a:endParaRPr lang="en-US" b="1" u="sng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9" name="Picture 8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Pengulangan</a:t>
            </a:r>
            <a:r>
              <a:rPr lang="en-US" b="1" dirty="0" smtClean="0"/>
              <a:t>  </a:t>
            </a:r>
            <a:r>
              <a:rPr lang="en-US" b="1" dirty="0" err="1" smtClean="0"/>
              <a:t>While_do</a:t>
            </a:r>
            <a:endParaRPr lang="id-ID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sz="3000" b="1" kern="1200" dirty="0" err="1" smtClean="0"/>
              <a:t>Bentuk</a:t>
            </a:r>
            <a:r>
              <a:rPr lang="en-US" sz="3000" b="1" kern="1200" dirty="0" smtClean="0"/>
              <a:t> </a:t>
            </a:r>
            <a:r>
              <a:rPr lang="en-US" sz="3000" b="1" kern="1200" dirty="0" err="1" smtClean="0"/>
              <a:t>Umum</a:t>
            </a:r>
            <a:r>
              <a:rPr lang="en-US" sz="3000" b="1" kern="1200" dirty="0" smtClean="0"/>
              <a:t>:</a:t>
            </a:r>
          </a:p>
          <a:p>
            <a:pPr>
              <a:buNone/>
            </a:pPr>
            <a:r>
              <a:rPr lang="en-US" sz="3000" b="1" kern="1200" dirty="0" smtClean="0"/>
              <a:t> </a:t>
            </a:r>
            <a:endParaRPr lang="en-US" sz="3000" kern="1200" dirty="0" smtClean="0"/>
          </a:p>
          <a:p>
            <a:pPr>
              <a:buNone/>
            </a:pPr>
            <a:endParaRPr lang="en-US" sz="3000" kern="1200" dirty="0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371600" y="2057400"/>
            <a:ext cx="1447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u="sng" dirty="0">
                <a:solidFill>
                  <a:srgbClr val="FF0000"/>
                </a:solidFill>
                <a:latin typeface="+mn-lt"/>
              </a:rPr>
              <a:t>w</a:t>
            </a:r>
            <a:r>
              <a:rPr kumimoji="0" lang="en-US" sz="3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hile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1371600" y="15240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Inisialisasi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1371600" y="2667000"/>
            <a:ext cx="472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      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{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Proses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2590800" y="205865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Kondisi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15" name="Content Placeholder 3"/>
          <p:cNvSpPr txBox="1">
            <a:spLocks/>
          </p:cNvSpPr>
          <p:nvPr/>
        </p:nvSpPr>
        <p:spPr bwMode="auto">
          <a:xfrm>
            <a:off x="4495800" y="20574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u="sng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</p:txBody>
      </p:sp>
      <p:sp>
        <p:nvSpPr>
          <p:cNvPr id="16" name="Content Placeholder 3"/>
          <p:cNvSpPr txBox="1">
            <a:spLocks/>
          </p:cNvSpPr>
          <p:nvPr/>
        </p:nvSpPr>
        <p:spPr bwMode="auto">
          <a:xfrm>
            <a:off x="1371600" y="3276600"/>
            <a:ext cx="1981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u="sng" noProof="0" dirty="0" err="1" smtClean="0">
                <a:solidFill>
                  <a:srgbClr val="FF0000"/>
                </a:solidFill>
                <a:latin typeface="+mn-lt"/>
              </a:rPr>
              <a:t>e</a:t>
            </a:r>
            <a:r>
              <a:rPr kumimoji="0" lang="en-US" sz="3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ndwhile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 bwMode="auto">
          <a:xfrm>
            <a:off x="1371600" y="38100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Terminasi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pic>
        <p:nvPicPr>
          <p:cNvPr id="12" name="Picture 11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/>
      <p:bldP spid="7" grpId="0"/>
      <p:bldP spid="8" grpId="0"/>
      <p:bldP spid="9" grpId="0"/>
      <p:bldP spid="13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While_do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9144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b="1" kern="1200" dirty="0" smtClean="0"/>
              <a:t>Menjumlahkan_Angka_1_sampai_10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kern="1200" dirty="0" smtClean="0">
                <a:solidFill>
                  <a:schemeClr val="accent2"/>
                </a:solidFill>
              </a:rPr>
              <a:t>{I.S.  : 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>
                <a:solidFill>
                  <a:schemeClr val="accent2"/>
                </a:solidFill>
              </a:rPr>
              <a:t>{F.S</a:t>
            </a:r>
            <a:r>
              <a:rPr lang="en-US" sz="2400" b="1" kern="1200" dirty="0" smtClean="0"/>
              <a:t>.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>
                <a:solidFill>
                  <a:srgbClr val="FF0000"/>
                </a:solidFill>
              </a:rPr>
              <a:t>Kamus</a:t>
            </a:r>
            <a:r>
              <a:rPr lang="en-US" sz="2400" b="1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endParaRPr lang="en-US" sz="24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u="sng" kern="1200" dirty="0" err="1" smtClean="0">
                <a:solidFill>
                  <a:srgbClr val="FF0000"/>
                </a:solidFill>
              </a:rPr>
              <a:t>Algoritma</a:t>
            </a:r>
            <a:r>
              <a:rPr lang="en-US" sz="2400" b="1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/>
              <a:t>    S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 0</a:t>
            </a:r>
            <a:endParaRPr lang="en-US" sz="2400" b="1" kern="1200" dirty="0" smtClean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/>
              <a:t>    </a:t>
            </a:r>
            <a:r>
              <a:rPr lang="en-US" sz="2400" b="1" kern="1200" dirty="0" err="1" smtClean="0"/>
              <a:t>i</a:t>
            </a:r>
            <a:r>
              <a:rPr lang="en-US" sz="2400" b="1" kern="1200" dirty="0" smtClean="0"/>
              <a:t> 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 1                   </a:t>
            </a:r>
            <a:r>
              <a:rPr lang="en-US" sz="2400" b="1" kern="1200" dirty="0" smtClean="0">
                <a:solidFill>
                  <a:schemeClr val="accent2"/>
                </a:solidFill>
                <a:sym typeface="Wingdings" pitchFamily="2" charset="2"/>
              </a:rPr>
              <a:t>{</a:t>
            </a:r>
            <a:r>
              <a:rPr lang="en-US" sz="2400" b="1" kern="1200" dirty="0" err="1" smtClean="0">
                <a:solidFill>
                  <a:schemeClr val="accent2"/>
                </a:solidFill>
                <a:sym typeface="Wingdings" pitchFamily="2" charset="2"/>
              </a:rPr>
              <a:t>Inisialisasi</a:t>
            </a:r>
            <a:r>
              <a:rPr lang="en-US" sz="2400" b="1" kern="1200" dirty="0" smtClean="0">
                <a:solidFill>
                  <a:schemeClr val="accent2"/>
                </a:solidFill>
                <a:sym typeface="Wingdings" pitchFamily="2" charset="2"/>
              </a:rPr>
              <a:t>}</a:t>
            </a:r>
            <a:endParaRPr lang="en-US" sz="2400" b="1" kern="1200" dirty="0" smtClean="0">
              <a:solidFill>
                <a:schemeClr val="accent2"/>
              </a:solidFill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/>
              <a:t>    </a:t>
            </a:r>
            <a:r>
              <a:rPr lang="en-US" sz="2400" b="1" u="sng" kern="1200" dirty="0" smtClean="0">
                <a:solidFill>
                  <a:srgbClr val="FF0000"/>
                </a:solidFill>
              </a:rPr>
              <a:t>while</a:t>
            </a:r>
            <a:r>
              <a:rPr lang="en-US" sz="2400" b="1" kern="1200" dirty="0" smtClean="0"/>
              <a:t>  (</a:t>
            </a:r>
            <a:r>
              <a:rPr lang="en-US" sz="2400" b="1" kern="1200" dirty="0" err="1" smtClean="0"/>
              <a:t>i</a:t>
            </a:r>
            <a:r>
              <a:rPr lang="en-US" sz="2400" b="1" kern="1200" dirty="0" smtClean="0"/>
              <a:t>  </a:t>
            </a:r>
            <a:r>
              <a:rPr lang="en-US" sz="2400" b="1" kern="1200" dirty="0" smtClean="0">
                <a:sym typeface="Wingdings" pitchFamily="2" charset="2"/>
              </a:rPr>
              <a:t>≤ 10)  </a:t>
            </a:r>
            <a:r>
              <a:rPr lang="en-US" sz="2400" b="1" u="sng" kern="1200" dirty="0" smtClean="0">
                <a:solidFill>
                  <a:srgbClr val="FF0000"/>
                </a:solidFill>
                <a:sym typeface="Wingdings" pitchFamily="2" charset="2"/>
              </a:rPr>
              <a:t>do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>
                <a:sym typeface="Wingdings" pitchFamily="2" charset="2"/>
              </a:rPr>
              <a:t>        S 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 S  +  i      </a:t>
            </a:r>
            <a:r>
              <a:rPr lang="en-US" sz="2400" b="1" kern="1200" dirty="0" smtClean="0">
                <a:solidFill>
                  <a:schemeClr val="accent2"/>
                </a:solidFill>
                <a:sym typeface="Wingdings" pitchFamily="2" charset="2"/>
              </a:rPr>
              <a:t>{</a:t>
            </a:r>
            <a:r>
              <a:rPr lang="en-US" sz="2400" b="1" kern="1200" dirty="0" err="1" smtClean="0">
                <a:solidFill>
                  <a:schemeClr val="accent2"/>
                </a:solidFill>
                <a:sym typeface="Wingdings" pitchFamily="2" charset="2"/>
              </a:rPr>
              <a:t>Proses</a:t>
            </a:r>
            <a:r>
              <a:rPr lang="en-US" sz="2400" b="1" kern="1200" dirty="0" smtClean="0">
                <a:solidFill>
                  <a:schemeClr val="accent2"/>
                </a:solidFill>
                <a:sym typeface="Wingdings" pitchFamily="2" charset="2"/>
              </a:rPr>
              <a:t>}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>
                <a:sym typeface="Wingdings" pitchFamily="2" charset="2"/>
              </a:rPr>
              <a:t>         i  </a:t>
            </a:r>
            <a:r>
              <a:rPr lang="en-US" sz="2400" b="1" kern="1200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en-US" sz="2400" b="1" kern="1200" dirty="0" smtClean="0">
                <a:sym typeface="Wingdings" pitchFamily="2" charset="2"/>
              </a:rPr>
              <a:t>  </a:t>
            </a:r>
            <a:r>
              <a:rPr lang="en-US" sz="2400" b="1" kern="1200" dirty="0" err="1" smtClean="0">
                <a:sym typeface="Wingdings" pitchFamily="2" charset="2"/>
              </a:rPr>
              <a:t>i</a:t>
            </a:r>
            <a:r>
              <a:rPr lang="en-US" sz="2400" b="1" kern="1200" dirty="0" smtClean="0">
                <a:sym typeface="Wingdings" pitchFamily="2" charset="2"/>
              </a:rPr>
              <a:t>  +  1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err="1" smtClean="0">
                <a:solidFill>
                  <a:srgbClr val="FF0000"/>
                </a:solidFill>
                <a:sym typeface="Wingdings" pitchFamily="2" charset="2"/>
              </a:rPr>
              <a:t>endwhile</a:t>
            </a:r>
            <a:endParaRPr lang="en-US" sz="2400" b="1" u="sng" kern="12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974725" indent="-974725">
              <a:spcBef>
                <a:spcPts val="0"/>
              </a:spcBef>
              <a:buNone/>
            </a:pPr>
            <a:r>
              <a:rPr lang="en-US" sz="2400" b="1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smtClean="0">
                <a:solidFill>
                  <a:srgbClr val="FF0000"/>
                </a:solidFill>
                <a:sym typeface="Wingdings" pitchFamily="2" charset="2"/>
              </a:rPr>
              <a:t>output</a:t>
            </a:r>
            <a:r>
              <a:rPr lang="en-US" sz="2400" b="1" kern="1200" dirty="0" smtClean="0">
                <a:sym typeface="Wingdings" pitchFamily="2" charset="2"/>
              </a:rPr>
              <a:t>(S)             </a:t>
            </a:r>
            <a:r>
              <a:rPr lang="en-US" sz="2400" b="1" kern="1200" dirty="0" smtClean="0">
                <a:solidFill>
                  <a:schemeClr val="accent2"/>
                </a:solidFill>
                <a:sym typeface="Wingdings" pitchFamily="2" charset="2"/>
              </a:rPr>
              <a:t>{</a:t>
            </a:r>
            <a:r>
              <a:rPr lang="en-US" sz="2400" b="1" kern="1200" dirty="0" err="1" smtClean="0">
                <a:solidFill>
                  <a:schemeClr val="accent2"/>
                </a:solidFill>
                <a:sym typeface="Wingdings" pitchFamily="2" charset="2"/>
              </a:rPr>
              <a:t>Terminasi</a:t>
            </a:r>
            <a:r>
              <a:rPr lang="en-US" sz="2400" b="1" kern="1200" dirty="0" smtClean="0">
                <a:solidFill>
                  <a:schemeClr val="accent2"/>
                </a:solidFill>
                <a:sym typeface="Wingdings" pitchFamily="2" charset="2"/>
              </a:rPr>
              <a:t>}       </a:t>
            </a:r>
            <a:endParaRPr lang="en-US" sz="2400" b="1" kern="1200" dirty="0" smtClean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1238094"/>
            <a:ext cx="612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diberikan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harga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pencacah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 (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+mn-lt"/>
                <a:cs typeface="Arial" pitchFamily="34" charset="0"/>
              </a:rPr>
              <a:t>) = 10}</a:t>
            </a:r>
            <a:endParaRPr lang="en-US" b="1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1618272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menampilkan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hasil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penjumlahan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1+2+..+10}</a:t>
            </a:r>
            <a:endParaRPr lang="en-US" b="1" dirty="0">
              <a:solidFill>
                <a:schemeClr val="accent2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10" name="Picture 9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62660" y="2392180"/>
            <a:ext cx="7252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4725" indent="-974725">
              <a:buNone/>
            </a:pPr>
            <a:r>
              <a:rPr lang="en-US" b="1" dirty="0" smtClean="0">
                <a:latin typeface="+mn-lt"/>
              </a:rPr>
              <a:t>S, </a:t>
            </a:r>
            <a:r>
              <a:rPr lang="en-US" b="1" dirty="0" err="1" smtClean="0">
                <a:latin typeface="+mn-lt"/>
              </a:rPr>
              <a:t>i</a:t>
            </a:r>
            <a:r>
              <a:rPr lang="en-US" b="1" dirty="0" smtClean="0">
                <a:latin typeface="+mn-lt"/>
              </a:rPr>
              <a:t>  : </a:t>
            </a:r>
            <a:r>
              <a:rPr lang="en-US" b="1" u="sng" dirty="0" smtClean="0">
                <a:solidFill>
                  <a:srgbClr val="FF0000"/>
                </a:solidFill>
                <a:latin typeface="+mn-lt"/>
              </a:rPr>
              <a:t>integer</a:t>
            </a:r>
            <a:r>
              <a:rPr lang="en-US" b="1" dirty="0" smtClean="0">
                <a:latin typeface="+mn-lt"/>
              </a:rPr>
              <a:t>               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{S :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hasil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penjumlahan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}</a:t>
            </a:r>
            <a:endParaRPr lang="en-US" b="1" u="sng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7" grpId="0"/>
      <p:bldP spid="8" grpId="0"/>
      <p:bldP spid="11" grpId="0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2816</TotalTime>
  <Words>430</Words>
  <Application>Microsoft Office PowerPoint</Application>
  <PresentationFormat>On-screen Show (4:3)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Arabic Typesetting</vt:lpstr>
      <vt:lpstr>Arial</vt:lpstr>
      <vt:lpstr>Blackadder ITC</vt:lpstr>
      <vt:lpstr>Calibri</vt:lpstr>
      <vt:lpstr>Courier New</vt:lpstr>
      <vt:lpstr>Times New Roman</vt:lpstr>
      <vt:lpstr>Wingdings</vt:lpstr>
      <vt:lpstr>PPP_SFUSI_PRT_3AM</vt:lpstr>
      <vt:lpstr>Algoritma dan Pemrograman  STRUKTUR PENGULANGAN</vt:lpstr>
      <vt:lpstr> Bentuk Pengulangan</vt:lpstr>
      <vt:lpstr>Bentuk Pengulangan  For_do</vt:lpstr>
      <vt:lpstr>Bentuk Pengulangan  For_do (Positif)</vt:lpstr>
      <vt:lpstr>Contoh For_do Positif</vt:lpstr>
      <vt:lpstr>Bentuk Pengulangan  For_do (negatif)</vt:lpstr>
      <vt:lpstr>Contoh For_do Negatif</vt:lpstr>
      <vt:lpstr>Bentuk Pengulangan  While_do</vt:lpstr>
      <vt:lpstr>Contoh While_do</vt:lpstr>
      <vt:lpstr>Bentuk Pengulangan  Repeat_until</vt:lpstr>
      <vt:lpstr>Contoh Repeat_until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342</cp:revision>
  <dcterms:created xsi:type="dcterms:W3CDTF">2010-08-31T04:22:45Z</dcterms:created>
  <dcterms:modified xsi:type="dcterms:W3CDTF">2014-10-10T01:08:48Z</dcterms:modified>
</cp:coreProperties>
</file>