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284E02-0AEC-446B-9D2C-8E9F3A5DC31C}" type="datetimeFigureOut">
              <a:rPr lang="en-US" smtClean="0"/>
              <a:t>9/16/2014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E1074E-9BD6-4E03-A717-B0E591BF5CB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F0946-EAED-4C2D-9E5C-86AAF6EAC038}"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D23A-96CC-4BD7-B61B-C2EF8A8440C8}"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6C81-5422-4004-8E53-42B11FB43026}"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0BF4D-4C78-4AFC-9808-A7A34A98A7E3}"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50DA-E5B1-4D0D-A80C-823DE60C1955}"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4A899-6618-470F-AFDE-EC4ED0333D17}"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932E5-2392-419C-A7E2-482F599333F6}" type="datetime1">
              <a:rPr lang="en-US" smtClean="0"/>
              <a:pPr/>
              <a:t>9/16/2014</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9E708-1405-4463-BA66-A72000288E09}" type="datetime1">
              <a:rPr lang="en-US" smtClean="0"/>
              <a:pPr/>
              <a:t>9/16/2014</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1712B-C845-4127-B3FD-29C2669F8E6A}" type="datetime1">
              <a:rPr lang="en-US" smtClean="0"/>
              <a:pPr/>
              <a:t>9/16/2014</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6A3D4-A12C-4741-BC4D-F2918E947D0F}"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3BF3B-BDB1-47FF-902E-4F4A2B7C26B4}"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8C45D-1D5D-40C0-94F7-2951644C3C84}" type="datetime1">
              <a:rPr lang="en-US" smtClean="0"/>
              <a:pPr/>
              <a:t>9/16/2014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 </a:t>
            </a:r>
            <a:r>
              <a:rPr lang="en-US" b="1" dirty="0" smtClean="0">
                <a:solidFill>
                  <a:schemeClr val="tx1"/>
                </a:solidFill>
              </a:rPr>
              <a:t>,</a:t>
            </a:r>
            <a:r>
              <a:rPr lang="en-US" b="1" dirty="0" err="1" smtClean="0">
                <a:solidFill>
                  <a:schemeClr val="tx1"/>
                </a:solidFill>
              </a:rPr>
              <a:t>M.Si</a:t>
            </a:r>
            <a:endParaRPr lang="en-US" b="1" dirty="0">
              <a:solidFill>
                <a:schemeClr val="tx1"/>
              </a:solidFill>
            </a:endParaRPr>
          </a:p>
        </p:txBody>
      </p:sp>
      <p:sp>
        <p:nvSpPr>
          <p:cNvPr id="4" name="Date Placeholder 3"/>
          <p:cNvSpPr>
            <a:spLocks noGrp="1"/>
          </p:cNvSpPr>
          <p:nvPr>
            <p:ph type="dt" sz="half" idx="10"/>
          </p:nvPr>
        </p:nvSpPr>
        <p:spPr/>
        <p:txBody>
          <a:bodyPr/>
          <a:lstStyle/>
          <a:p>
            <a:fld id="{1FB0D2AC-E80A-4548-9611-A33E1A907AFF}" type="datetime1">
              <a:rPr lang="en-US" smtClean="0">
                <a:solidFill>
                  <a:schemeClr val="tx1"/>
                </a:solidFill>
              </a:rPr>
              <a:pPr/>
              <a:t>9/16/2014</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838200"/>
          </a:xfrm>
        </p:spPr>
        <p:txBody>
          <a:bodyPr>
            <a:normAutofit/>
          </a:bodyPr>
          <a:lstStyle/>
          <a:p>
            <a:r>
              <a:rPr lang="en-US" sz="2800" b="1" dirty="0" smtClean="0"/>
              <a:t>MATERI MUATAN (LANJUTAN)</a:t>
            </a:r>
            <a:endParaRPr lang="en-US" sz="2800" b="1" dirty="0"/>
          </a:p>
        </p:txBody>
      </p:sp>
      <p:sp>
        <p:nvSpPr>
          <p:cNvPr id="3" name="Subtitle 2"/>
          <p:cNvSpPr>
            <a:spLocks noGrp="1"/>
          </p:cNvSpPr>
          <p:nvPr>
            <p:ph type="subTitle" idx="1"/>
          </p:nvPr>
        </p:nvSpPr>
        <p:spPr>
          <a:xfrm>
            <a:off x="533400" y="1371600"/>
            <a:ext cx="7924800" cy="4953000"/>
          </a:xfrm>
        </p:spPr>
        <p:txBody>
          <a:bodyPr>
            <a:normAutofit/>
          </a:bodyPr>
          <a:lstStyle/>
          <a:p>
            <a:pPr algn="just"/>
            <a:r>
              <a:rPr lang="id-ID" sz="2000" dirty="0" smtClean="0">
                <a:solidFill>
                  <a:schemeClr val="tx1"/>
                </a:solidFill>
              </a:rPr>
              <a:t>Menurut </a:t>
            </a:r>
            <a:r>
              <a:rPr lang="id-ID" sz="2000" b="1" dirty="0" smtClean="0">
                <a:solidFill>
                  <a:schemeClr val="tx1"/>
                </a:solidFill>
              </a:rPr>
              <a:t>Mr. J.G. Steenbeek</a:t>
            </a:r>
            <a:r>
              <a:rPr lang="id-ID" sz="2000" dirty="0" smtClean="0">
                <a:solidFill>
                  <a:schemeClr val="tx1"/>
                </a:solidFill>
              </a:rPr>
              <a:t>, konstitusi berisi tiga hal pokok, yaitu :</a:t>
            </a:r>
            <a:endParaRPr lang="en-US" sz="2000" dirty="0" smtClean="0">
              <a:solidFill>
                <a:schemeClr val="tx1"/>
              </a:solidFill>
            </a:endParaRPr>
          </a:p>
          <a:p>
            <a:pPr lvl="0" algn="just"/>
            <a:r>
              <a:rPr lang="id-ID" sz="2000" dirty="0" smtClean="0">
                <a:solidFill>
                  <a:schemeClr val="tx1"/>
                </a:solidFill>
              </a:rPr>
              <a:t>Adanya jaminan terhadap hak-hak asasi manusia dan warga negaranya.</a:t>
            </a:r>
            <a:endParaRPr lang="en-US" sz="2000" dirty="0" smtClean="0">
              <a:solidFill>
                <a:schemeClr val="tx1"/>
              </a:solidFill>
            </a:endParaRPr>
          </a:p>
          <a:p>
            <a:pPr lvl="0" algn="just"/>
            <a:r>
              <a:rPr lang="id-ID" sz="2000" dirty="0" smtClean="0">
                <a:solidFill>
                  <a:schemeClr val="tx1"/>
                </a:solidFill>
              </a:rPr>
              <a:t>Ditetapkannya susunan ketatanegaraan suatu negara yang bersifat fundamental.</a:t>
            </a:r>
            <a:endParaRPr lang="en-US" sz="2000" dirty="0" smtClean="0">
              <a:solidFill>
                <a:schemeClr val="tx1"/>
              </a:solidFill>
            </a:endParaRPr>
          </a:p>
          <a:p>
            <a:pPr lvl="0" algn="just"/>
            <a:r>
              <a:rPr lang="id-ID" sz="2000" dirty="0" smtClean="0">
                <a:solidFill>
                  <a:schemeClr val="tx1"/>
                </a:solidFill>
              </a:rPr>
              <a:t>Adanya pembagian dan pembatasan tugas ketatanegaraan yang juga bersifat fundamental</a:t>
            </a:r>
            <a:endParaRPr lang="en-US" sz="2000" dirty="0" smtClean="0">
              <a:solidFill>
                <a:schemeClr val="tx1"/>
              </a:solidFill>
            </a:endParaRPr>
          </a:p>
          <a:p>
            <a:pPr algn="just"/>
            <a:r>
              <a:rPr lang="id-ID" sz="2000" dirty="0" smtClean="0">
                <a:solidFill>
                  <a:schemeClr val="tx1"/>
                </a:solidFill>
              </a:rPr>
              <a:t>Menurut </a:t>
            </a:r>
            <a:r>
              <a:rPr lang="id-ID" sz="2000" b="1" dirty="0" smtClean="0">
                <a:solidFill>
                  <a:schemeClr val="tx1"/>
                </a:solidFill>
              </a:rPr>
              <a:t>Miriam Budiardjo</a:t>
            </a:r>
            <a:r>
              <a:rPr lang="id-ID" sz="2000" dirty="0" smtClean="0">
                <a:solidFill>
                  <a:schemeClr val="tx1"/>
                </a:solidFill>
              </a:rPr>
              <a:t>, setiap Undang-undang Dasar memuat ketentuan-ketentuan sebagai berikut :</a:t>
            </a:r>
            <a:endParaRPr lang="en-US" sz="2000" dirty="0" smtClean="0">
              <a:solidFill>
                <a:schemeClr val="tx1"/>
              </a:solidFill>
            </a:endParaRPr>
          </a:p>
          <a:p>
            <a:pPr lvl="0" algn="just"/>
            <a:r>
              <a:rPr lang="id-ID" sz="2000" dirty="0" smtClean="0">
                <a:solidFill>
                  <a:schemeClr val="tx1"/>
                </a:solidFill>
              </a:rPr>
              <a:t>Organisasi negara, misalnya pembagian kekuasaan antara badan legislatif, eksekutif dan yudikatif</a:t>
            </a:r>
            <a:endParaRPr lang="en-US" sz="2000" dirty="0" smtClean="0">
              <a:solidFill>
                <a:schemeClr val="tx1"/>
              </a:solidFill>
            </a:endParaRPr>
          </a:p>
          <a:p>
            <a:pPr lvl="0" algn="just"/>
            <a:r>
              <a:rPr lang="id-ID" sz="2000" dirty="0" smtClean="0">
                <a:solidFill>
                  <a:schemeClr val="tx1"/>
                </a:solidFill>
              </a:rPr>
              <a:t>Hak-hak asasi manusia</a:t>
            </a:r>
            <a:endParaRPr lang="en-US" sz="2000" dirty="0" smtClean="0">
              <a:solidFill>
                <a:schemeClr val="tx1"/>
              </a:solidFill>
            </a:endParaRPr>
          </a:p>
          <a:p>
            <a:pPr lvl="0" algn="just"/>
            <a:r>
              <a:rPr lang="id-ID" sz="2000" dirty="0" smtClean="0">
                <a:solidFill>
                  <a:schemeClr val="tx1"/>
                </a:solidFill>
              </a:rPr>
              <a:t>Prosedur mengubah UUD</a:t>
            </a:r>
            <a:endParaRPr lang="en-US" sz="2000" dirty="0" smtClean="0">
              <a:solidFill>
                <a:schemeClr val="tx1"/>
              </a:solidFill>
            </a:endParaRPr>
          </a:p>
          <a:p>
            <a:pPr algn="just"/>
            <a:r>
              <a:rPr lang="id-ID" sz="2000" dirty="0" smtClean="0">
                <a:solidFill>
                  <a:schemeClr val="tx1"/>
                </a:solidFill>
              </a:rPr>
              <a:t>Ada kalanya memuat larangan untuk mengubah sifat tertentu dari UUD.</a:t>
            </a:r>
            <a:endParaRPr lang="en-US" sz="2000" dirty="0">
              <a:solidFill>
                <a:schemeClr val="tx1"/>
              </a:solidFill>
            </a:endParaRPr>
          </a:p>
        </p:txBody>
      </p:sp>
      <p:sp>
        <p:nvSpPr>
          <p:cNvPr id="4" name="Date Placeholder 3"/>
          <p:cNvSpPr>
            <a:spLocks noGrp="1"/>
          </p:cNvSpPr>
          <p:nvPr>
            <p:ph type="dt" sz="half" idx="10"/>
          </p:nvPr>
        </p:nvSpPr>
        <p:spPr/>
        <p:txBody>
          <a:bodyPr/>
          <a:lstStyle/>
          <a:p>
            <a:fld id="{FAD2A421-71F3-442F-8173-FCFE2B3C8954}" type="datetime1">
              <a:rPr lang="en-US" smtClean="0">
                <a:solidFill>
                  <a:srgbClr val="00B0F0"/>
                </a:solidFill>
              </a:rPr>
              <a:pPr/>
              <a:t>9/16/2014</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dirty="0" err="1" smtClean="0">
                <a:solidFill>
                  <a:srgbClr val="00B0F0"/>
                </a:solidFill>
              </a:rPr>
              <a:t>HandOut</a:t>
            </a:r>
            <a:r>
              <a:rPr lang="en-US" dirty="0" smtClean="0">
                <a:solidFill>
                  <a:srgbClr val="00B0F0"/>
                </a:solidFill>
              </a:rPr>
              <a:t> </a:t>
            </a:r>
            <a:r>
              <a:rPr lang="en-US" dirty="0" err="1" smtClean="0">
                <a:solidFill>
                  <a:srgbClr val="00B0F0"/>
                </a:solidFill>
              </a:rPr>
              <a:t>Konstitusi</a:t>
            </a:r>
            <a:r>
              <a:rPr lang="en-US" dirty="0" smtClean="0">
                <a:solidFill>
                  <a:srgbClr val="00B0F0"/>
                </a:solidFill>
              </a:rPr>
              <a:t> </a:t>
            </a:r>
            <a:r>
              <a:rPr lang="en-US" dirty="0" err="1" smtClean="0">
                <a:solidFill>
                  <a:srgbClr val="00B0F0"/>
                </a:solidFill>
              </a:rPr>
              <a:t>Kelembagaan</a:t>
            </a:r>
            <a:r>
              <a:rPr lang="en-US" dirty="0" smtClean="0">
                <a:solidFill>
                  <a:srgbClr val="00B0F0"/>
                </a:solidFill>
              </a:rPr>
              <a:t>, </a:t>
            </a:r>
          </a:p>
          <a:p>
            <a:r>
              <a:rPr lang="en-US" dirty="0" smtClean="0">
                <a:solidFill>
                  <a:srgbClr val="00B0F0"/>
                </a:solidFill>
              </a:rPr>
              <a:t>By </a:t>
            </a:r>
            <a:r>
              <a:rPr lang="en-US" dirty="0" err="1" smtClean="0">
                <a:solidFill>
                  <a:srgbClr val="00B0F0"/>
                </a:solidFill>
              </a:rPr>
              <a:t>Tatik</a:t>
            </a:r>
            <a:r>
              <a:rPr lang="en-US" dirty="0" smtClean="0">
                <a:solidFill>
                  <a:srgbClr val="00B0F0"/>
                </a:solidFill>
              </a:rPr>
              <a:t> </a:t>
            </a:r>
            <a:r>
              <a:rPr lang="en-US" dirty="0" err="1" smtClean="0">
                <a:solidFill>
                  <a:srgbClr val="00B0F0"/>
                </a:solidFill>
              </a:rPr>
              <a:t>Rohmawati</a:t>
            </a:r>
            <a:r>
              <a:rPr lang="en-US" dirty="0" smtClean="0">
                <a:solidFill>
                  <a:srgbClr val="00B0F0"/>
                </a:solidFill>
              </a:rPr>
              <a:t>, </a:t>
            </a:r>
            <a:r>
              <a:rPr lang="en-US" dirty="0" err="1" smtClean="0">
                <a:solidFill>
                  <a:srgbClr val="00B0F0"/>
                </a:solidFill>
              </a:rPr>
              <a:t>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533401"/>
            <a:ext cx="7772400" cy="380999"/>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838200"/>
            <a:ext cx="8229600" cy="5410200"/>
          </a:xfrm>
        </p:spPr>
        <p:txBody>
          <a:bodyPr>
            <a:noAutofit/>
          </a:bodyPr>
          <a:lstStyle/>
          <a:p>
            <a:pPr algn="just"/>
            <a:r>
              <a:rPr lang="id-ID" sz="1900" b="1" dirty="0" smtClean="0">
                <a:solidFill>
                  <a:schemeClr val="tx1"/>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900" b="1" dirty="0" smtClean="0">
              <a:solidFill>
                <a:schemeClr val="tx1"/>
              </a:solidFill>
            </a:endParaRPr>
          </a:p>
          <a:p>
            <a:pPr algn="just"/>
            <a:r>
              <a:rPr lang="id-ID" sz="1900" b="1" dirty="0" smtClean="0">
                <a:solidFill>
                  <a:schemeClr val="tx1"/>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900" b="1" dirty="0" smtClean="0">
              <a:solidFill>
                <a:schemeClr val="tx1"/>
              </a:solidFill>
            </a:endParaRPr>
          </a:p>
          <a:p>
            <a:pPr algn="just"/>
            <a:r>
              <a:rPr lang="id-ID" sz="1900" b="1" dirty="0" smtClean="0">
                <a:solidFill>
                  <a:schemeClr val="tx1"/>
                </a:solidFill>
              </a:rPr>
              <a:t>Dalam sebuah negara harus terdapat pembatasan kekuasaan terhadap setiap lembaga politik. Pembatasan terhadap lembaga-lembaga yang meliputi dua hal, antara lain :</a:t>
            </a:r>
            <a:endParaRPr lang="en-US" sz="1900" b="1" dirty="0" smtClean="0">
              <a:solidFill>
                <a:schemeClr val="tx1"/>
              </a:solidFill>
            </a:endParaRPr>
          </a:p>
          <a:p>
            <a:pPr lvl="1" algn="just"/>
            <a:r>
              <a:rPr lang="id-ID" sz="1900" b="1" dirty="0" smtClean="0">
                <a:solidFill>
                  <a:schemeClr val="tx1"/>
                </a:solidFill>
              </a:rPr>
              <a:t>Pembatasan kekuasaan yang meliputi isi kekuasaannya, artinya bahwa konstitusi ditentukan oleh tugas dan wewenang lembaga-lembaga negara.</a:t>
            </a:r>
            <a:endParaRPr lang="en-US" sz="1900" b="1" dirty="0" smtClean="0">
              <a:solidFill>
                <a:schemeClr val="tx1"/>
              </a:solidFill>
            </a:endParaRPr>
          </a:p>
          <a:p>
            <a:pPr algn="just"/>
            <a:r>
              <a:rPr lang="id-ID" sz="1900" b="1" dirty="0" smtClean="0">
                <a:solidFill>
                  <a:schemeClr val="tx1"/>
                </a:solidFill>
              </a:rPr>
              <a:t>Pembatasan kekuasaan yang berkaitan dengan waktu dijalankannya kekuasaan tersebut, artinya pembatasan kekuasaan mengenai waktu kekuasaan itu dapat dijalankan.</a:t>
            </a:r>
            <a:endParaRPr lang="en-US" sz="1900" b="1" dirty="0">
              <a:solidFill>
                <a:schemeClr val="tx1"/>
              </a:solidFill>
            </a:endParaRPr>
          </a:p>
        </p:txBody>
      </p:sp>
      <p:sp>
        <p:nvSpPr>
          <p:cNvPr id="4" name="Date Placeholder 3"/>
          <p:cNvSpPr>
            <a:spLocks noGrp="1"/>
          </p:cNvSpPr>
          <p:nvPr>
            <p:ph type="dt" sz="half" idx="10"/>
          </p:nvPr>
        </p:nvSpPr>
        <p:spPr/>
        <p:txBody>
          <a:bodyPr/>
          <a:lstStyle/>
          <a:p>
            <a:fld id="{CDE35281-37F1-495A-A564-B8C35EB27170}" type="datetime1">
              <a:rPr lang="en-US" smtClean="0">
                <a:solidFill>
                  <a:srgbClr val="FFFF00"/>
                </a:solidFill>
              </a:rPr>
              <a:pPr/>
              <a:t>9/16/2014</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D5C0139F-50F4-4E0D-9C9A-CB169FE53A8B}"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C98C16C6-4BBF-4617-894F-032A8FC7E252}" type="datetime1">
              <a:rPr lang="en-US" smtClean="0">
                <a:solidFill>
                  <a:schemeClr val="tx1"/>
                </a:solidFill>
              </a:rPr>
              <a:pPr/>
              <a:t>9/16/2014</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762000"/>
          </a:xfrm>
        </p:spPr>
        <p:txBody>
          <a:bodyPr>
            <a:normAutofit/>
          </a:bodyPr>
          <a:lstStyle/>
          <a:p>
            <a:r>
              <a:rPr lang="en-US" sz="3600" b="1" dirty="0" smtClean="0"/>
              <a:t>KLASIFIKASI (LANJUTAN)</a:t>
            </a:r>
            <a:endParaRPr lang="en-US" sz="3600" b="1" dirty="0"/>
          </a:p>
        </p:txBody>
      </p:sp>
      <p:sp>
        <p:nvSpPr>
          <p:cNvPr id="3" name="Subtitle 2"/>
          <p:cNvSpPr>
            <a:spLocks noGrp="1"/>
          </p:cNvSpPr>
          <p:nvPr>
            <p:ph type="subTitle" idx="1"/>
          </p:nvPr>
        </p:nvSpPr>
        <p:spPr>
          <a:xfrm>
            <a:off x="457200" y="1447800"/>
            <a:ext cx="8229600" cy="4800600"/>
          </a:xfrm>
        </p:spPr>
        <p:txBody>
          <a:bodyPr>
            <a:normAutofit fontScale="32500" lnSpcReduction="20000"/>
          </a:bodyPr>
          <a:lstStyle/>
          <a:p>
            <a:pPr lvl="0" algn="just"/>
            <a:r>
              <a:rPr lang="id-ID" sz="6200" u="sng" dirty="0" smtClean="0">
                <a:solidFill>
                  <a:schemeClr val="tx1"/>
                </a:solidFill>
              </a:rPr>
              <a:t>Konstitusi derajat-tinggi dan konstitusi tidak derajat-tinggi</a:t>
            </a:r>
            <a:r>
              <a:rPr lang="id-ID" sz="6200" dirty="0" smtClean="0">
                <a:solidFill>
                  <a:schemeClr val="tx1"/>
                </a:solidFill>
              </a:rPr>
              <a:t> (</a:t>
            </a:r>
            <a:r>
              <a:rPr lang="id-ID" sz="6200" i="1" dirty="0" smtClean="0">
                <a:solidFill>
                  <a:schemeClr val="tx1"/>
                </a:solidFill>
              </a:rPr>
              <a:t>supreme constitution and not supreme constitution</a:t>
            </a:r>
            <a:r>
              <a:rPr lang="id-ID" sz="6200" dirty="0" smtClean="0">
                <a:solidFill>
                  <a:schemeClr val="tx1"/>
                </a:solidFill>
              </a:rPr>
              <a:t> )</a:t>
            </a:r>
            <a:endParaRPr lang="en-US" sz="6200" dirty="0" smtClean="0">
              <a:solidFill>
                <a:schemeClr val="tx1"/>
              </a:solidFill>
            </a:endParaRPr>
          </a:p>
          <a:p>
            <a:pPr algn="just"/>
            <a:r>
              <a:rPr lang="id-ID" sz="6200" dirty="0" smtClean="0">
                <a:solidFill>
                  <a:schemeClr val="tx1"/>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chemeClr val="tx1"/>
              </a:solidFill>
            </a:endParaRPr>
          </a:p>
          <a:p>
            <a:pPr lvl="0" algn="just"/>
            <a:r>
              <a:rPr lang="id-ID" sz="6200" u="sng" dirty="0" smtClean="0">
                <a:solidFill>
                  <a:schemeClr val="tx1"/>
                </a:solidFill>
              </a:rPr>
              <a:t>Konstitusi serikat dan konstitusi kesatuan</a:t>
            </a:r>
            <a:r>
              <a:rPr lang="id-ID" sz="6200" dirty="0" smtClean="0">
                <a:solidFill>
                  <a:schemeClr val="tx1"/>
                </a:solidFill>
              </a:rPr>
              <a:t> (</a:t>
            </a:r>
            <a:r>
              <a:rPr lang="id-ID" sz="6200" i="1" dirty="0" smtClean="0">
                <a:solidFill>
                  <a:schemeClr val="tx1"/>
                </a:solidFill>
              </a:rPr>
              <a:t>federal constitution and unitary constitution</a:t>
            </a:r>
            <a:r>
              <a:rPr lang="id-ID" sz="6200" dirty="0" smtClean="0">
                <a:solidFill>
                  <a:schemeClr val="tx1"/>
                </a:solidFill>
              </a:rPr>
              <a:t>), yaitu berkaitan dengan bentuk suatu negara</a:t>
            </a:r>
            <a:endParaRPr lang="en-US" sz="6200" dirty="0" smtClean="0">
              <a:solidFill>
                <a:schemeClr val="tx1"/>
              </a:solidFill>
            </a:endParaRPr>
          </a:p>
          <a:p>
            <a:pPr algn="just"/>
            <a:r>
              <a:rPr lang="id-ID" sz="6200" dirty="0" smtClean="0">
                <a:solidFill>
                  <a:schemeClr val="tx1"/>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chemeClr val="tx1"/>
              </a:solidFill>
            </a:endParaRPr>
          </a:p>
          <a:p>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EBA52268-3666-43C7-A684-4E781E154102}"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14</a:t>
            </a:fld>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t>KLASIFIKASI KONSTITUSI (LANJUTAN)</a:t>
            </a:r>
            <a:endParaRPr lang="en-US" sz="3600" b="1" dirty="0"/>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solidFill>
                  <a:schemeClr val="tx1"/>
                </a:solidFill>
              </a:rPr>
              <a:t>Konstitusi sistem pemerintahan presidensial dan konstitusi sistem pemerintahan parlementer</a:t>
            </a:r>
            <a:r>
              <a:rPr lang="id-ID" sz="2000" dirty="0" smtClean="0">
                <a:solidFill>
                  <a:schemeClr val="tx1"/>
                </a:solidFill>
              </a:rPr>
              <a:t> (</a:t>
            </a:r>
            <a:r>
              <a:rPr lang="id-ID" sz="2000" i="1" dirty="0" smtClean="0">
                <a:solidFill>
                  <a:schemeClr val="tx1"/>
                </a:solidFill>
              </a:rPr>
              <a:t>presidental executive and parlementary executive constitution</a:t>
            </a:r>
            <a:r>
              <a:rPr lang="id-ID" sz="2000" dirty="0" smtClean="0">
                <a:solidFill>
                  <a:schemeClr val="tx1"/>
                </a:solidFill>
              </a:rPr>
              <a:t>)</a:t>
            </a:r>
            <a:endParaRPr lang="en-US" sz="2000" dirty="0" smtClean="0">
              <a:solidFill>
                <a:schemeClr val="tx1"/>
              </a:solidFill>
            </a:endParaRPr>
          </a:p>
          <a:p>
            <a:pPr algn="just"/>
            <a:r>
              <a:rPr lang="id-ID" sz="2000" dirty="0" smtClean="0">
                <a:solidFill>
                  <a:schemeClr val="tx1"/>
                </a:solidFill>
              </a:rPr>
              <a:t>Menurut </a:t>
            </a:r>
            <a:r>
              <a:rPr lang="id-ID" sz="2000" b="1" dirty="0" smtClean="0">
                <a:solidFill>
                  <a:schemeClr val="tx1"/>
                </a:solidFill>
              </a:rPr>
              <a:t>C.F. Strong</a:t>
            </a:r>
            <a:r>
              <a:rPr lang="id-ID" sz="2000" dirty="0" smtClean="0">
                <a:solidFill>
                  <a:schemeClr val="tx1"/>
                </a:solidFill>
              </a:rPr>
              <a:t>, ciri-ciri pokok sistem pemerintahan presidential yaitu :</a:t>
            </a:r>
            <a:endParaRPr lang="en-US" sz="2000" dirty="0" smtClean="0">
              <a:solidFill>
                <a:schemeClr val="tx1"/>
              </a:solidFill>
            </a:endParaRPr>
          </a:p>
          <a:p>
            <a:pPr marL="457200" lvl="0" indent="-457200" algn="just">
              <a:buAutoNum type="alphaLcPeriod"/>
            </a:pPr>
            <a:r>
              <a:rPr lang="id-ID" sz="2000" dirty="0" smtClean="0">
                <a:solidFill>
                  <a:schemeClr val="tx1"/>
                </a:solidFill>
              </a:rPr>
              <a:t>Disamping mempunyai kekuasaan nominal sebagai Kepala Negara, presiden juga berkedudukan sebagai Kepala Pemerintahan (yang sekarang lebih dominan).</a:t>
            </a:r>
            <a:endParaRPr lang="en-US" sz="2000" dirty="0" smtClean="0">
              <a:solidFill>
                <a:schemeClr val="tx1"/>
              </a:solidFill>
            </a:endParaRPr>
          </a:p>
          <a:p>
            <a:pPr marL="457200" lvl="0" indent="-457200" algn="just">
              <a:buAutoNum type="alphaLcPeriod"/>
            </a:pPr>
            <a:r>
              <a:rPr lang="id-ID" sz="2000" dirty="0" smtClean="0">
                <a:solidFill>
                  <a:schemeClr val="tx1"/>
                </a:solidFill>
              </a:rPr>
              <a:t>Presiden tidak dipilih oleh pemegang kekuasaan legislatif, tetapi dipilih langsung oleh rakyat atau dewan pemilih seperti Amerika Serikat.</a:t>
            </a:r>
            <a:endParaRPr lang="en-US" sz="2000" dirty="0" smtClean="0">
              <a:solidFill>
                <a:schemeClr val="tx1"/>
              </a:solidFill>
            </a:endParaRPr>
          </a:p>
          <a:p>
            <a:pPr marL="457200" lvl="0" indent="-457200" algn="just">
              <a:buAutoNum type="alphaLcPeriod"/>
            </a:pPr>
            <a:r>
              <a:rPr lang="id-ID" sz="2000" dirty="0" smtClean="0">
                <a:solidFill>
                  <a:schemeClr val="tx1"/>
                </a:solidFill>
              </a:rPr>
              <a:t>Presiden tidak termasuk pemegang kekuasaan legislatif.</a:t>
            </a:r>
            <a:endParaRPr lang="en-US" sz="2000" dirty="0" smtClean="0">
              <a:solidFill>
                <a:schemeClr val="tx1"/>
              </a:solidFill>
            </a:endParaRPr>
          </a:p>
          <a:p>
            <a:pPr marL="457200" lvl="0" indent="-457200" algn="just">
              <a:buAutoNum type="alphaLcPeriod"/>
            </a:pPr>
            <a:r>
              <a:rPr lang="id-ID" sz="2000" dirty="0" smtClean="0">
                <a:solidFill>
                  <a:schemeClr val="tx1"/>
                </a:solidFill>
              </a:rPr>
              <a:t>Presiden tidak dapat membubarkan pemegang kekuasaan legislatif dan tidak dapat memerintahkan diadakan pemilihan.</a:t>
            </a:r>
            <a:endParaRPr lang="en-US" sz="2000" dirty="0" smtClean="0">
              <a:solidFill>
                <a:schemeClr val="tx1"/>
              </a:solidFill>
            </a:endParaRPr>
          </a:p>
          <a:p>
            <a:pPr algn="just"/>
            <a:r>
              <a:rPr lang="id-ID" sz="2000" dirty="0" smtClean="0">
                <a:solidFill>
                  <a:schemeClr val="tx1"/>
                </a:solidFill>
              </a:rPr>
              <a:t>Konstitusi yang mengatur ciri-ciri di atas disebut konstitusi sistem pemerintahan presidential.</a:t>
            </a:r>
            <a:endParaRPr lang="en-US" sz="2000" dirty="0" smtClean="0">
              <a:solidFill>
                <a:schemeClr val="tx1"/>
              </a:solidFill>
            </a:endParaRPr>
          </a:p>
          <a:p>
            <a:pPr algn="just"/>
            <a:endParaRPr lang="en-US" sz="2000" dirty="0"/>
          </a:p>
        </p:txBody>
      </p:sp>
      <p:sp>
        <p:nvSpPr>
          <p:cNvPr id="4" name="Date Placeholder 3"/>
          <p:cNvSpPr>
            <a:spLocks noGrp="1"/>
          </p:cNvSpPr>
          <p:nvPr>
            <p:ph type="dt" sz="half" idx="10"/>
          </p:nvPr>
        </p:nvSpPr>
        <p:spPr/>
        <p:txBody>
          <a:bodyPr/>
          <a:lstStyle/>
          <a:p>
            <a:fld id="{3ADE8FEE-2910-483C-ADF5-FE3CED80680A}"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15</a:t>
            </a:fld>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498EE0B-F1C8-420B-B103-FD61B38DD403}"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D9FEB5E8-E8D9-41DA-B7D8-BF7184A2CFF4}" type="datetime1">
              <a:rPr lang="en-US" smtClean="0"/>
              <a:pPr/>
              <a:t>9/16/2014</a:t>
            </a:fld>
            <a:endParaRPr lang="en-US"/>
          </a:p>
        </p:txBody>
      </p:sp>
      <p:sp>
        <p:nvSpPr>
          <p:cNvPr id="5" name="Footer Placeholder 4"/>
          <p:cNvSpPr>
            <a:spLocks noGrp="1"/>
          </p:cNvSpPr>
          <p:nvPr>
            <p:ph type="ftr" sz="quarter" idx="11"/>
          </p:nvPr>
        </p:nvSpPr>
        <p:spPr/>
        <p:txBody>
          <a:bodyPr/>
          <a:lstStyle/>
          <a:p>
            <a:r>
              <a:rPr lang="en-US" b="1" dirty="0" err="1" smtClean="0">
                <a:solidFill>
                  <a:schemeClr val="tx1"/>
                </a:solidFill>
              </a:rPr>
              <a:t>HandOut</a:t>
            </a:r>
            <a:r>
              <a:rPr lang="en-US" b="1" dirty="0" smtClean="0">
                <a:solidFill>
                  <a:schemeClr val="tx1"/>
                </a:solidFill>
              </a:rPr>
              <a:t> </a:t>
            </a:r>
            <a:r>
              <a:rPr lang="en-US" b="1" dirty="0" err="1" smtClean="0">
                <a:solidFill>
                  <a:schemeClr val="tx1"/>
                </a:solidFill>
              </a:rPr>
              <a:t>Konstitusi</a:t>
            </a:r>
            <a:r>
              <a:rPr lang="en-US" b="1" dirty="0" smtClean="0">
                <a:solidFill>
                  <a:schemeClr val="tx1"/>
                </a:solidFill>
              </a:rPr>
              <a:t> </a:t>
            </a:r>
            <a:r>
              <a:rPr lang="en-US" b="1" dirty="0" err="1" smtClean="0">
                <a:solidFill>
                  <a:schemeClr val="tx1"/>
                </a:solidFill>
              </a:rPr>
              <a:t>Kelembagaan</a:t>
            </a:r>
            <a:r>
              <a:rPr lang="en-US" b="1" dirty="0" smtClean="0">
                <a:solidFill>
                  <a:schemeClr val="tx1"/>
                </a:solidFill>
              </a:rPr>
              <a:t>, </a:t>
            </a:r>
          </a:p>
          <a:p>
            <a:r>
              <a:rPr lang="en-US" b="1" dirty="0" smtClean="0">
                <a:solidFill>
                  <a:schemeClr val="tx1"/>
                </a:solidFill>
              </a:rPr>
              <a:t>By </a:t>
            </a:r>
            <a:r>
              <a:rPr lang="en-US" b="1" dirty="0" err="1" smtClean="0">
                <a:solidFill>
                  <a:schemeClr val="tx1"/>
                </a:solidFill>
              </a:rPr>
              <a:t>Tatik</a:t>
            </a:r>
            <a:r>
              <a:rPr lang="en-US" b="1" dirty="0" smtClean="0">
                <a:solidFill>
                  <a:schemeClr val="tx1"/>
                </a:solidFill>
              </a:rPr>
              <a:t> </a:t>
            </a:r>
            <a:r>
              <a:rPr lang="en-US" b="1" dirty="0" err="1" smtClean="0">
                <a:solidFill>
                  <a:schemeClr val="tx1"/>
                </a:solidFill>
              </a:rPr>
              <a:t>Rohmawati</a:t>
            </a:r>
            <a:r>
              <a:rPr lang="en-US" b="1" dirty="0" smtClean="0">
                <a:solidFill>
                  <a:schemeClr val="tx1"/>
                </a:solidFill>
              </a:rPr>
              <a:t>, </a:t>
            </a:r>
            <a:r>
              <a:rPr lang="en-US" b="1" dirty="0" err="1" smtClean="0">
                <a:solidFill>
                  <a:schemeClr val="tx1"/>
                </a:solidFill>
              </a:rPr>
              <a:t>S.IP.,M.Si</a:t>
            </a:r>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08EA5A5F-FFAB-4386-9B7F-CE71EB06E964}"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EBF2FBFC-8771-44CC-9A50-7436EB1769A8}" type="datetime1">
              <a:rPr lang="en-US" smtClean="0">
                <a:solidFill>
                  <a:srgbClr val="FF0000"/>
                </a:solidFill>
              </a:rPr>
              <a:pPr/>
              <a:t>9/16/2014</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a:t>
            </a:r>
          </a:p>
          <a:p>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3608011E-29F6-415B-BC9A-35F08056F809}" type="datetime1">
              <a:rPr lang="en-US" smtClean="0">
                <a:solidFill>
                  <a:schemeClr val="tx1"/>
                </a:solidFill>
              </a:rPr>
              <a:pPr/>
              <a:t>9/16/2014</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51ACE9C5-2568-4A3C-936F-CC8E40F2428C}" type="datetime1">
              <a:rPr lang="en-US" smtClean="0">
                <a:solidFill>
                  <a:schemeClr val="tx1"/>
                </a:solidFill>
              </a:rPr>
              <a:pPr/>
              <a:t>9/16/2014</a:t>
            </a:fld>
            <a:endParaRPr lang="en-US">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CF1D2823-71A6-4638-9042-2434970A32C7}"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95523887-C525-427A-B9D8-657DDBAC9C99}"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DC843F4D-92CE-44BD-8007-74E51628288C}"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tx1"/>
                </a:solidFill>
              </a:rPr>
              <a:t>Menurut </a:t>
            </a:r>
            <a:r>
              <a:rPr lang="id-ID" sz="2000" b="1" dirty="0" smtClean="0">
                <a:solidFill>
                  <a:schemeClr val="tx1"/>
                </a:solidFill>
              </a:rPr>
              <a:t>Henc van Maarseveen</a:t>
            </a:r>
            <a:r>
              <a:rPr lang="id-ID" sz="2000" dirty="0" smtClean="0">
                <a:solidFill>
                  <a:schemeClr val="tx1"/>
                </a:solidFill>
              </a:rPr>
              <a:t> dan </a:t>
            </a:r>
            <a:r>
              <a:rPr lang="id-ID" sz="2000" b="1" dirty="0" smtClean="0">
                <a:solidFill>
                  <a:schemeClr val="tx1"/>
                </a:solidFill>
              </a:rPr>
              <a:t>Gervander Tang</a:t>
            </a:r>
            <a:r>
              <a:rPr lang="id-ID" sz="2000" dirty="0" smtClean="0">
                <a:solidFill>
                  <a:schemeClr val="tx1"/>
                </a:solidFill>
              </a:rPr>
              <a:t>, mengatakan bahwa konstitusi selain sebagai dokumen nasional juga sebagai alat untuk membentuk sistem politik dan sistem hukum negaranya sendiri. Sedangkan menurut </a:t>
            </a:r>
            <a:r>
              <a:rPr lang="id-ID" sz="2000" b="1" dirty="0" smtClean="0">
                <a:solidFill>
                  <a:schemeClr val="tx1"/>
                </a:solidFill>
              </a:rPr>
              <a:t>A.A.H. Struycken</a:t>
            </a:r>
            <a:r>
              <a:rPr lang="id-ID" sz="2000" dirty="0" smtClean="0">
                <a:solidFill>
                  <a:schemeClr val="tx1"/>
                </a:solidFill>
              </a:rPr>
              <a:t> Undang-Undang Dasar (</a:t>
            </a:r>
            <a:r>
              <a:rPr lang="id-ID" sz="2000" i="1" dirty="0" smtClean="0">
                <a:solidFill>
                  <a:schemeClr val="tx1"/>
                </a:solidFill>
              </a:rPr>
              <a:t>grondwet</a:t>
            </a:r>
            <a:r>
              <a:rPr lang="id-ID" sz="2000" dirty="0" smtClean="0">
                <a:solidFill>
                  <a:schemeClr val="tx1"/>
                </a:solidFill>
              </a:rPr>
              <a:t>) sebagai konstitusi tertulis merupakan sebuah dokumen formal yang berisi :</a:t>
            </a:r>
            <a:endParaRPr lang="en-US" sz="2000" dirty="0" smtClean="0">
              <a:solidFill>
                <a:schemeClr val="tx1"/>
              </a:solidFill>
            </a:endParaRPr>
          </a:p>
          <a:p>
            <a:pPr lvl="0" algn="just"/>
            <a:r>
              <a:rPr lang="id-ID" sz="2000" dirty="0" smtClean="0">
                <a:solidFill>
                  <a:schemeClr val="tx1"/>
                </a:solidFill>
              </a:rPr>
              <a:t>Hasil perjuangan politik bangsa di masa lampau.</a:t>
            </a:r>
            <a:endParaRPr lang="en-US" sz="2000" dirty="0" smtClean="0">
              <a:solidFill>
                <a:schemeClr val="tx1"/>
              </a:solidFill>
            </a:endParaRPr>
          </a:p>
          <a:p>
            <a:pPr lvl="0" algn="just"/>
            <a:r>
              <a:rPr lang="id-ID" sz="2000" dirty="0" smtClean="0">
                <a:solidFill>
                  <a:schemeClr val="tx1"/>
                </a:solidFill>
              </a:rPr>
              <a:t>Tingkat-tingkat tertinggi perkembangan ketatanegaraan bangsa.</a:t>
            </a:r>
            <a:endParaRPr lang="en-US" sz="2000" dirty="0" smtClean="0">
              <a:solidFill>
                <a:schemeClr val="tx1"/>
              </a:solidFill>
            </a:endParaRPr>
          </a:p>
          <a:p>
            <a:pPr lvl="0" algn="just"/>
            <a:r>
              <a:rPr lang="id-ID" sz="2000" dirty="0" smtClean="0">
                <a:solidFill>
                  <a:schemeClr val="tx1"/>
                </a:solidFill>
              </a:rPr>
              <a:t>Pandangan tokoh-tokoh bangsa yang hendak diwujudkan, baik waktu sekarang maupun untuk masa yang akan datang.</a:t>
            </a:r>
            <a:endParaRPr lang="en-US" sz="2000" dirty="0" smtClean="0">
              <a:solidFill>
                <a:schemeClr val="tx1"/>
              </a:solidFill>
            </a:endParaRPr>
          </a:p>
          <a:p>
            <a:pPr lvl="0" algn="just"/>
            <a:r>
              <a:rPr lang="id-ID" sz="2000" dirty="0" smtClean="0">
                <a:solidFill>
                  <a:schemeClr val="tx1"/>
                </a:solidFill>
              </a:rPr>
              <a:t>Suatu keinginan, dengan mana perkembangan kehidupan ketatanegaraan bangsa hendak dipimpin.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2EF33A6E-3BA7-494D-8B15-BBC1C22F5F46}" type="datetime1">
              <a:rPr lang="en-US" smtClean="0">
                <a:solidFill>
                  <a:schemeClr val="tx1"/>
                </a:solidFill>
              </a:rPr>
              <a:pPr/>
              <a:t>9/16/2014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1923</Words>
  <Application>Microsoft Office PowerPoint</Application>
  <PresentationFormat>On-screen Show (4:3)</PresentationFormat>
  <Paragraphs>200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IK-dosen</cp:lastModifiedBy>
  <cp:revision>28</cp:revision>
  <dcterms:created xsi:type="dcterms:W3CDTF">2010-03-16T14:44:09Z</dcterms:created>
  <dcterms:modified xsi:type="dcterms:W3CDTF">2014-09-16T04:58:34Z</dcterms:modified>
</cp:coreProperties>
</file>