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66E7F-DDFD-41DA-B257-957E9D2046DF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2AAC4-4D65-4BA2-8411-B533E3AB0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4663-0DA1-4107-A5B0-90D8988E02D6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Konstitusi Kelembagaan, By : Tatik Rohmawati, S.IP.,M.Si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A896-9BE0-46D0-918E-E72A3CC6FC84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Konstitusi Kelembagaan, By : Tatik Rohmawati, S.IP.,M.Si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2980-02C9-4890-93E9-BF1AB57C4B87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Konstitusi Kelembagaan, By : Tatik Rohmawati, S.IP.,M.Si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FA8E-1723-4000-9788-572E4403A50C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Konstitusi Kelembagaan, By : Tatik Rohmawati, S.IP.,M.Si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B459-DAC6-42F8-A500-17D964F5403A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Konstitusi Kelembagaan, By : Tatik Rohmawati, S.IP.,M.Si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8C5A-287A-493D-8FF0-0066D9458322}" type="datetime1">
              <a:rPr lang="en-US" smtClean="0"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Konstitusi Kelembagaan, By : Tatik Rohmawati, S.IP.,M.Si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BCC53-B28C-4F8E-8125-3D114B29F2B7}" type="datetime1">
              <a:rPr lang="en-US" smtClean="0"/>
              <a:t>3/18/2013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Konstitusi Kelembagaan, By : Tatik Rohmawati, S.IP.,M.Si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16B2-5A65-4281-AE2F-8D28CD43D10C}" type="datetime1">
              <a:rPr lang="en-US" smtClean="0"/>
              <a:t>3/18/2013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Konstitusi Kelembagaan, By : Tatik Rohmawati, S.IP.,M.Si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45344-BD05-42E7-AD02-FF5FD830ED50}" type="datetime1">
              <a:rPr lang="en-US" smtClean="0"/>
              <a:t>3/18/2013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Konstitusi Kelembagaan, By : Tatik Rohmawati, S.IP.,M.Si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276-342C-4C2A-A146-38BE75C31798}" type="datetime1">
              <a:rPr lang="en-US" smtClean="0"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Konstitusi Kelembagaan, By : Tatik Rohmawati, S.IP.,M.Si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0C98-EE9C-4C14-A8D7-6A2D8CD8E240}" type="datetime1">
              <a:rPr lang="en-US" smtClean="0"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Konstitusi Kelembagaan, By : Tatik Rohmawati, S.IP.,M.Si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A48F1-B5A7-4F02-8CBC-26F3560751DF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HandOut Konstitusi Kelembagaan, By : Tatik Rohmawati, S.IP.,M.Si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8713C-86A9-4A14-9C81-C50FEB05A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NEGARA, KONSTITUSI DAN PEMERINTAHAN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09800"/>
            <a:ext cx="7696200" cy="3810000"/>
          </a:xfrm>
        </p:spPr>
        <p:txBody>
          <a:bodyPr/>
          <a:lstStyle/>
          <a:p>
            <a:r>
              <a:rPr lang="en-US" dirty="0" err="1" smtClean="0"/>
              <a:t>Disampaikan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Kelembagaan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endParaRPr lang="en-US" dirty="0" smtClean="0"/>
          </a:p>
          <a:p>
            <a:r>
              <a:rPr lang="en-US" dirty="0" err="1" smtClean="0"/>
              <a:t>Dosen</a:t>
            </a:r>
            <a:r>
              <a:rPr lang="en-US" dirty="0" smtClean="0"/>
              <a:t> :</a:t>
            </a:r>
          </a:p>
          <a:p>
            <a:r>
              <a:rPr lang="en-US" dirty="0" smtClean="0"/>
              <a:t>TATIK ROHMAWATI, S.IP.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B11F-BE0E-4645-B3E5-E6AAF9DF634D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HandOut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Kelembagaan</a:t>
            </a:r>
            <a:r>
              <a:rPr lang="en-US" dirty="0" smtClean="0"/>
              <a:t>, </a:t>
            </a:r>
          </a:p>
          <a:p>
            <a:r>
              <a:rPr lang="en-US" dirty="0" smtClean="0"/>
              <a:t>By : </a:t>
            </a:r>
            <a:r>
              <a:rPr lang="en-US" dirty="0" err="1" smtClean="0"/>
              <a:t>Tatik</a:t>
            </a:r>
            <a:r>
              <a:rPr lang="en-US" dirty="0" smtClean="0"/>
              <a:t> </a:t>
            </a:r>
            <a:r>
              <a:rPr lang="en-US" dirty="0" err="1" smtClean="0"/>
              <a:t>Rohmawati</a:t>
            </a:r>
            <a:r>
              <a:rPr lang="en-US" dirty="0" smtClean="0"/>
              <a:t>, </a:t>
            </a:r>
            <a:r>
              <a:rPr lang="en-US" dirty="0" err="1" smtClean="0"/>
              <a:t>S.IP.,M.Si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399"/>
            <a:ext cx="7772400" cy="685801"/>
          </a:xfrm>
        </p:spPr>
        <p:txBody>
          <a:bodyPr>
            <a:normAutofit fontScale="90000"/>
          </a:bodyPr>
          <a:lstStyle/>
          <a:p>
            <a:pPr lvl="0"/>
            <a:r>
              <a:rPr lang="id-ID" sz="3600" b="1" dirty="0" smtClean="0"/>
              <a:t>KONSEP PEMISAHAN KEKUASAAN (</a:t>
            </a:r>
            <a:r>
              <a:rPr lang="id-ID" sz="3600" b="1" i="1" dirty="0" smtClean="0"/>
              <a:t>SEPARATION OF POWER</a:t>
            </a:r>
            <a:r>
              <a:rPr lang="id-ID" sz="3600" b="1" dirty="0" smtClean="0"/>
              <a:t>)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/>
          </a:bodyPr>
          <a:lstStyle/>
          <a:p>
            <a:pPr algn="just"/>
            <a:r>
              <a:rPr lang="id-ID" sz="2400" dirty="0"/>
              <a:t>Pada dasarnya konsep pemisahan kekuasaan adalah adanya konsep </a:t>
            </a:r>
            <a:r>
              <a:rPr lang="id-ID" sz="2400" i="1" dirty="0"/>
              <a:t>Trias Politica</a:t>
            </a:r>
            <a:r>
              <a:rPr lang="id-ID" sz="2400" dirty="0"/>
              <a:t> yang dikemukakan oleh </a:t>
            </a:r>
            <a:r>
              <a:rPr lang="id-ID" sz="2400" b="1" dirty="0"/>
              <a:t>John Locke</a:t>
            </a:r>
            <a:r>
              <a:rPr lang="id-ID" sz="2400" dirty="0"/>
              <a:t> (1632-1704) dan </a:t>
            </a:r>
            <a:r>
              <a:rPr lang="id-ID" sz="2400" b="1" dirty="0"/>
              <a:t>Montesquieu</a:t>
            </a:r>
            <a:r>
              <a:rPr lang="id-ID" sz="2400" dirty="0"/>
              <a:t> (1689-1755). </a:t>
            </a:r>
            <a:r>
              <a:rPr lang="id-ID" sz="2400" i="1" dirty="0"/>
              <a:t>Trias Politica</a:t>
            </a:r>
            <a:r>
              <a:rPr lang="id-ID" sz="2400" dirty="0"/>
              <a:t> adalah kekuasaan negara terdiri dari tiga kekuasaan yaitu yang dikenal </a:t>
            </a:r>
            <a:r>
              <a:rPr lang="id-ID" sz="2400" i="1" dirty="0"/>
              <a:t>Separation of Power</a:t>
            </a:r>
            <a:r>
              <a:rPr lang="id-ID" sz="2400" dirty="0"/>
              <a:t>, meliputi :</a:t>
            </a:r>
            <a:endParaRPr lang="en-US" sz="2400" dirty="0"/>
          </a:p>
          <a:p>
            <a:pPr marL="457200" lvl="0" indent="-457200" algn="just">
              <a:buAutoNum type="arabicPeriod"/>
            </a:pPr>
            <a:r>
              <a:rPr lang="id-ID" sz="2400" dirty="0" smtClean="0"/>
              <a:t>Kekuasaan </a:t>
            </a:r>
            <a:r>
              <a:rPr lang="id-ID" sz="2400" dirty="0"/>
              <a:t>Legislatif (</a:t>
            </a:r>
            <a:r>
              <a:rPr lang="id-ID" sz="2400" i="1" dirty="0"/>
              <a:t>rulemaking function</a:t>
            </a:r>
            <a:r>
              <a:rPr lang="id-ID" sz="2400" dirty="0"/>
              <a:t>), yaitu kekuasaan membuat </a:t>
            </a:r>
            <a:r>
              <a:rPr lang="id-ID" sz="2400" dirty="0" smtClean="0"/>
              <a:t>undang-undang.</a:t>
            </a:r>
            <a:endParaRPr lang="en-US" sz="2400" dirty="0" smtClean="0"/>
          </a:p>
          <a:p>
            <a:pPr marL="457200" lvl="0" indent="-457200" algn="just">
              <a:buAutoNum type="arabicPeriod"/>
            </a:pPr>
            <a:r>
              <a:rPr lang="id-ID" sz="2400" dirty="0" smtClean="0"/>
              <a:t>Kekuasaan </a:t>
            </a:r>
            <a:r>
              <a:rPr lang="id-ID" sz="2400" dirty="0"/>
              <a:t>Eksekutif (</a:t>
            </a:r>
            <a:r>
              <a:rPr lang="id-ID" sz="2400" i="1" dirty="0"/>
              <a:t>rule application function</a:t>
            </a:r>
            <a:r>
              <a:rPr lang="id-ID" sz="2400" dirty="0"/>
              <a:t>), yaitu kekuasaan melaksanakan </a:t>
            </a:r>
            <a:r>
              <a:rPr lang="id-ID" sz="2400" dirty="0" smtClean="0"/>
              <a:t>undang-undang</a:t>
            </a:r>
            <a:endParaRPr lang="en-US" sz="2400" dirty="0" smtClean="0"/>
          </a:p>
          <a:p>
            <a:pPr marL="457200" lvl="0" indent="-457200" algn="just">
              <a:buAutoNum type="arabicPeriod"/>
            </a:pPr>
            <a:r>
              <a:rPr lang="id-ID" sz="2400" dirty="0" smtClean="0"/>
              <a:t>Kekuasaan </a:t>
            </a:r>
            <a:r>
              <a:rPr lang="id-ID" sz="2400" dirty="0"/>
              <a:t>Yudikatif (</a:t>
            </a:r>
            <a:r>
              <a:rPr lang="id-ID" sz="2400" i="1" dirty="0"/>
              <a:t>rule adjudication function</a:t>
            </a:r>
            <a:r>
              <a:rPr lang="id-ID" sz="2400" dirty="0"/>
              <a:t>), yaitu kekuasaan mengadili atas pelanggaran undang-undang.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F55F-C396-49B8-B05D-8427668D334D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HandOut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Kelembagaan</a:t>
            </a:r>
            <a:r>
              <a:rPr lang="en-US" dirty="0" smtClean="0"/>
              <a:t>, </a:t>
            </a:r>
          </a:p>
          <a:p>
            <a:r>
              <a:rPr lang="en-US" dirty="0" smtClean="0"/>
              <a:t>By : </a:t>
            </a:r>
            <a:r>
              <a:rPr lang="en-US" dirty="0" err="1" smtClean="0"/>
              <a:t>Tatik</a:t>
            </a:r>
            <a:r>
              <a:rPr lang="en-US" dirty="0" smtClean="0"/>
              <a:t> </a:t>
            </a:r>
            <a:r>
              <a:rPr lang="en-US" dirty="0" err="1" smtClean="0"/>
              <a:t>Rohmawati</a:t>
            </a:r>
            <a:r>
              <a:rPr lang="en-US" dirty="0" smtClean="0"/>
              <a:t>, </a:t>
            </a:r>
            <a:r>
              <a:rPr lang="en-US" dirty="0" err="1" smtClean="0"/>
              <a:t>S.IP.,M.Si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990599"/>
          </a:xfrm>
        </p:spPr>
        <p:txBody>
          <a:bodyPr>
            <a:normAutofit fontScale="90000"/>
          </a:bodyPr>
          <a:lstStyle/>
          <a:p>
            <a:pPr lvl="0"/>
            <a:r>
              <a:rPr lang="id-ID" sz="3200" b="1" dirty="0" smtClean="0"/>
              <a:t>NILAI PENTING KONSTITUSI DALAM SUATU NEGARA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447800"/>
            <a:ext cx="7620000" cy="4800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d-ID" sz="2000" dirty="0">
                <a:solidFill>
                  <a:schemeClr val="tx1"/>
                </a:solidFill>
              </a:rPr>
              <a:t>Arti penting konstitusi dalam suatu negara adalah negara tidak akan terbentuk tanpa adanya konstitusi. Oleh karena itu konstitusi menempati posisi yang sangat penting (</a:t>
            </a:r>
            <a:r>
              <a:rPr lang="id-ID" sz="2000" i="1" dirty="0">
                <a:solidFill>
                  <a:schemeClr val="tx1"/>
                </a:solidFill>
              </a:rPr>
              <a:t>krusial</a:t>
            </a:r>
            <a:r>
              <a:rPr lang="id-ID" sz="2000" dirty="0">
                <a:solidFill>
                  <a:schemeClr val="tx1"/>
                </a:solidFill>
              </a:rPr>
              <a:t>) dalam kehidupan ketatanegaraan suatu negara. Dengan demikian negara dan konstitusi merupakan lembaga yang tidak dapat dipisahkan satu dengan yang lain.</a:t>
            </a:r>
            <a:endParaRPr lang="en-US" sz="2000" dirty="0">
              <a:solidFill>
                <a:schemeClr val="tx1"/>
              </a:solidFill>
            </a:endParaRPr>
          </a:p>
          <a:p>
            <a:pPr algn="just"/>
            <a:r>
              <a:rPr lang="id-ID" sz="2000" dirty="0">
                <a:solidFill>
                  <a:schemeClr val="tx1"/>
                </a:solidFill>
              </a:rPr>
              <a:t>Menurut </a:t>
            </a:r>
            <a:r>
              <a:rPr lang="id-ID" sz="2000" b="1" dirty="0">
                <a:solidFill>
                  <a:schemeClr val="tx1"/>
                </a:solidFill>
              </a:rPr>
              <a:t>Dr. A. Hamid S. Attamimi</a:t>
            </a:r>
            <a:r>
              <a:rPr lang="id-ID" sz="2000" dirty="0">
                <a:solidFill>
                  <a:schemeClr val="tx1"/>
                </a:solidFill>
              </a:rPr>
              <a:t>, bahwa arti penting suatu konstitusi atau UUD adalah sebagai pemberi pegangan dan pemberi batas, sekaligus tentang bagaimana kekuasaan negara harus dijalankan. Sejalan dengan pemahaman di atas </a:t>
            </a:r>
            <a:r>
              <a:rPr lang="id-ID" sz="2000" b="1" dirty="0">
                <a:solidFill>
                  <a:schemeClr val="tx1"/>
                </a:solidFill>
              </a:rPr>
              <a:t>Struycken</a:t>
            </a:r>
            <a:r>
              <a:rPr lang="id-ID" sz="2000" dirty="0">
                <a:solidFill>
                  <a:schemeClr val="tx1"/>
                </a:solidFill>
              </a:rPr>
              <a:t> mengemukakan bahwa UUD sebagai konstitusi tertulis merupakan sebuah dokumen formal yang memuat :</a:t>
            </a:r>
            <a:endParaRPr lang="en-US" sz="2000" dirty="0">
              <a:solidFill>
                <a:schemeClr val="tx1"/>
              </a:solidFill>
            </a:endParaRPr>
          </a:p>
          <a:p>
            <a:pPr marL="457200" lvl="0" indent="-457200" algn="just">
              <a:buAutoNum type="arabicPeriod"/>
            </a:pPr>
            <a:r>
              <a:rPr lang="id-ID" sz="2000" dirty="0" smtClean="0">
                <a:solidFill>
                  <a:schemeClr val="tx1"/>
                </a:solidFill>
              </a:rPr>
              <a:t>Hasil </a:t>
            </a:r>
            <a:r>
              <a:rPr lang="id-ID" sz="2000" dirty="0">
                <a:solidFill>
                  <a:schemeClr val="tx1"/>
                </a:solidFill>
              </a:rPr>
              <a:t>perjuangan politik bangsa di waktu yang </a:t>
            </a:r>
            <a:r>
              <a:rPr lang="id-ID" sz="2000" dirty="0" smtClean="0">
                <a:solidFill>
                  <a:schemeClr val="tx1"/>
                </a:solidFill>
              </a:rPr>
              <a:t>lampau.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57200" lvl="0" indent="-457200" algn="just">
              <a:buAutoNum type="arabicPeriod"/>
            </a:pPr>
            <a:r>
              <a:rPr lang="id-ID" sz="2000" dirty="0" smtClean="0">
                <a:solidFill>
                  <a:schemeClr val="tx1"/>
                </a:solidFill>
              </a:rPr>
              <a:t>Tingkat-tingkat </a:t>
            </a:r>
            <a:r>
              <a:rPr lang="id-ID" sz="2000" dirty="0">
                <a:solidFill>
                  <a:schemeClr val="tx1"/>
                </a:solidFill>
              </a:rPr>
              <a:t>tertinggi perkembangan ketatanegaraan </a:t>
            </a:r>
            <a:r>
              <a:rPr lang="id-ID" sz="2000" dirty="0" smtClean="0">
                <a:solidFill>
                  <a:schemeClr val="tx1"/>
                </a:solidFill>
              </a:rPr>
              <a:t>bangsa.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57200" lvl="0" indent="-457200" algn="just">
              <a:buAutoNum type="arabicPeriod"/>
            </a:pPr>
            <a:r>
              <a:rPr lang="id-ID" sz="2000" dirty="0" smtClean="0">
                <a:solidFill>
                  <a:schemeClr val="tx1"/>
                </a:solidFill>
              </a:rPr>
              <a:t>Pandangan </a:t>
            </a:r>
            <a:r>
              <a:rPr lang="id-ID" sz="2000" dirty="0">
                <a:solidFill>
                  <a:schemeClr val="tx1"/>
                </a:solidFill>
              </a:rPr>
              <a:t>tokoh-tokoh bangsa yang hendak diwujudkan, baik untuk waktu sekarang maupun untuk masa yang akan </a:t>
            </a:r>
            <a:r>
              <a:rPr lang="id-ID" sz="2000" dirty="0" smtClean="0">
                <a:solidFill>
                  <a:schemeClr val="tx1"/>
                </a:solidFill>
              </a:rPr>
              <a:t>datang.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57200" lvl="0" indent="-457200" algn="just">
              <a:buAutoNum type="arabicPeriod"/>
            </a:pPr>
            <a:r>
              <a:rPr lang="id-ID" sz="2000" dirty="0" smtClean="0">
                <a:solidFill>
                  <a:schemeClr val="tx1"/>
                </a:solidFill>
              </a:rPr>
              <a:t>Suatu </a:t>
            </a:r>
            <a:r>
              <a:rPr lang="id-ID" sz="2000" dirty="0">
                <a:solidFill>
                  <a:schemeClr val="tx1"/>
                </a:solidFill>
              </a:rPr>
              <a:t>keinginan untuk perkembangan kehidupan ketatanegaraan bangsa yang hendak dipimpin.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76CA-CD6E-4A81-A285-5D4F15AAF198}" type="datetime1">
              <a:rPr lang="en-US" smtClean="0">
                <a:solidFill>
                  <a:schemeClr val="tx1"/>
                </a:solidFill>
              </a:rPr>
              <a:t>3/18/2013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362200" cy="320675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HandOut Konstitusi Kelembagaan, By : Tatik Rohmawati, S.IP.,M.Si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772400" cy="1066801"/>
          </a:xfrm>
        </p:spPr>
        <p:txBody>
          <a:bodyPr/>
          <a:lstStyle/>
          <a:p>
            <a:r>
              <a:rPr lang="en-US" b="1" dirty="0" smtClean="0"/>
              <a:t>LANJUTAN (NILAI PENTING)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057400"/>
            <a:ext cx="7467600" cy="4038600"/>
          </a:xfrm>
        </p:spPr>
        <p:txBody>
          <a:bodyPr>
            <a:noAutofit/>
          </a:bodyPr>
          <a:lstStyle/>
          <a:p>
            <a:pPr algn="just"/>
            <a:r>
              <a:rPr lang="id-ID" sz="2800" b="1" dirty="0">
                <a:solidFill>
                  <a:schemeClr val="tx1"/>
                </a:solidFill>
              </a:rPr>
              <a:t>Prof. Mr. Djokosutono</a:t>
            </a:r>
            <a:r>
              <a:rPr lang="id-ID" sz="2800" dirty="0">
                <a:solidFill>
                  <a:schemeClr val="tx1"/>
                </a:solidFill>
              </a:rPr>
              <a:t> melihat arti penting suatu konstitusi (</a:t>
            </a:r>
            <a:r>
              <a:rPr lang="id-ID" sz="2800" i="1" dirty="0">
                <a:solidFill>
                  <a:schemeClr val="tx1"/>
                </a:solidFill>
              </a:rPr>
              <a:t>grandwet</a:t>
            </a:r>
            <a:r>
              <a:rPr lang="id-ID" sz="2800" dirty="0">
                <a:solidFill>
                  <a:schemeClr val="tx1"/>
                </a:solidFill>
              </a:rPr>
              <a:t>) dari dua segi, yaitu :</a:t>
            </a:r>
            <a:endParaRPr lang="en-US" sz="2800" dirty="0">
              <a:solidFill>
                <a:schemeClr val="tx1"/>
              </a:solidFill>
            </a:endParaRPr>
          </a:p>
          <a:p>
            <a:pPr marL="514350" lvl="0" indent="-514350" algn="just">
              <a:buAutoNum type="alphaUcPeriod"/>
            </a:pPr>
            <a:r>
              <a:rPr lang="id-ID" sz="2800" dirty="0" smtClean="0">
                <a:solidFill>
                  <a:schemeClr val="tx1"/>
                </a:solidFill>
              </a:rPr>
              <a:t>Dari </a:t>
            </a:r>
            <a:r>
              <a:rPr lang="id-ID" sz="2800" dirty="0">
                <a:solidFill>
                  <a:schemeClr val="tx1"/>
                </a:solidFill>
              </a:rPr>
              <a:t>segi isi (</a:t>
            </a:r>
            <a:r>
              <a:rPr lang="id-ID" sz="2800" i="1" dirty="0">
                <a:solidFill>
                  <a:schemeClr val="tx1"/>
                </a:solidFill>
              </a:rPr>
              <a:t>naar de inhoud</a:t>
            </a:r>
            <a:r>
              <a:rPr lang="id-ID" sz="2800" dirty="0">
                <a:solidFill>
                  <a:schemeClr val="tx1"/>
                </a:solidFill>
              </a:rPr>
              <a:t>) karena konstitusi memuat dasar (</a:t>
            </a:r>
            <a:r>
              <a:rPr lang="id-ID" sz="2800" i="1" dirty="0">
                <a:solidFill>
                  <a:schemeClr val="tx1"/>
                </a:solidFill>
              </a:rPr>
              <a:t>grandslagen</a:t>
            </a:r>
            <a:r>
              <a:rPr lang="id-ID" sz="2800" dirty="0">
                <a:solidFill>
                  <a:schemeClr val="tx1"/>
                </a:solidFill>
              </a:rPr>
              <a:t>) dari struktur (</a:t>
            </a:r>
            <a:r>
              <a:rPr lang="id-ID" sz="2800" i="1" dirty="0">
                <a:solidFill>
                  <a:schemeClr val="tx1"/>
                </a:solidFill>
              </a:rPr>
              <a:t>inrichting</a:t>
            </a:r>
            <a:r>
              <a:rPr lang="id-ID" sz="2800" dirty="0">
                <a:solidFill>
                  <a:schemeClr val="tx1"/>
                </a:solidFill>
              </a:rPr>
              <a:t>) dan memuat fungsi (</a:t>
            </a:r>
            <a:r>
              <a:rPr lang="id-ID" sz="2800" i="1" dirty="0">
                <a:solidFill>
                  <a:schemeClr val="tx1"/>
                </a:solidFill>
              </a:rPr>
              <a:t>administratie</a:t>
            </a:r>
            <a:r>
              <a:rPr lang="id-ID" sz="2800" dirty="0">
                <a:solidFill>
                  <a:schemeClr val="tx1"/>
                </a:solidFill>
              </a:rPr>
              <a:t>) </a:t>
            </a:r>
            <a:r>
              <a:rPr lang="id-ID" sz="2800" dirty="0" smtClean="0">
                <a:solidFill>
                  <a:schemeClr val="tx1"/>
                </a:solidFill>
              </a:rPr>
              <a:t>negara.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514350" lvl="0" indent="-514350" algn="just">
              <a:buAutoNum type="alphaUcPeriod"/>
            </a:pPr>
            <a:r>
              <a:rPr lang="id-ID" sz="2800" dirty="0" smtClean="0">
                <a:solidFill>
                  <a:schemeClr val="tx1"/>
                </a:solidFill>
              </a:rPr>
              <a:t>Dari </a:t>
            </a:r>
            <a:r>
              <a:rPr lang="id-ID" sz="2800" dirty="0">
                <a:solidFill>
                  <a:schemeClr val="tx1"/>
                </a:solidFill>
              </a:rPr>
              <a:t>segi bentuk (</a:t>
            </a:r>
            <a:r>
              <a:rPr lang="id-ID" sz="2800" i="1" dirty="0">
                <a:solidFill>
                  <a:schemeClr val="tx1"/>
                </a:solidFill>
              </a:rPr>
              <a:t>naar de maker</a:t>
            </a:r>
            <a:r>
              <a:rPr lang="id-ID" sz="2800" dirty="0">
                <a:solidFill>
                  <a:schemeClr val="tx1"/>
                </a:solidFill>
              </a:rPr>
              <a:t>), karena memuat konstitusi yang bukan sembarang orang atau lembaga.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E1643-2642-43F8-8CCB-9937AE77A319}" type="datetime1">
              <a:rPr lang="en-US" smtClean="0">
                <a:solidFill>
                  <a:schemeClr val="tx1"/>
                </a:solidFill>
              </a:rPr>
              <a:t>3/18/2013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HandOut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Konstitusi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Kelembagaan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By : </a:t>
            </a:r>
            <a:r>
              <a:rPr lang="en-US" dirty="0" err="1" smtClean="0">
                <a:solidFill>
                  <a:schemeClr val="tx1"/>
                </a:solidFill>
              </a:rPr>
              <a:t>Tatik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Rohmawati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S.IP.,M.Si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1"/>
            <a:ext cx="75438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ARTI PENTING KONSTITUSI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7696200" cy="4648200"/>
          </a:xfrm>
        </p:spPr>
        <p:txBody>
          <a:bodyPr>
            <a:noAutofit/>
          </a:bodyPr>
          <a:lstStyle/>
          <a:p>
            <a:pPr algn="just"/>
            <a:r>
              <a:rPr lang="id-ID" sz="2000" dirty="0">
                <a:solidFill>
                  <a:schemeClr val="tx1"/>
                </a:solidFill>
              </a:rPr>
              <a:t>Arti penting konstitusi, menurut </a:t>
            </a:r>
            <a:r>
              <a:rPr lang="id-ID" sz="2000" b="1" dirty="0">
                <a:solidFill>
                  <a:schemeClr val="tx1"/>
                </a:solidFill>
              </a:rPr>
              <a:t>Karl Loewenstein</a:t>
            </a:r>
            <a:r>
              <a:rPr lang="id-ID" sz="2000" dirty="0">
                <a:solidFill>
                  <a:schemeClr val="tx1"/>
                </a:solidFill>
              </a:rPr>
              <a:t>, yaitu :</a:t>
            </a:r>
            <a:endParaRPr lang="en-US" sz="2000" dirty="0">
              <a:solidFill>
                <a:schemeClr val="tx1"/>
              </a:solidFill>
            </a:endParaRPr>
          </a:p>
          <a:p>
            <a:pPr lvl="0" algn="just"/>
            <a:r>
              <a:rPr lang="en-US" sz="2000" dirty="0" smtClean="0">
                <a:solidFill>
                  <a:schemeClr val="tx1"/>
                </a:solidFill>
              </a:rPr>
              <a:t>1. </a:t>
            </a:r>
            <a:r>
              <a:rPr lang="id-ID" sz="2000" dirty="0" smtClean="0">
                <a:solidFill>
                  <a:schemeClr val="tx1"/>
                </a:solidFill>
              </a:rPr>
              <a:t>Konstitusi </a:t>
            </a:r>
            <a:r>
              <a:rPr lang="id-ID" sz="2000" dirty="0">
                <a:solidFill>
                  <a:schemeClr val="tx1"/>
                </a:solidFill>
              </a:rPr>
              <a:t>yang mempunyai nilai normatif	</a:t>
            </a:r>
            <a:endParaRPr lang="en-US" sz="2000" dirty="0">
              <a:solidFill>
                <a:schemeClr val="tx1"/>
              </a:solidFill>
            </a:endParaRPr>
          </a:p>
          <a:p>
            <a:pPr algn="just"/>
            <a:r>
              <a:rPr lang="id-ID" sz="2000" dirty="0">
                <a:solidFill>
                  <a:schemeClr val="tx1"/>
                </a:solidFill>
              </a:rPr>
              <a:t>Artinya konstitusi tersebut tidak hanya berlaku secara hukum saja, tetapi merupakan suatu kenyataan yang hidup dalam arti sepenuhnya diperlukan dan efektif, sehingga konstitusi itu dilaksanakan secara murni dan </a:t>
            </a:r>
            <a:r>
              <a:rPr lang="id-ID" sz="2000" dirty="0" smtClean="0">
                <a:solidFill>
                  <a:schemeClr val="tx1"/>
                </a:solidFill>
              </a:rPr>
              <a:t>konsekuen.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/>
            <a:r>
              <a:rPr lang="en-US" sz="2000" dirty="0" smtClean="0">
                <a:solidFill>
                  <a:schemeClr val="tx1"/>
                </a:solidFill>
              </a:rPr>
              <a:t>2. </a:t>
            </a:r>
            <a:r>
              <a:rPr lang="id-ID" sz="2000" dirty="0" smtClean="0">
                <a:solidFill>
                  <a:schemeClr val="tx1"/>
                </a:solidFill>
              </a:rPr>
              <a:t>Konstitusi </a:t>
            </a:r>
            <a:r>
              <a:rPr lang="id-ID" sz="2000" dirty="0">
                <a:solidFill>
                  <a:schemeClr val="tx1"/>
                </a:solidFill>
              </a:rPr>
              <a:t>yang mempunyai nilai nominal</a:t>
            </a:r>
            <a:endParaRPr lang="en-US" sz="2000" dirty="0">
              <a:solidFill>
                <a:schemeClr val="tx1"/>
              </a:solidFill>
            </a:endParaRPr>
          </a:p>
          <a:p>
            <a:pPr algn="just"/>
            <a:r>
              <a:rPr lang="id-ID" sz="2000" dirty="0">
                <a:solidFill>
                  <a:schemeClr val="tx1"/>
                </a:solidFill>
              </a:rPr>
              <a:t>Artinya secara hukum konstitusi itu berlaku, tetapi kenyataannya kurang sempurna. Karena kenyataannya, pasal-pasal tertentu dalam konstitusi tersebut tidak berlaku.</a:t>
            </a:r>
            <a:endParaRPr lang="en-US" sz="2000" dirty="0">
              <a:solidFill>
                <a:schemeClr val="tx1"/>
              </a:solidFill>
            </a:endParaRPr>
          </a:p>
          <a:p>
            <a:pPr lvl="0" algn="just"/>
            <a:r>
              <a:rPr lang="en-US" sz="2000" dirty="0" smtClean="0">
                <a:solidFill>
                  <a:schemeClr val="tx1"/>
                </a:solidFill>
              </a:rPr>
              <a:t>3. </a:t>
            </a:r>
            <a:r>
              <a:rPr lang="id-ID" sz="2000" dirty="0" smtClean="0">
                <a:solidFill>
                  <a:schemeClr val="tx1"/>
                </a:solidFill>
              </a:rPr>
              <a:t>Konstitusi </a:t>
            </a:r>
            <a:r>
              <a:rPr lang="id-ID" sz="2000" dirty="0">
                <a:solidFill>
                  <a:schemeClr val="tx1"/>
                </a:solidFill>
              </a:rPr>
              <a:t>yang mempunyai nilai semantik</a:t>
            </a:r>
            <a:endParaRPr lang="en-US" sz="2000" dirty="0">
              <a:solidFill>
                <a:schemeClr val="tx1"/>
              </a:solidFill>
            </a:endParaRPr>
          </a:p>
          <a:p>
            <a:pPr algn="just"/>
            <a:r>
              <a:rPr lang="id-ID" sz="2000" dirty="0">
                <a:solidFill>
                  <a:schemeClr val="tx1"/>
                </a:solidFill>
              </a:rPr>
              <a:t>Artinya konstitusi tersebut hanya sebagai istilah saja, sedangkan dalam pelaksanaannya hanyalah dimaksudkan untuk kepentingan pihak penguasa.</a:t>
            </a:r>
            <a:endParaRPr lang="en-US" sz="2000" dirty="0">
              <a:solidFill>
                <a:schemeClr val="tx1"/>
              </a:solidFill>
            </a:endParaRPr>
          </a:p>
          <a:p>
            <a:pPr algn="just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FE3E4-2551-4516-BA14-BA81A1D4C067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HandOut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Kelembagaan</a:t>
            </a:r>
            <a:r>
              <a:rPr lang="en-US" dirty="0" smtClean="0"/>
              <a:t>, </a:t>
            </a:r>
          </a:p>
          <a:p>
            <a:r>
              <a:rPr lang="en-US" dirty="0" smtClean="0"/>
              <a:t>By : </a:t>
            </a:r>
            <a:r>
              <a:rPr lang="en-US" dirty="0" err="1" smtClean="0"/>
              <a:t>Tatik</a:t>
            </a:r>
            <a:r>
              <a:rPr lang="en-US" dirty="0" smtClean="0"/>
              <a:t> </a:t>
            </a:r>
            <a:r>
              <a:rPr lang="en-US" dirty="0" err="1" smtClean="0"/>
              <a:t>Rohmawati</a:t>
            </a:r>
            <a:r>
              <a:rPr lang="en-US" dirty="0" smtClean="0"/>
              <a:t>, </a:t>
            </a:r>
            <a:r>
              <a:rPr lang="en-US" dirty="0" err="1" smtClean="0"/>
              <a:t>S.IP.,M.Si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1"/>
            <a:ext cx="7772400" cy="914400"/>
          </a:xfrm>
        </p:spPr>
        <p:txBody>
          <a:bodyPr>
            <a:noAutofit/>
          </a:bodyPr>
          <a:lstStyle/>
          <a:p>
            <a:pPr lvl="0"/>
            <a:r>
              <a:rPr lang="id-ID" sz="3200" b="1" dirty="0" smtClean="0"/>
              <a:t>SUPREMASI KONSTITUSI DALAM NEGARA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848600" cy="4572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d-ID" sz="2000" dirty="0"/>
              <a:t>Supremasi konstitusi adalah konstitusi yang mempunyai kedudukan tertinggi dalam tertib hukum suatu negara. </a:t>
            </a:r>
            <a:endParaRPr lang="en-US" sz="2000" dirty="0"/>
          </a:p>
          <a:p>
            <a:pPr algn="just"/>
            <a:r>
              <a:rPr lang="id-ID" sz="2000" dirty="0"/>
              <a:t>Menurut </a:t>
            </a:r>
            <a:r>
              <a:rPr lang="id-ID" sz="2000" b="1" dirty="0"/>
              <a:t>K.C. Wheare</a:t>
            </a:r>
            <a:r>
              <a:rPr lang="id-ID" sz="2000" dirty="0"/>
              <a:t>, kedudukan konstitusi dalam suatu negara dapat dipandang dari dua aspek, yaitu :</a:t>
            </a:r>
            <a:endParaRPr lang="en-US" sz="2000" dirty="0"/>
          </a:p>
          <a:p>
            <a:pPr lvl="0" algn="just"/>
            <a:r>
              <a:rPr lang="en-US" sz="2000" dirty="0" smtClean="0"/>
              <a:t>1. </a:t>
            </a:r>
            <a:r>
              <a:rPr lang="id-ID" sz="2000" dirty="0" smtClean="0"/>
              <a:t>Aspek </a:t>
            </a:r>
            <a:r>
              <a:rPr lang="id-ID" sz="2000" dirty="0"/>
              <a:t>hukum, bahwa konstitusi mempunyai derajat tertinggi (supremasi), karena beberapa hal di bawah ini :</a:t>
            </a:r>
            <a:endParaRPr lang="en-US" sz="2000" dirty="0"/>
          </a:p>
          <a:p>
            <a:pPr marL="457200" lvl="0" indent="-457200" algn="just">
              <a:buAutoNum type="alphaLcPeriod"/>
            </a:pPr>
            <a:r>
              <a:rPr lang="id-ID" sz="2000" dirty="0" smtClean="0"/>
              <a:t>Konstitusi </a:t>
            </a:r>
            <a:r>
              <a:rPr lang="id-ID" sz="2000" dirty="0"/>
              <a:t>dibuat oleh Badan Pembuat Undang-undang atau </a:t>
            </a:r>
            <a:r>
              <a:rPr lang="id-ID" sz="2000" dirty="0" smtClean="0"/>
              <a:t>lembaga-lembaga.</a:t>
            </a:r>
            <a:endParaRPr lang="en-US" sz="2000" dirty="0" smtClean="0"/>
          </a:p>
          <a:p>
            <a:pPr marL="457200" lvl="0" indent="-457200" algn="just">
              <a:buAutoNum type="alphaLcPeriod"/>
            </a:pPr>
            <a:r>
              <a:rPr lang="id-ID" sz="2000" dirty="0" smtClean="0"/>
              <a:t>Konstitusi </a:t>
            </a:r>
            <a:r>
              <a:rPr lang="id-ID" sz="2000" dirty="0"/>
              <a:t>dibentuk atas nama rakyat, berasal dari rakyat, kekuatan berlakunya dijamin oleh rakyat dan harus dilaksanakan langsung kepada masyarakat untuk kepentingan </a:t>
            </a:r>
            <a:r>
              <a:rPr lang="id-ID" sz="2000" dirty="0" smtClean="0"/>
              <a:t>mereka.</a:t>
            </a:r>
            <a:endParaRPr lang="en-US" sz="2000" dirty="0" smtClean="0"/>
          </a:p>
          <a:p>
            <a:pPr marL="457200" lvl="0" indent="-457200" algn="just">
              <a:buAutoNum type="alphaLcPeriod"/>
            </a:pPr>
            <a:r>
              <a:rPr lang="id-ID" sz="2000" dirty="0" smtClean="0"/>
              <a:t>Dilihat </a:t>
            </a:r>
            <a:r>
              <a:rPr lang="id-ID" sz="2000" dirty="0"/>
              <a:t>dari sudut hukum yang sempit, yaitu dari proses pembuatannya, konstitusi ditetapkan oleh lembaga atau badan yang diakui keabsahannya</a:t>
            </a:r>
            <a:r>
              <a:rPr lang="id-ID" sz="2000" dirty="0" smtClean="0"/>
              <a:t>.</a:t>
            </a:r>
            <a:endParaRPr lang="en-US" sz="2000" dirty="0" smtClean="0"/>
          </a:p>
          <a:p>
            <a:pPr lvl="0" algn="just"/>
            <a:r>
              <a:rPr lang="en-US" sz="2000" dirty="0" smtClean="0"/>
              <a:t>2. </a:t>
            </a:r>
            <a:r>
              <a:rPr lang="id-ID" sz="2000" dirty="0"/>
              <a:t>Aspek moral</a:t>
            </a:r>
            <a:endParaRPr lang="en-US" sz="2000" dirty="0"/>
          </a:p>
          <a:p>
            <a:pPr algn="just"/>
            <a:r>
              <a:rPr lang="id-ID" sz="2000" dirty="0"/>
              <a:t>Artinya konstitusi tidak boleh bertentangan dengan nilai-nilai universal dari etika moral.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B748-3595-46DC-8627-5D3C626D2603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HandOut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Kelembagaan</a:t>
            </a:r>
            <a:r>
              <a:rPr lang="en-US" dirty="0" smtClean="0"/>
              <a:t>, </a:t>
            </a:r>
          </a:p>
          <a:p>
            <a:r>
              <a:rPr lang="en-US" dirty="0" smtClean="0"/>
              <a:t>By : </a:t>
            </a:r>
            <a:r>
              <a:rPr lang="en-US" dirty="0" err="1" smtClean="0"/>
              <a:t>Tatik</a:t>
            </a:r>
            <a:r>
              <a:rPr lang="en-US" dirty="0" smtClean="0"/>
              <a:t> </a:t>
            </a:r>
            <a:r>
              <a:rPr lang="en-US" dirty="0" err="1" smtClean="0"/>
              <a:t>Rohmawati</a:t>
            </a:r>
            <a:r>
              <a:rPr lang="en-US" dirty="0" smtClean="0"/>
              <a:t>, </a:t>
            </a:r>
            <a:r>
              <a:rPr lang="en-US" dirty="0" err="1" smtClean="0"/>
              <a:t>S.IP.,M.Si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838200"/>
          </a:xfrm>
        </p:spPr>
        <p:txBody>
          <a:bodyPr/>
          <a:lstStyle/>
          <a:p>
            <a:r>
              <a:rPr lang="en-US" dirty="0" smtClean="0"/>
              <a:t>LANJUTAN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7620000" cy="44196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d-ID" dirty="0"/>
              <a:t>Menurut </a:t>
            </a:r>
            <a:r>
              <a:rPr lang="id-ID" b="1" dirty="0"/>
              <a:t>Bryce</a:t>
            </a:r>
            <a:r>
              <a:rPr lang="id-ID" dirty="0"/>
              <a:t>, motif politik yang menonjol dalm penyusunan UUD adalah :</a:t>
            </a:r>
            <a:endParaRPr lang="en-US" dirty="0"/>
          </a:p>
          <a:p>
            <a:pPr marL="514350" lvl="0" indent="-514350" algn="just">
              <a:buAutoNum type="arabicPeriod"/>
            </a:pPr>
            <a:r>
              <a:rPr lang="id-ID" dirty="0" smtClean="0"/>
              <a:t>Keinginan </a:t>
            </a:r>
            <a:r>
              <a:rPr lang="id-ID" dirty="0"/>
              <a:t>untuk menjamin hak-hak rakyat dan untuk mengendalikan tingkah laku </a:t>
            </a:r>
            <a:r>
              <a:rPr lang="id-ID" dirty="0" smtClean="0"/>
              <a:t>penguasa.</a:t>
            </a:r>
            <a:endParaRPr lang="en-US" dirty="0" smtClean="0"/>
          </a:p>
          <a:p>
            <a:pPr marL="514350" lvl="0" indent="-514350" algn="just">
              <a:buAutoNum type="arabicPeriod"/>
            </a:pPr>
            <a:r>
              <a:rPr lang="id-ID" dirty="0" smtClean="0"/>
              <a:t>Keinginan </a:t>
            </a:r>
            <a:r>
              <a:rPr lang="id-ID" dirty="0"/>
              <a:t>untuk menggambarkan sistem pemerintahan yang ada dalam rumusan yang jelas untuk mencegah terjadinya perbuatan sewenang-wenang dari penguasa di masa </a:t>
            </a:r>
            <a:r>
              <a:rPr lang="id-ID" dirty="0" smtClean="0"/>
              <a:t>depan.</a:t>
            </a:r>
            <a:endParaRPr lang="en-US" dirty="0" smtClean="0"/>
          </a:p>
          <a:p>
            <a:pPr marL="514350" lvl="0" indent="-514350" algn="just">
              <a:buAutoNum type="arabicPeriod"/>
            </a:pPr>
            <a:r>
              <a:rPr lang="id-ID" dirty="0" smtClean="0"/>
              <a:t>Hasrat </a:t>
            </a:r>
            <a:r>
              <a:rPr lang="id-ID" dirty="0"/>
              <a:t>dari pencipta kehidupan politik baru untuk menjamin atau mengamankan berlakunya cara pemerintahan dalam bentuk yang permanen dan yang dapat dipahami oleh warga negara </a:t>
            </a:r>
            <a:r>
              <a:rPr lang="id-ID" dirty="0" smtClean="0"/>
              <a:t>.</a:t>
            </a:r>
            <a:endParaRPr lang="en-US" dirty="0" smtClean="0"/>
          </a:p>
          <a:p>
            <a:pPr marL="514350" lvl="0" indent="-514350" algn="just">
              <a:buAutoNum type="arabicPeriod"/>
            </a:pPr>
            <a:r>
              <a:rPr lang="id-ID" dirty="0" smtClean="0"/>
              <a:t>Hasrat </a:t>
            </a:r>
            <a:r>
              <a:rPr lang="id-ID" dirty="0"/>
              <a:t>dari masyarakat-masyarakat yang terpisah untuk menjamin aksi bersama yang efektif dan bersamaan dengan itu berkeinginan tetap mempertahankan hak serta kepentingannya sendiri-sendiri.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FCC-604A-498E-8925-F00D14D018FA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HandOut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Kelembagaan</a:t>
            </a:r>
            <a:r>
              <a:rPr lang="en-US" dirty="0" smtClean="0"/>
              <a:t>, </a:t>
            </a:r>
          </a:p>
          <a:p>
            <a:r>
              <a:rPr lang="en-US" dirty="0" smtClean="0"/>
              <a:t>By : </a:t>
            </a:r>
            <a:r>
              <a:rPr lang="en-US" dirty="0" err="1" smtClean="0"/>
              <a:t>Tatik</a:t>
            </a:r>
            <a:r>
              <a:rPr lang="en-US" dirty="0" smtClean="0"/>
              <a:t> </a:t>
            </a:r>
            <a:r>
              <a:rPr lang="en-US" dirty="0" err="1" smtClean="0"/>
              <a:t>Rohmawati</a:t>
            </a:r>
            <a:r>
              <a:rPr lang="en-US" dirty="0" smtClean="0"/>
              <a:t>, </a:t>
            </a:r>
            <a:r>
              <a:rPr lang="en-US" dirty="0" err="1" smtClean="0"/>
              <a:t>S.IP.,M.Si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1"/>
            <a:ext cx="7772400" cy="762000"/>
          </a:xfrm>
        </p:spPr>
        <p:txBody>
          <a:bodyPr/>
          <a:lstStyle/>
          <a:p>
            <a:r>
              <a:rPr lang="en-US" dirty="0" smtClean="0"/>
              <a:t>KESIMPULAN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752600"/>
            <a:ext cx="7696200" cy="4267200"/>
          </a:xfrm>
        </p:spPr>
        <p:txBody>
          <a:bodyPr>
            <a:normAutofit/>
          </a:bodyPr>
          <a:lstStyle/>
          <a:p>
            <a:r>
              <a:rPr lang="id-ID" sz="3600" dirty="0"/>
              <a:t>Berdasarkan hal-hal di atas, bahwa UUD dibuat secara sadar sebagai perangkat kaidah fundamental yang mempunyai nilai politik lebih tinggi dari jenis kaidah lain karena menjadi dasar bagi seluruh tata kehidupan negara.</a:t>
            </a:r>
            <a:endParaRPr lang="en-US" sz="3600" dirty="0"/>
          </a:p>
          <a:p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A895-4747-4C0E-A0FF-6C4132E36ACD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HandOut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Kelembagaan</a:t>
            </a:r>
            <a:r>
              <a:rPr lang="en-US" dirty="0" smtClean="0"/>
              <a:t>, </a:t>
            </a:r>
          </a:p>
          <a:p>
            <a:r>
              <a:rPr lang="en-US" dirty="0" smtClean="0"/>
              <a:t>By : </a:t>
            </a:r>
            <a:r>
              <a:rPr lang="en-US" dirty="0" err="1" smtClean="0"/>
              <a:t>Tatik</a:t>
            </a:r>
            <a:r>
              <a:rPr lang="en-US" dirty="0" smtClean="0"/>
              <a:t> </a:t>
            </a:r>
            <a:r>
              <a:rPr lang="en-US" dirty="0" err="1" smtClean="0"/>
              <a:t>Rohmawati</a:t>
            </a:r>
            <a:r>
              <a:rPr lang="en-US" dirty="0" smtClean="0"/>
              <a:t>, </a:t>
            </a:r>
            <a:r>
              <a:rPr lang="en-US" dirty="0" err="1" smtClean="0"/>
              <a:t>S.IP.,M.Si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TERIMA KASIH, SEMOGA BERMANFAAT</a:t>
            </a:r>
            <a:endParaRPr lang="en-US" dirty="0"/>
          </a:p>
        </p:txBody>
      </p:sp>
      <p:pic>
        <p:nvPicPr>
          <p:cNvPr id="8" name="Content Placeholder 7" descr="snowy-twilight-516720-2-l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43DD-A143-4371-824D-B74466BC6BB2}" type="datetime1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HandOut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Kelembagaan</a:t>
            </a:r>
            <a:r>
              <a:rPr lang="en-US" dirty="0" smtClean="0"/>
              <a:t>, </a:t>
            </a:r>
          </a:p>
          <a:p>
            <a:r>
              <a:rPr lang="en-US" dirty="0" smtClean="0"/>
              <a:t>By : </a:t>
            </a:r>
            <a:r>
              <a:rPr lang="en-US" dirty="0" err="1" smtClean="0"/>
              <a:t>Tatik</a:t>
            </a:r>
            <a:r>
              <a:rPr lang="en-US" dirty="0" smtClean="0"/>
              <a:t> </a:t>
            </a:r>
            <a:r>
              <a:rPr lang="en-US" dirty="0" err="1" smtClean="0"/>
              <a:t>Rohmawati</a:t>
            </a:r>
            <a:r>
              <a:rPr lang="en-US" dirty="0" smtClean="0"/>
              <a:t>, </a:t>
            </a:r>
            <a:r>
              <a:rPr lang="en-US" dirty="0" err="1" smtClean="0"/>
              <a:t>S.IP.,M.Si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713C-86A9-4A14-9C81-C50FEB05ACB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733</Words>
  <Application>Microsoft Office PowerPoint</Application>
  <PresentationFormat>On-screen Show (4:3)</PresentationFormat>
  <Paragraphs>82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NEGARA, KONSTITUSI DAN PEMERINTAHAN </vt:lpstr>
      <vt:lpstr>KONSEP PEMISAHAN KEKUASAAN (SEPARATION OF POWER) </vt:lpstr>
      <vt:lpstr>NILAI PENTING KONSTITUSI DALAM SUATU NEGARA </vt:lpstr>
      <vt:lpstr>LANJUTAN (NILAI PENTING)</vt:lpstr>
      <vt:lpstr>ARTI PENTING KONSTITUSI</vt:lpstr>
      <vt:lpstr>SUPREMASI KONSTITUSI DALAM NEGARA </vt:lpstr>
      <vt:lpstr>LANJUTAN</vt:lpstr>
      <vt:lpstr>KESIMPULAN</vt:lpstr>
      <vt:lpstr>TERIMA KASIH, SEMOGA BERMANFAAT</vt:lpstr>
    </vt:vector>
  </TitlesOfParts>
  <Company>Lenovo (Beijing) Limited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NEGARA, KONSTITUSI DAN PEMERINTAHAN </dc:title>
  <dc:creator>Lenovo User</dc:creator>
  <cp:lastModifiedBy>IK-dosen</cp:lastModifiedBy>
  <cp:revision>8</cp:revision>
  <dcterms:created xsi:type="dcterms:W3CDTF">2010-03-17T15:23:33Z</dcterms:created>
  <dcterms:modified xsi:type="dcterms:W3CDTF">2013-03-18T07:25:35Z</dcterms:modified>
</cp:coreProperties>
</file>