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86" r:id="rId10"/>
    <p:sldId id="265" r:id="rId11"/>
    <p:sldId id="268" r:id="rId12"/>
    <p:sldId id="266" r:id="rId13"/>
    <p:sldId id="267" r:id="rId14"/>
    <p:sldId id="269" r:id="rId15"/>
    <p:sldId id="287" r:id="rId16"/>
    <p:sldId id="271" r:id="rId17"/>
    <p:sldId id="280" r:id="rId18"/>
    <p:sldId id="272" r:id="rId19"/>
    <p:sldId id="274" r:id="rId20"/>
    <p:sldId id="275" r:id="rId21"/>
    <p:sldId id="277" r:id="rId22"/>
    <p:sldId id="276" r:id="rId23"/>
    <p:sldId id="288" r:id="rId24"/>
    <p:sldId id="279" r:id="rId25"/>
    <p:sldId id="278" r:id="rId26"/>
    <p:sldId id="282" r:id="rId27"/>
    <p:sldId id="283" r:id="rId28"/>
    <p:sldId id="281" r:id="rId29"/>
    <p:sldId id="284" r:id="rId30"/>
    <p:sldId id="289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2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10/16/2014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Anna </a:t>
            </a:r>
            <a:r>
              <a:rPr lang="en-US" dirty="0" err="1" smtClean="0"/>
              <a:t>Dara</a:t>
            </a:r>
            <a:r>
              <a:rPr lang="en-US" dirty="0" smtClean="0"/>
              <a:t> </a:t>
            </a:r>
            <a:r>
              <a:rPr lang="en-US" dirty="0" err="1" smtClean="0"/>
              <a:t>Andriana</a:t>
            </a:r>
            <a:r>
              <a:rPr lang="en-US" dirty="0" smtClean="0"/>
              <a:t>, </a:t>
            </a:r>
            <a:r>
              <a:rPr lang="en-US" dirty="0" err="1" smtClean="0"/>
              <a:t>S.Kom</a:t>
            </a:r>
            <a:r>
              <a:rPr lang="en-US" dirty="0" smtClean="0"/>
              <a:t>., </a:t>
            </a:r>
            <a:r>
              <a:rPr lang="en-US" dirty="0" err="1" smtClean="0"/>
              <a:t>M.Kom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TRANSFORMASI 2D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Penskalaan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yang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ukurannya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mengecil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membesar</a:t>
            </a:r>
            <a:r>
              <a:rPr lang="en-US" dirty="0" smtClean="0"/>
              <a:t> 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seragam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seragam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penskalaan</a:t>
            </a:r>
            <a:r>
              <a:rPr lang="en-US" dirty="0" smtClean="0"/>
              <a:t> (</a:t>
            </a:r>
            <a:r>
              <a:rPr lang="en-US" i="1" dirty="0" err="1" smtClean="0"/>
              <a:t>scalling</a:t>
            </a:r>
            <a:r>
              <a:rPr lang="en-US" i="1" dirty="0" smtClean="0"/>
              <a:t> factor</a:t>
            </a:r>
            <a:r>
              <a:rPr lang="en-US" dirty="0" smtClean="0"/>
              <a:t>) </a:t>
            </a:r>
            <a:r>
              <a:rPr lang="en-US" dirty="0" err="1" smtClean="0"/>
              <a:t>yaitu</a:t>
            </a:r>
            <a:r>
              <a:rPr lang="en-US" dirty="0" smtClean="0"/>
              <a:t> (</a:t>
            </a:r>
            <a:r>
              <a:rPr lang="en-US" dirty="0" err="1" smtClean="0"/>
              <a:t>sx,sy</a:t>
            </a:r>
            <a:r>
              <a:rPr lang="en-US" dirty="0" smtClean="0"/>
              <a:t>) yang </a:t>
            </a:r>
            <a:r>
              <a:rPr lang="en-US" dirty="0" err="1" smtClean="0"/>
              <a:t>diberikan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Penskalaan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2362200" y="2514600"/>
            <a:ext cx="4572000" cy="2408238"/>
            <a:chOff x="432" y="3368"/>
            <a:chExt cx="3072" cy="1618"/>
          </a:xfrm>
        </p:grpSpPr>
        <p:grpSp>
          <p:nvGrpSpPr>
            <p:cNvPr id="5" name="Group 58"/>
            <p:cNvGrpSpPr>
              <a:grpSpLocks/>
            </p:cNvGrpSpPr>
            <p:nvPr/>
          </p:nvGrpSpPr>
          <p:grpSpPr bwMode="auto">
            <a:xfrm>
              <a:off x="912" y="3368"/>
              <a:ext cx="2592" cy="1618"/>
              <a:chOff x="960" y="3216"/>
              <a:chExt cx="2592" cy="1618"/>
            </a:xfrm>
          </p:grpSpPr>
          <p:sp>
            <p:nvSpPr>
              <p:cNvPr id="18" name="Text Box 59"/>
              <p:cNvSpPr txBox="1">
                <a:spLocks noChangeArrowheads="1"/>
              </p:cNvSpPr>
              <p:nvPr/>
            </p:nvSpPr>
            <p:spPr bwMode="gray">
              <a:xfrm>
                <a:off x="960" y="3216"/>
                <a:ext cx="192" cy="2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19" name="Text Box 60"/>
              <p:cNvSpPr txBox="1">
                <a:spLocks noChangeArrowheads="1"/>
              </p:cNvSpPr>
              <p:nvPr/>
            </p:nvSpPr>
            <p:spPr bwMode="gray">
              <a:xfrm>
                <a:off x="3360" y="4608"/>
                <a:ext cx="192" cy="2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Times New Roman" pitchFamily="18" charset="0"/>
                  </a:rPr>
                  <a:t>X</a:t>
                </a:r>
              </a:p>
            </p:txBody>
          </p:sp>
          <p:grpSp>
            <p:nvGrpSpPr>
              <p:cNvPr id="20" name="Group 61"/>
              <p:cNvGrpSpPr>
                <a:grpSpLocks/>
              </p:cNvGrpSpPr>
              <p:nvPr/>
            </p:nvGrpSpPr>
            <p:grpSpPr bwMode="auto">
              <a:xfrm>
                <a:off x="1104" y="3264"/>
                <a:ext cx="2304" cy="1509"/>
                <a:chOff x="768" y="2784"/>
                <a:chExt cx="2304" cy="1509"/>
              </a:xfrm>
            </p:grpSpPr>
            <p:grpSp>
              <p:nvGrpSpPr>
                <p:cNvPr id="21" name="Group 62"/>
                <p:cNvGrpSpPr>
                  <a:grpSpLocks/>
                </p:cNvGrpSpPr>
                <p:nvPr/>
              </p:nvGrpSpPr>
              <p:grpSpPr bwMode="auto">
                <a:xfrm>
                  <a:off x="912" y="2784"/>
                  <a:ext cx="2160" cy="1344"/>
                  <a:chOff x="768" y="2832"/>
                  <a:chExt cx="2160" cy="1344"/>
                </a:xfrm>
              </p:grpSpPr>
              <p:sp>
                <p:nvSpPr>
                  <p:cNvPr id="39" name="Line 63"/>
                  <p:cNvSpPr>
                    <a:spLocks noChangeShapeType="1"/>
                  </p:cNvSpPr>
                  <p:nvPr/>
                </p:nvSpPr>
                <p:spPr bwMode="gray">
                  <a:xfrm flipV="1">
                    <a:off x="816" y="2832"/>
                    <a:ext cx="0" cy="12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0" name="Line 64"/>
                  <p:cNvSpPr>
                    <a:spLocks noChangeShapeType="1"/>
                  </p:cNvSpPr>
                  <p:nvPr/>
                </p:nvSpPr>
                <p:spPr bwMode="gray">
                  <a:xfrm>
                    <a:off x="864" y="4128"/>
                    <a:ext cx="20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1" name="Line 65"/>
                  <p:cNvSpPr>
                    <a:spLocks noChangeShapeType="1"/>
                  </p:cNvSpPr>
                  <p:nvPr/>
                </p:nvSpPr>
                <p:spPr bwMode="gray">
                  <a:xfrm>
                    <a:off x="1008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2" name="Line 66"/>
                  <p:cNvSpPr>
                    <a:spLocks noChangeShapeType="1"/>
                  </p:cNvSpPr>
                  <p:nvPr/>
                </p:nvSpPr>
                <p:spPr bwMode="gray">
                  <a:xfrm>
                    <a:off x="1200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3" name="Line 67"/>
                  <p:cNvSpPr>
                    <a:spLocks noChangeShapeType="1"/>
                  </p:cNvSpPr>
                  <p:nvPr/>
                </p:nvSpPr>
                <p:spPr bwMode="gray">
                  <a:xfrm>
                    <a:off x="1584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" name="Line 68"/>
                  <p:cNvSpPr>
                    <a:spLocks noChangeShapeType="1"/>
                  </p:cNvSpPr>
                  <p:nvPr/>
                </p:nvSpPr>
                <p:spPr bwMode="gray">
                  <a:xfrm>
                    <a:off x="1392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" name="Line 69"/>
                  <p:cNvSpPr>
                    <a:spLocks noChangeShapeType="1"/>
                  </p:cNvSpPr>
                  <p:nvPr/>
                </p:nvSpPr>
                <p:spPr bwMode="gray">
                  <a:xfrm>
                    <a:off x="1776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" name="Line 70"/>
                  <p:cNvSpPr>
                    <a:spLocks noChangeShapeType="1"/>
                  </p:cNvSpPr>
                  <p:nvPr/>
                </p:nvSpPr>
                <p:spPr bwMode="gray">
                  <a:xfrm>
                    <a:off x="1968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7" name="Line 71"/>
                  <p:cNvSpPr>
                    <a:spLocks noChangeShapeType="1"/>
                  </p:cNvSpPr>
                  <p:nvPr/>
                </p:nvSpPr>
                <p:spPr bwMode="gray">
                  <a:xfrm>
                    <a:off x="2160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8" name="Line 72"/>
                  <p:cNvSpPr>
                    <a:spLocks noChangeShapeType="1"/>
                  </p:cNvSpPr>
                  <p:nvPr/>
                </p:nvSpPr>
                <p:spPr bwMode="gray">
                  <a:xfrm>
                    <a:off x="2352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9" name="Line 73"/>
                  <p:cNvSpPr>
                    <a:spLocks noChangeShapeType="1"/>
                  </p:cNvSpPr>
                  <p:nvPr/>
                </p:nvSpPr>
                <p:spPr bwMode="gray">
                  <a:xfrm>
                    <a:off x="2544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50" name="Line 74"/>
                  <p:cNvSpPr>
                    <a:spLocks noChangeShapeType="1"/>
                  </p:cNvSpPr>
                  <p:nvPr/>
                </p:nvSpPr>
                <p:spPr bwMode="gray">
                  <a:xfrm>
                    <a:off x="2736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51" name="Line 75"/>
                  <p:cNvSpPr>
                    <a:spLocks noChangeShapeType="1"/>
                  </p:cNvSpPr>
                  <p:nvPr/>
                </p:nvSpPr>
                <p:spPr bwMode="gray">
                  <a:xfrm>
                    <a:off x="768" y="393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52" name="Line 76"/>
                  <p:cNvSpPr>
                    <a:spLocks noChangeShapeType="1"/>
                  </p:cNvSpPr>
                  <p:nvPr/>
                </p:nvSpPr>
                <p:spPr bwMode="gray">
                  <a:xfrm>
                    <a:off x="768" y="374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53" name="Line 77"/>
                  <p:cNvSpPr>
                    <a:spLocks noChangeShapeType="1"/>
                  </p:cNvSpPr>
                  <p:nvPr/>
                </p:nvSpPr>
                <p:spPr bwMode="gray">
                  <a:xfrm>
                    <a:off x="768" y="3552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54" name="Line 78"/>
                  <p:cNvSpPr>
                    <a:spLocks noChangeShapeType="1"/>
                  </p:cNvSpPr>
                  <p:nvPr/>
                </p:nvSpPr>
                <p:spPr bwMode="gray">
                  <a:xfrm>
                    <a:off x="768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55" name="Line 79"/>
                  <p:cNvSpPr>
                    <a:spLocks noChangeShapeType="1"/>
                  </p:cNvSpPr>
                  <p:nvPr/>
                </p:nvSpPr>
                <p:spPr bwMode="gray">
                  <a:xfrm>
                    <a:off x="768" y="31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56" name="Line 80"/>
                  <p:cNvSpPr>
                    <a:spLocks noChangeShapeType="1"/>
                  </p:cNvSpPr>
                  <p:nvPr/>
                </p:nvSpPr>
                <p:spPr bwMode="gray">
                  <a:xfrm>
                    <a:off x="768" y="297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" name="Text Box 81"/>
                <p:cNvSpPr txBox="1">
                  <a:spLocks noChangeArrowheads="1"/>
                </p:cNvSpPr>
                <p:nvPr/>
              </p:nvSpPr>
              <p:spPr bwMode="gray">
                <a:xfrm>
                  <a:off x="864" y="4032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0</a:t>
                  </a:r>
                </a:p>
              </p:txBody>
            </p:sp>
            <p:sp>
              <p:nvSpPr>
                <p:cNvPr id="23" name="Text Box 82"/>
                <p:cNvSpPr txBox="1">
                  <a:spLocks noChangeArrowheads="1"/>
                </p:cNvSpPr>
                <p:nvPr/>
              </p:nvSpPr>
              <p:spPr bwMode="gray">
                <a:xfrm>
                  <a:off x="1056" y="4128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1</a:t>
                  </a:r>
                </a:p>
              </p:txBody>
            </p:sp>
            <p:sp>
              <p:nvSpPr>
                <p:cNvPr id="24" name="Text Box 83"/>
                <p:cNvSpPr txBox="1">
                  <a:spLocks noChangeArrowheads="1"/>
                </p:cNvSpPr>
                <p:nvPr/>
              </p:nvSpPr>
              <p:spPr bwMode="gray">
                <a:xfrm>
                  <a:off x="768" y="3792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1</a:t>
                  </a:r>
                </a:p>
              </p:txBody>
            </p:sp>
            <p:sp>
              <p:nvSpPr>
                <p:cNvPr id="25" name="Text Box 84"/>
                <p:cNvSpPr txBox="1">
                  <a:spLocks noChangeArrowheads="1"/>
                </p:cNvSpPr>
                <p:nvPr/>
              </p:nvSpPr>
              <p:spPr bwMode="gray">
                <a:xfrm>
                  <a:off x="1248" y="4128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2</a:t>
                  </a:r>
                </a:p>
              </p:txBody>
            </p:sp>
            <p:sp>
              <p:nvSpPr>
                <p:cNvPr id="26" name="Text Box 85"/>
                <p:cNvSpPr txBox="1">
                  <a:spLocks noChangeArrowheads="1"/>
                </p:cNvSpPr>
                <p:nvPr/>
              </p:nvSpPr>
              <p:spPr bwMode="gray">
                <a:xfrm>
                  <a:off x="768" y="3600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2</a:t>
                  </a:r>
                </a:p>
              </p:txBody>
            </p:sp>
            <p:sp>
              <p:nvSpPr>
                <p:cNvPr id="27" name="Text Box 86"/>
                <p:cNvSpPr txBox="1">
                  <a:spLocks noChangeArrowheads="1"/>
                </p:cNvSpPr>
                <p:nvPr/>
              </p:nvSpPr>
              <p:spPr bwMode="gray">
                <a:xfrm>
                  <a:off x="1440" y="4128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3</a:t>
                  </a:r>
                </a:p>
              </p:txBody>
            </p:sp>
            <p:sp>
              <p:nvSpPr>
                <p:cNvPr id="28" name="Text Box 87"/>
                <p:cNvSpPr txBox="1">
                  <a:spLocks noChangeArrowheads="1"/>
                </p:cNvSpPr>
                <p:nvPr/>
              </p:nvSpPr>
              <p:spPr bwMode="gray">
                <a:xfrm>
                  <a:off x="1632" y="4128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4</a:t>
                  </a:r>
                </a:p>
              </p:txBody>
            </p:sp>
            <p:sp>
              <p:nvSpPr>
                <p:cNvPr id="29" name="Text Box 88"/>
                <p:cNvSpPr txBox="1">
                  <a:spLocks noChangeArrowheads="1"/>
                </p:cNvSpPr>
                <p:nvPr/>
              </p:nvSpPr>
              <p:spPr bwMode="gray">
                <a:xfrm>
                  <a:off x="1824" y="4128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5</a:t>
                  </a:r>
                </a:p>
              </p:txBody>
            </p:sp>
            <p:sp>
              <p:nvSpPr>
                <p:cNvPr id="30" name="Text Box 89"/>
                <p:cNvSpPr txBox="1">
                  <a:spLocks noChangeArrowheads="1"/>
                </p:cNvSpPr>
                <p:nvPr/>
              </p:nvSpPr>
              <p:spPr bwMode="gray">
                <a:xfrm>
                  <a:off x="2016" y="4128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6</a:t>
                  </a:r>
                </a:p>
              </p:txBody>
            </p:sp>
            <p:sp>
              <p:nvSpPr>
                <p:cNvPr id="31" name="Text Box 90"/>
                <p:cNvSpPr txBox="1">
                  <a:spLocks noChangeArrowheads="1"/>
                </p:cNvSpPr>
                <p:nvPr/>
              </p:nvSpPr>
              <p:spPr bwMode="gray">
                <a:xfrm>
                  <a:off x="2208" y="4128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7</a:t>
                  </a:r>
                </a:p>
              </p:txBody>
            </p:sp>
            <p:sp>
              <p:nvSpPr>
                <p:cNvPr id="32" name="Text Box 91"/>
                <p:cNvSpPr txBox="1">
                  <a:spLocks noChangeArrowheads="1"/>
                </p:cNvSpPr>
                <p:nvPr/>
              </p:nvSpPr>
              <p:spPr bwMode="gray">
                <a:xfrm>
                  <a:off x="2400" y="4128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8</a:t>
                  </a:r>
                </a:p>
              </p:txBody>
            </p:sp>
            <p:sp>
              <p:nvSpPr>
                <p:cNvPr id="33" name="Text Box 92"/>
                <p:cNvSpPr txBox="1">
                  <a:spLocks noChangeArrowheads="1"/>
                </p:cNvSpPr>
                <p:nvPr/>
              </p:nvSpPr>
              <p:spPr bwMode="gray">
                <a:xfrm>
                  <a:off x="2592" y="4128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9</a:t>
                  </a:r>
                </a:p>
              </p:txBody>
            </p:sp>
            <p:sp>
              <p:nvSpPr>
                <p:cNvPr id="34" name="Text Box 93"/>
                <p:cNvSpPr txBox="1">
                  <a:spLocks noChangeArrowheads="1"/>
                </p:cNvSpPr>
                <p:nvPr/>
              </p:nvSpPr>
              <p:spPr bwMode="gray">
                <a:xfrm>
                  <a:off x="2784" y="4129"/>
                  <a:ext cx="230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10</a:t>
                  </a:r>
                </a:p>
              </p:txBody>
            </p:sp>
            <p:sp>
              <p:nvSpPr>
                <p:cNvPr id="35" name="Text Box 94"/>
                <p:cNvSpPr txBox="1">
                  <a:spLocks noChangeArrowheads="1"/>
                </p:cNvSpPr>
                <p:nvPr/>
              </p:nvSpPr>
              <p:spPr bwMode="gray">
                <a:xfrm>
                  <a:off x="768" y="3408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3</a:t>
                  </a:r>
                </a:p>
              </p:txBody>
            </p:sp>
            <p:sp>
              <p:nvSpPr>
                <p:cNvPr id="36" name="Text Box 95"/>
                <p:cNvSpPr txBox="1">
                  <a:spLocks noChangeArrowheads="1"/>
                </p:cNvSpPr>
                <p:nvPr/>
              </p:nvSpPr>
              <p:spPr bwMode="gray">
                <a:xfrm>
                  <a:off x="768" y="3216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4</a:t>
                  </a:r>
                </a:p>
              </p:txBody>
            </p:sp>
            <p:sp>
              <p:nvSpPr>
                <p:cNvPr id="37" name="Text Box 96"/>
                <p:cNvSpPr txBox="1">
                  <a:spLocks noChangeArrowheads="1"/>
                </p:cNvSpPr>
                <p:nvPr/>
              </p:nvSpPr>
              <p:spPr bwMode="gray">
                <a:xfrm>
                  <a:off x="768" y="3024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5</a:t>
                  </a:r>
                </a:p>
              </p:txBody>
            </p:sp>
            <p:sp>
              <p:nvSpPr>
                <p:cNvPr id="38" name="Text Box 97"/>
                <p:cNvSpPr txBox="1">
                  <a:spLocks noChangeArrowheads="1"/>
                </p:cNvSpPr>
                <p:nvPr/>
              </p:nvSpPr>
              <p:spPr bwMode="gray">
                <a:xfrm>
                  <a:off x="768" y="2832"/>
                  <a:ext cx="188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6</a:t>
                  </a:r>
                </a:p>
              </p:txBody>
            </p:sp>
          </p:grpSp>
        </p:grpSp>
        <p:grpSp>
          <p:nvGrpSpPr>
            <p:cNvPr id="6" name="Group 98"/>
            <p:cNvGrpSpPr>
              <a:grpSpLocks/>
            </p:cNvGrpSpPr>
            <p:nvPr/>
          </p:nvGrpSpPr>
          <p:grpSpPr bwMode="auto">
            <a:xfrm>
              <a:off x="1632" y="3964"/>
              <a:ext cx="288" cy="576"/>
              <a:chOff x="1632" y="3936"/>
              <a:chExt cx="288" cy="576"/>
            </a:xfrm>
          </p:grpSpPr>
          <p:sp>
            <p:nvSpPr>
              <p:cNvPr id="16" name="Rectangle 99"/>
              <p:cNvSpPr>
                <a:spLocks noChangeArrowheads="1"/>
              </p:cNvSpPr>
              <p:nvPr/>
            </p:nvSpPr>
            <p:spPr bwMode="auto">
              <a:xfrm>
                <a:off x="1632" y="4224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AutoShape 100"/>
              <p:cNvSpPr>
                <a:spLocks noChangeArrowheads="1"/>
              </p:cNvSpPr>
              <p:nvPr/>
            </p:nvSpPr>
            <p:spPr bwMode="auto">
              <a:xfrm>
                <a:off x="1632" y="3936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Line 101"/>
            <p:cNvSpPr>
              <a:spLocks noChangeShapeType="1"/>
            </p:cNvSpPr>
            <p:nvPr/>
          </p:nvSpPr>
          <p:spPr bwMode="auto">
            <a:xfrm flipV="1">
              <a:off x="1296" y="4540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8" name="Object 102"/>
            <p:cNvGraphicFramePr>
              <a:graphicFrameLocks noChangeAspect="1"/>
            </p:cNvGraphicFramePr>
            <p:nvPr/>
          </p:nvGraphicFramePr>
          <p:xfrm>
            <a:off x="1643" y="4444"/>
            <a:ext cx="133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Equation" r:id="rId3" imgW="253800" imgH="457200" progId="Equation.3">
                    <p:embed/>
                  </p:oleObj>
                </mc:Choice>
                <mc:Fallback>
                  <p:oleObj name="Equation" r:id="rId3" imgW="253800" imgH="4572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3" y="4444"/>
                          <a:ext cx="133" cy="24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103"/>
            <p:cNvGrpSpPr>
              <a:grpSpLocks/>
            </p:cNvGrpSpPr>
            <p:nvPr/>
          </p:nvGrpSpPr>
          <p:grpSpPr bwMode="auto">
            <a:xfrm>
              <a:off x="2400" y="3532"/>
              <a:ext cx="576" cy="816"/>
              <a:chOff x="1632" y="3936"/>
              <a:chExt cx="288" cy="576"/>
            </a:xfrm>
          </p:grpSpPr>
          <p:sp>
            <p:nvSpPr>
              <p:cNvPr id="14" name="Rectangle 104"/>
              <p:cNvSpPr>
                <a:spLocks noChangeArrowheads="1"/>
              </p:cNvSpPr>
              <p:nvPr/>
            </p:nvSpPr>
            <p:spPr bwMode="auto">
              <a:xfrm>
                <a:off x="1632" y="4224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AutoShape 105"/>
              <p:cNvSpPr>
                <a:spLocks noChangeArrowheads="1"/>
              </p:cNvSpPr>
              <p:nvPr/>
            </p:nvSpPr>
            <p:spPr bwMode="auto">
              <a:xfrm>
                <a:off x="1632" y="3936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0" name="Object 106"/>
            <p:cNvGraphicFramePr>
              <a:graphicFrameLocks noChangeAspect="1"/>
            </p:cNvGraphicFramePr>
            <p:nvPr/>
          </p:nvGraphicFramePr>
          <p:xfrm>
            <a:off x="1934" y="4444"/>
            <a:ext cx="127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Equation" r:id="rId5" imgW="241200" imgH="457200" progId="Equation.3">
                    <p:embed/>
                  </p:oleObj>
                </mc:Choice>
                <mc:Fallback>
                  <p:oleObj name="Equation" r:id="rId5" imgW="241200" imgH="457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4" y="4444"/>
                          <a:ext cx="127" cy="24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7"/>
            <p:cNvGraphicFramePr>
              <a:graphicFrameLocks noChangeAspect="1"/>
            </p:cNvGraphicFramePr>
            <p:nvPr/>
          </p:nvGraphicFramePr>
          <p:xfrm>
            <a:off x="2411" y="4396"/>
            <a:ext cx="133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Equation" r:id="rId7" imgW="253800" imgH="457200" progId="Equation.3">
                    <p:embed/>
                  </p:oleObj>
                </mc:Choice>
                <mc:Fallback>
                  <p:oleObj name="Equation" r:id="rId7" imgW="253800" imgH="4572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1" y="4396"/>
                          <a:ext cx="133" cy="24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08"/>
            <p:cNvGraphicFramePr>
              <a:graphicFrameLocks noChangeAspect="1"/>
            </p:cNvGraphicFramePr>
            <p:nvPr/>
          </p:nvGraphicFramePr>
          <p:xfrm>
            <a:off x="2939" y="4396"/>
            <a:ext cx="133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Equation" r:id="rId9" imgW="253800" imgH="457200" progId="Equation.3">
                    <p:embed/>
                  </p:oleObj>
                </mc:Choice>
                <mc:Fallback>
                  <p:oleObj name="Equation" r:id="rId9" imgW="253800" imgH="4572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9" y="4396"/>
                          <a:ext cx="133" cy="24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09"/>
            <p:cNvGraphicFramePr>
              <a:graphicFrameLocks noChangeAspect="1"/>
            </p:cNvGraphicFramePr>
            <p:nvPr/>
          </p:nvGraphicFramePr>
          <p:xfrm>
            <a:off x="432" y="3772"/>
            <a:ext cx="469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Equation" r:id="rId11" imgW="406080" imgH="457200" progId="Equation.3">
                    <p:embed/>
                  </p:oleObj>
                </mc:Choice>
                <mc:Fallback>
                  <p:oleObj name="Equation" r:id="rId11" imgW="406080" imgH="4572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3772"/>
                          <a:ext cx="469" cy="5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sx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penskalaan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x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sy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penskalaan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y. </a:t>
            </a:r>
            <a:r>
              <a:rPr lang="en-US" dirty="0" err="1" smtClean="0"/>
              <a:t>Koordinat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:</a:t>
            </a:r>
          </a:p>
          <a:p>
            <a:pPr algn="just">
              <a:buNone/>
            </a:pP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=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diskala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x’ = x . </a:t>
            </a:r>
            <a:r>
              <a:rPr lang="en-US" dirty="0" err="1" smtClean="0"/>
              <a:t>sx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y’= y . </a:t>
            </a:r>
            <a:r>
              <a:rPr lang="en-US" dirty="0" err="1" smtClean="0"/>
              <a:t>sy</a:t>
            </a: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 err="1" smtClean="0"/>
              <a:t>x’,y</a:t>
            </a:r>
            <a:r>
              <a:rPr lang="en-US" dirty="0" smtClean="0"/>
              <a:t>’) =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diskala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segitiga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A(10,10) ,B(30,10) </a:t>
            </a:r>
            <a:r>
              <a:rPr lang="en-US" dirty="0" err="1" smtClean="0"/>
              <a:t>dan</a:t>
            </a:r>
            <a:r>
              <a:rPr lang="en-US" dirty="0" smtClean="0"/>
              <a:t> C(10,30) </a:t>
            </a:r>
            <a:r>
              <a:rPr lang="en-US" dirty="0" err="1" smtClean="0"/>
              <a:t>dengan</a:t>
            </a:r>
            <a:r>
              <a:rPr lang="en-US" dirty="0" smtClean="0"/>
              <a:t> (</a:t>
            </a:r>
            <a:r>
              <a:rPr lang="en-US" dirty="0" err="1" smtClean="0"/>
              <a:t>sx,sy</a:t>
            </a:r>
            <a:r>
              <a:rPr lang="en-US" dirty="0" smtClean="0"/>
              <a:t>) (3,2), </a:t>
            </a: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A :    	x’=10*3=30</a:t>
            </a:r>
          </a:p>
          <a:p>
            <a:pPr>
              <a:buNone/>
            </a:pPr>
            <a:r>
              <a:rPr lang="en-US" dirty="0" smtClean="0"/>
              <a:t>		y’=10*2=20</a:t>
            </a:r>
          </a:p>
          <a:p>
            <a:pPr>
              <a:buNone/>
            </a:pPr>
            <a:r>
              <a:rPr lang="en-US" dirty="0" smtClean="0"/>
              <a:t>			A’=(30,20)</a:t>
            </a:r>
          </a:p>
          <a:p>
            <a:pPr>
              <a:buNone/>
            </a:pPr>
            <a:r>
              <a:rPr lang="en-US" dirty="0" smtClean="0"/>
              <a:t>B :    	x’=30*3=90</a:t>
            </a:r>
          </a:p>
          <a:p>
            <a:pPr>
              <a:buNone/>
            </a:pPr>
            <a:r>
              <a:rPr lang="en-US" dirty="0" smtClean="0"/>
              <a:t>		y’=10*2=20</a:t>
            </a:r>
          </a:p>
          <a:p>
            <a:pPr>
              <a:buNone/>
            </a:pPr>
            <a:r>
              <a:rPr lang="en-US" dirty="0" smtClean="0"/>
              <a:t>			B’=(90,20)</a:t>
            </a:r>
          </a:p>
          <a:p>
            <a:pPr>
              <a:buNone/>
            </a:pPr>
            <a:r>
              <a:rPr lang="en-US" dirty="0" smtClean="0"/>
              <a:t>C :    	x’=10*3=30</a:t>
            </a:r>
          </a:p>
          <a:p>
            <a:pPr>
              <a:buNone/>
            </a:pPr>
            <a:r>
              <a:rPr lang="en-US" dirty="0" smtClean="0"/>
              <a:t>		y’=30*2=60</a:t>
            </a:r>
          </a:p>
          <a:p>
            <a:pPr>
              <a:buNone/>
            </a:pPr>
            <a:r>
              <a:rPr lang="en-US" dirty="0" smtClean="0"/>
              <a:t>			C’=(30,60)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segiempat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A(3,1), B(10,1), C(3,5) </a:t>
            </a:r>
            <a:r>
              <a:rPr lang="en-US" dirty="0" err="1" smtClean="0"/>
              <a:t>dan</a:t>
            </a:r>
            <a:r>
              <a:rPr lang="en-US" dirty="0" smtClean="0"/>
              <a:t> D(10,5). </a:t>
            </a: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penskalaan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(3,2)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Putaran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yang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berputar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</a:t>
            </a:r>
            <a:r>
              <a:rPr lang="en-US" dirty="0" err="1" smtClean="0"/>
              <a:t>putar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putaran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smtClean="0"/>
              <a:t>erputaran (rotasi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2819400" y="2743200"/>
            <a:ext cx="4114800" cy="2560638"/>
            <a:chOff x="576" y="3436"/>
            <a:chExt cx="2592" cy="1602"/>
          </a:xfrm>
        </p:grpSpPr>
        <p:graphicFrame>
          <p:nvGraphicFramePr>
            <p:cNvPr id="5" name="Object 111"/>
            <p:cNvGraphicFramePr>
              <a:graphicFrameLocks noChangeAspect="1"/>
            </p:cNvGraphicFramePr>
            <p:nvPr/>
          </p:nvGraphicFramePr>
          <p:xfrm>
            <a:off x="1872" y="3696"/>
            <a:ext cx="25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Equation" r:id="rId3" imgW="406080" imgH="393480" progId="Equation.3">
                    <p:embed/>
                  </p:oleObj>
                </mc:Choice>
                <mc:Fallback>
                  <p:oleObj name="Equation" r:id="rId3" imgW="406080" imgH="393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3696"/>
                          <a:ext cx="256" cy="24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112"/>
            <p:cNvGrpSpPr>
              <a:grpSpLocks/>
            </p:cNvGrpSpPr>
            <p:nvPr/>
          </p:nvGrpSpPr>
          <p:grpSpPr bwMode="auto">
            <a:xfrm>
              <a:off x="576" y="3436"/>
              <a:ext cx="2592" cy="1602"/>
              <a:chOff x="960" y="3216"/>
              <a:chExt cx="2592" cy="1602"/>
            </a:xfrm>
          </p:grpSpPr>
          <p:sp>
            <p:nvSpPr>
              <p:cNvPr id="18" name="Text Box 113"/>
              <p:cNvSpPr txBox="1">
                <a:spLocks noChangeArrowheads="1"/>
              </p:cNvSpPr>
              <p:nvPr/>
            </p:nvSpPr>
            <p:spPr bwMode="gray">
              <a:xfrm>
                <a:off x="960" y="3216"/>
                <a:ext cx="192" cy="21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dirty="0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19" name="Text Box 114"/>
              <p:cNvSpPr txBox="1">
                <a:spLocks noChangeArrowheads="1"/>
              </p:cNvSpPr>
              <p:nvPr/>
            </p:nvSpPr>
            <p:spPr bwMode="gray">
              <a:xfrm>
                <a:off x="3360" y="4608"/>
                <a:ext cx="192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Times New Roman" pitchFamily="18" charset="0"/>
                  </a:rPr>
                  <a:t>X</a:t>
                </a:r>
              </a:p>
            </p:txBody>
          </p:sp>
          <p:grpSp>
            <p:nvGrpSpPr>
              <p:cNvPr id="20" name="Group 115"/>
              <p:cNvGrpSpPr>
                <a:grpSpLocks/>
              </p:cNvGrpSpPr>
              <p:nvPr/>
            </p:nvGrpSpPr>
            <p:grpSpPr bwMode="auto">
              <a:xfrm>
                <a:off x="1104" y="3264"/>
                <a:ext cx="2304" cy="1496"/>
                <a:chOff x="768" y="2784"/>
                <a:chExt cx="2304" cy="1496"/>
              </a:xfrm>
            </p:grpSpPr>
            <p:grpSp>
              <p:nvGrpSpPr>
                <p:cNvPr id="21" name="Group 116"/>
                <p:cNvGrpSpPr>
                  <a:grpSpLocks/>
                </p:cNvGrpSpPr>
                <p:nvPr/>
              </p:nvGrpSpPr>
              <p:grpSpPr bwMode="auto">
                <a:xfrm>
                  <a:off x="912" y="2784"/>
                  <a:ext cx="2160" cy="1344"/>
                  <a:chOff x="768" y="2832"/>
                  <a:chExt cx="2160" cy="1344"/>
                </a:xfrm>
              </p:grpSpPr>
              <p:sp>
                <p:nvSpPr>
                  <p:cNvPr id="39" name="Line 117"/>
                  <p:cNvSpPr>
                    <a:spLocks noChangeShapeType="1"/>
                  </p:cNvSpPr>
                  <p:nvPr/>
                </p:nvSpPr>
                <p:spPr bwMode="gray">
                  <a:xfrm flipV="1">
                    <a:off x="816" y="2832"/>
                    <a:ext cx="0" cy="12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0" name="Line 118"/>
                  <p:cNvSpPr>
                    <a:spLocks noChangeShapeType="1"/>
                  </p:cNvSpPr>
                  <p:nvPr/>
                </p:nvSpPr>
                <p:spPr bwMode="gray">
                  <a:xfrm>
                    <a:off x="864" y="4128"/>
                    <a:ext cx="20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1" name="Line 119"/>
                  <p:cNvSpPr>
                    <a:spLocks noChangeShapeType="1"/>
                  </p:cNvSpPr>
                  <p:nvPr/>
                </p:nvSpPr>
                <p:spPr bwMode="gray">
                  <a:xfrm>
                    <a:off x="1008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2" name="Line 120"/>
                  <p:cNvSpPr>
                    <a:spLocks noChangeShapeType="1"/>
                  </p:cNvSpPr>
                  <p:nvPr/>
                </p:nvSpPr>
                <p:spPr bwMode="gray">
                  <a:xfrm>
                    <a:off x="1200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3" name="Line 121"/>
                  <p:cNvSpPr>
                    <a:spLocks noChangeShapeType="1"/>
                  </p:cNvSpPr>
                  <p:nvPr/>
                </p:nvSpPr>
                <p:spPr bwMode="gray">
                  <a:xfrm>
                    <a:off x="1584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" name="Line 122"/>
                  <p:cNvSpPr>
                    <a:spLocks noChangeShapeType="1"/>
                  </p:cNvSpPr>
                  <p:nvPr/>
                </p:nvSpPr>
                <p:spPr bwMode="gray">
                  <a:xfrm>
                    <a:off x="1392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5" name="Line 123"/>
                  <p:cNvSpPr>
                    <a:spLocks noChangeShapeType="1"/>
                  </p:cNvSpPr>
                  <p:nvPr/>
                </p:nvSpPr>
                <p:spPr bwMode="gray">
                  <a:xfrm>
                    <a:off x="1776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" name="Line 124"/>
                  <p:cNvSpPr>
                    <a:spLocks noChangeShapeType="1"/>
                  </p:cNvSpPr>
                  <p:nvPr/>
                </p:nvSpPr>
                <p:spPr bwMode="gray">
                  <a:xfrm>
                    <a:off x="1968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7" name="Line 125"/>
                  <p:cNvSpPr>
                    <a:spLocks noChangeShapeType="1"/>
                  </p:cNvSpPr>
                  <p:nvPr/>
                </p:nvSpPr>
                <p:spPr bwMode="gray">
                  <a:xfrm>
                    <a:off x="2160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8" name="Line 126"/>
                  <p:cNvSpPr>
                    <a:spLocks noChangeShapeType="1"/>
                  </p:cNvSpPr>
                  <p:nvPr/>
                </p:nvSpPr>
                <p:spPr bwMode="gray">
                  <a:xfrm>
                    <a:off x="2352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9" name="Line 127"/>
                  <p:cNvSpPr>
                    <a:spLocks noChangeShapeType="1"/>
                  </p:cNvSpPr>
                  <p:nvPr/>
                </p:nvSpPr>
                <p:spPr bwMode="gray">
                  <a:xfrm>
                    <a:off x="2544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50" name="Line 128"/>
                  <p:cNvSpPr>
                    <a:spLocks noChangeShapeType="1"/>
                  </p:cNvSpPr>
                  <p:nvPr/>
                </p:nvSpPr>
                <p:spPr bwMode="gray">
                  <a:xfrm>
                    <a:off x="2736" y="408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51" name="Line 129"/>
                  <p:cNvSpPr>
                    <a:spLocks noChangeShapeType="1"/>
                  </p:cNvSpPr>
                  <p:nvPr/>
                </p:nvSpPr>
                <p:spPr bwMode="gray">
                  <a:xfrm>
                    <a:off x="768" y="393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52" name="Line 130"/>
                  <p:cNvSpPr>
                    <a:spLocks noChangeShapeType="1"/>
                  </p:cNvSpPr>
                  <p:nvPr/>
                </p:nvSpPr>
                <p:spPr bwMode="gray">
                  <a:xfrm>
                    <a:off x="768" y="374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53" name="Line 131"/>
                  <p:cNvSpPr>
                    <a:spLocks noChangeShapeType="1"/>
                  </p:cNvSpPr>
                  <p:nvPr/>
                </p:nvSpPr>
                <p:spPr bwMode="gray">
                  <a:xfrm>
                    <a:off x="768" y="3552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54" name="Line 132"/>
                  <p:cNvSpPr>
                    <a:spLocks noChangeShapeType="1"/>
                  </p:cNvSpPr>
                  <p:nvPr/>
                </p:nvSpPr>
                <p:spPr bwMode="gray">
                  <a:xfrm>
                    <a:off x="768" y="33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55" name="Line 133"/>
                  <p:cNvSpPr>
                    <a:spLocks noChangeShapeType="1"/>
                  </p:cNvSpPr>
                  <p:nvPr/>
                </p:nvSpPr>
                <p:spPr bwMode="gray">
                  <a:xfrm>
                    <a:off x="768" y="31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56" name="Line 134"/>
                  <p:cNvSpPr>
                    <a:spLocks noChangeShapeType="1"/>
                  </p:cNvSpPr>
                  <p:nvPr/>
                </p:nvSpPr>
                <p:spPr bwMode="gray">
                  <a:xfrm>
                    <a:off x="768" y="297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" name="Text Box 135"/>
                <p:cNvSpPr txBox="1">
                  <a:spLocks noChangeArrowheads="1"/>
                </p:cNvSpPr>
                <p:nvPr/>
              </p:nvSpPr>
              <p:spPr bwMode="gray">
                <a:xfrm>
                  <a:off x="864" y="4031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0</a:t>
                  </a:r>
                </a:p>
              </p:txBody>
            </p:sp>
            <p:sp>
              <p:nvSpPr>
                <p:cNvPr id="23" name="Text Box 136"/>
                <p:cNvSpPr txBox="1">
                  <a:spLocks noChangeArrowheads="1"/>
                </p:cNvSpPr>
                <p:nvPr/>
              </p:nvSpPr>
              <p:spPr bwMode="gray">
                <a:xfrm>
                  <a:off x="1056" y="4127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1</a:t>
                  </a:r>
                </a:p>
              </p:txBody>
            </p:sp>
            <p:sp>
              <p:nvSpPr>
                <p:cNvPr id="24" name="Text Box 137"/>
                <p:cNvSpPr txBox="1">
                  <a:spLocks noChangeArrowheads="1"/>
                </p:cNvSpPr>
                <p:nvPr/>
              </p:nvSpPr>
              <p:spPr bwMode="gray">
                <a:xfrm>
                  <a:off x="768" y="3791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1</a:t>
                  </a:r>
                </a:p>
              </p:txBody>
            </p:sp>
            <p:sp>
              <p:nvSpPr>
                <p:cNvPr id="25" name="Text Box 138"/>
                <p:cNvSpPr txBox="1">
                  <a:spLocks noChangeArrowheads="1"/>
                </p:cNvSpPr>
                <p:nvPr/>
              </p:nvSpPr>
              <p:spPr bwMode="gray">
                <a:xfrm>
                  <a:off x="1248" y="4127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2</a:t>
                  </a:r>
                </a:p>
              </p:txBody>
            </p:sp>
            <p:sp>
              <p:nvSpPr>
                <p:cNvPr id="26" name="Text Box 139"/>
                <p:cNvSpPr txBox="1">
                  <a:spLocks noChangeArrowheads="1"/>
                </p:cNvSpPr>
                <p:nvPr/>
              </p:nvSpPr>
              <p:spPr bwMode="gray">
                <a:xfrm>
                  <a:off x="768" y="3599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2</a:t>
                  </a:r>
                </a:p>
              </p:txBody>
            </p:sp>
            <p:sp>
              <p:nvSpPr>
                <p:cNvPr id="27" name="Text Box 140"/>
                <p:cNvSpPr txBox="1">
                  <a:spLocks noChangeArrowheads="1"/>
                </p:cNvSpPr>
                <p:nvPr/>
              </p:nvSpPr>
              <p:spPr bwMode="gray">
                <a:xfrm>
                  <a:off x="1439" y="4127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3</a:t>
                  </a:r>
                </a:p>
              </p:txBody>
            </p:sp>
            <p:sp>
              <p:nvSpPr>
                <p:cNvPr id="28" name="Text Box 141"/>
                <p:cNvSpPr txBox="1">
                  <a:spLocks noChangeArrowheads="1"/>
                </p:cNvSpPr>
                <p:nvPr/>
              </p:nvSpPr>
              <p:spPr bwMode="gray">
                <a:xfrm>
                  <a:off x="1632" y="4127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4</a:t>
                  </a:r>
                </a:p>
              </p:txBody>
            </p:sp>
            <p:sp>
              <p:nvSpPr>
                <p:cNvPr id="29" name="Text Box 142"/>
                <p:cNvSpPr txBox="1">
                  <a:spLocks noChangeArrowheads="1"/>
                </p:cNvSpPr>
                <p:nvPr/>
              </p:nvSpPr>
              <p:spPr bwMode="gray">
                <a:xfrm>
                  <a:off x="1824" y="4127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5</a:t>
                  </a:r>
                </a:p>
              </p:txBody>
            </p:sp>
            <p:sp>
              <p:nvSpPr>
                <p:cNvPr id="30" name="Text Box 143"/>
                <p:cNvSpPr txBox="1">
                  <a:spLocks noChangeArrowheads="1"/>
                </p:cNvSpPr>
                <p:nvPr/>
              </p:nvSpPr>
              <p:spPr bwMode="gray">
                <a:xfrm>
                  <a:off x="2016" y="4127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6</a:t>
                  </a:r>
                </a:p>
              </p:txBody>
            </p:sp>
            <p:sp>
              <p:nvSpPr>
                <p:cNvPr id="31" name="Text Box 144"/>
                <p:cNvSpPr txBox="1">
                  <a:spLocks noChangeArrowheads="1"/>
                </p:cNvSpPr>
                <p:nvPr/>
              </p:nvSpPr>
              <p:spPr bwMode="gray">
                <a:xfrm>
                  <a:off x="2208" y="4127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7</a:t>
                  </a:r>
                </a:p>
              </p:txBody>
            </p:sp>
            <p:sp>
              <p:nvSpPr>
                <p:cNvPr id="32" name="Text Box 145"/>
                <p:cNvSpPr txBox="1">
                  <a:spLocks noChangeArrowheads="1"/>
                </p:cNvSpPr>
                <p:nvPr/>
              </p:nvSpPr>
              <p:spPr bwMode="gray">
                <a:xfrm>
                  <a:off x="2401" y="4127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8</a:t>
                  </a:r>
                </a:p>
              </p:txBody>
            </p:sp>
            <p:sp>
              <p:nvSpPr>
                <p:cNvPr id="33" name="Text Box 146"/>
                <p:cNvSpPr txBox="1">
                  <a:spLocks noChangeArrowheads="1"/>
                </p:cNvSpPr>
                <p:nvPr/>
              </p:nvSpPr>
              <p:spPr bwMode="gray">
                <a:xfrm>
                  <a:off x="2592" y="4127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9</a:t>
                  </a:r>
                </a:p>
              </p:txBody>
            </p:sp>
            <p:sp>
              <p:nvSpPr>
                <p:cNvPr id="34" name="Text Box 147"/>
                <p:cNvSpPr txBox="1">
                  <a:spLocks noChangeArrowheads="1"/>
                </p:cNvSpPr>
                <p:nvPr/>
              </p:nvSpPr>
              <p:spPr bwMode="gray">
                <a:xfrm>
                  <a:off x="2784" y="4127"/>
                  <a:ext cx="21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10</a:t>
                  </a:r>
                </a:p>
              </p:txBody>
            </p:sp>
            <p:sp>
              <p:nvSpPr>
                <p:cNvPr id="35" name="Text Box 148"/>
                <p:cNvSpPr txBox="1">
                  <a:spLocks noChangeArrowheads="1"/>
                </p:cNvSpPr>
                <p:nvPr/>
              </p:nvSpPr>
              <p:spPr bwMode="gray">
                <a:xfrm>
                  <a:off x="768" y="3408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3</a:t>
                  </a:r>
                </a:p>
              </p:txBody>
            </p:sp>
            <p:sp>
              <p:nvSpPr>
                <p:cNvPr id="36" name="Text Box 149"/>
                <p:cNvSpPr txBox="1">
                  <a:spLocks noChangeArrowheads="1"/>
                </p:cNvSpPr>
                <p:nvPr/>
              </p:nvSpPr>
              <p:spPr bwMode="gray">
                <a:xfrm>
                  <a:off x="768" y="3216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4</a:t>
                  </a:r>
                </a:p>
              </p:txBody>
            </p:sp>
            <p:sp>
              <p:nvSpPr>
                <p:cNvPr id="37" name="Text Box 150"/>
                <p:cNvSpPr txBox="1">
                  <a:spLocks noChangeArrowheads="1"/>
                </p:cNvSpPr>
                <p:nvPr/>
              </p:nvSpPr>
              <p:spPr bwMode="gray">
                <a:xfrm>
                  <a:off x="768" y="3023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5</a:t>
                  </a:r>
                </a:p>
              </p:txBody>
            </p:sp>
            <p:sp>
              <p:nvSpPr>
                <p:cNvPr id="38" name="Text Box 151"/>
                <p:cNvSpPr txBox="1">
                  <a:spLocks noChangeArrowheads="1"/>
                </p:cNvSpPr>
                <p:nvPr/>
              </p:nvSpPr>
              <p:spPr bwMode="gray">
                <a:xfrm>
                  <a:off x="768" y="2831"/>
                  <a:ext cx="176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latin typeface="Times New Roman" pitchFamily="18" charset="0"/>
                    </a:rPr>
                    <a:t> 6</a:t>
                  </a:r>
                </a:p>
              </p:txBody>
            </p:sp>
          </p:grpSp>
        </p:grpSp>
        <p:grpSp>
          <p:nvGrpSpPr>
            <p:cNvPr id="7" name="Group 152"/>
            <p:cNvGrpSpPr>
              <a:grpSpLocks/>
            </p:cNvGrpSpPr>
            <p:nvPr/>
          </p:nvGrpSpPr>
          <p:grpSpPr bwMode="auto">
            <a:xfrm>
              <a:off x="1680" y="4032"/>
              <a:ext cx="288" cy="576"/>
              <a:chOff x="1632" y="3936"/>
              <a:chExt cx="288" cy="576"/>
            </a:xfrm>
          </p:grpSpPr>
          <p:sp>
            <p:nvSpPr>
              <p:cNvPr id="16" name="Rectangle 153"/>
              <p:cNvSpPr>
                <a:spLocks noChangeArrowheads="1"/>
              </p:cNvSpPr>
              <p:nvPr/>
            </p:nvSpPr>
            <p:spPr bwMode="auto">
              <a:xfrm>
                <a:off x="1632" y="4224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AutoShape 154"/>
              <p:cNvSpPr>
                <a:spLocks noChangeArrowheads="1"/>
              </p:cNvSpPr>
              <p:nvPr/>
            </p:nvSpPr>
            <p:spPr bwMode="auto">
              <a:xfrm>
                <a:off x="1632" y="3936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Line 155"/>
            <p:cNvSpPr>
              <a:spLocks noChangeShapeType="1"/>
            </p:cNvSpPr>
            <p:nvPr/>
          </p:nvSpPr>
          <p:spPr bwMode="auto">
            <a:xfrm flipV="1">
              <a:off x="960" y="4608"/>
              <a:ext cx="72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" name="Group 156"/>
            <p:cNvGrpSpPr>
              <a:grpSpLocks/>
            </p:cNvGrpSpPr>
            <p:nvPr/>
          </p:nvGrpSpPr>
          <p:grpSpPr bwMode="auto">
            <a:xfrm rot="-2592406">
              <a:off x="576" y="3744"/>
              <a:ext cx="1008" cy="720"/>
              <a:chOff x="1056" y="4128"/>
              <a:chExt cx="1008" cy="720"/>
            </a:xfrm>
          </p:grpSpPr>
          <p:grpSp>
            <p:nvGrpSpPr>
              <p:cNvPr id="12" name="Group 157"/>
              <p:cNvGrpSpPr>
                <a:grpSpLocks/>
              </p:cNvGrpSpPr>
              <p:nvPr/>
            </p:nvGrpSpPr>
            <p:grpSpPr bwMode="auto">
              <a:xfrm>
                <a:off x="1776" y="4128"/>
                <a:ext cx="288" cy="576"/>
                <a:chOff x="1632" y="3936"/>
                <a:chExt cx="288" cy="576"/>
              </a:xfrm>
            </p:grpSpPr>
            <p:sp>
              <p:nvSpPr>
                <p:cNvPr id="14" name="Rectangle 158"/>
                <p:cNvSpPr>
                  <a:spLocks noChangeArrowheads="1"/>
                </p:cNvSpPr>
                <p:nvPr/>
              </p:nvSpPr>
              <p:spPr bwMode="auto">
                <a:xfrm>
                  <a:off x="1632" y="4224"/>
                  <a:ext cx="288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AutoShape 159"/>
                <p:cNvSpPr>
                  <a:spLocks noChangeArrowheads="1"/>
                </p:cNvSpPr>
                <p:nvPr/>
              </p:nvSpPr>
              <p:spPr bwMode="auto">
                <a:xfrm>
                  <a:off x="1632" y="3936"/>
                  <a:ext cx="288" cy="28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" name="Line 160"/>
              <p:cNvSpPr>
                <a:spLocks noChangeShapeType="1"/>
              </p:cNvSpPr>
              <p:nvPr/>
            </p:nvSpPr>
            <p:spPr bwMode="auto">
              <a:xfrm flipV="1">
                <a:off x="1056" y="4704"/>
                <a:ext cx="72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aphicFrame>
          <p:nvGraphicFramePr>
            <p:cNvPr id="10" name="Object 161"/>
            <p:cNvGraphicFramePr>
              <a:graphicFrameLocks noChangeAspect="1"/>
            </p:cNvGraphicFramePr>
            <p:nvPr/>
          </p:nvGraphicFramePr>
          <p:xfrm>
            <a:off x="1248" y="4496"/>
            <a:ext cx="80" cy="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Equation" r:id="rId5" imgW="126720" imgH="177480" progId="Equation.3">
                    <p:embed/>
                  </p:oleObj>
                </mc:Choice>
                <mc:Fallback>
                  <p:oleObj name="Equation" r:id="rId5" imgW="126720" imgH="177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4496"/>
                          <a:ext cx="80" cy="11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Arc 162"/>
            <p:cNvSpPr>
              <a:spLocks/>
            </p:cNvSpPr>
            <p:nvPr/>
          </p:nvSpPr>
          <p:spPr bwMode="auto">
            <a:xfrm>
              <a:off x="1104" y="4476"/>
              <a:ext cx="144" cy="229"/>
            </a:xfrm>
            <a:custGeom>
              <a:avLst/>
              <a:gdLst>
                <a:gd name="G0" fmla="+- 0 0 0"/>
                <a:gd name="G1" fmla="+- 20569 0 0"/>
                <a:gd name="G2" fmla="+- 21600 0 0"/>
                <a:gd name="T0" fmla="*/ 6593 w 21600"/>
                <a:gd name="T1" fmla="*/ 0 h 20569"/>
                <a:gd name="T2" fmla="*/ 21600 w 21600"/>
                <a:gd name="T3" fmla="*/ 20569 h 20569"/>
                <a:gd name="T4" fmla="*/ 0 w 21600"/>
                <a:gd name="T5" fmla="*/ 20569 h 20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569" fill="none" extrusionOk="0">
                  <a:moveTo>
                    <a:pt x="6593" y="-1"/>
                  </a:moveTo>
                  <a:cubicBezTo>
                    <a:pt x="15534" y="2865"/>
                    <a:pt x="21600" y="11179"/>
                    <a:pt x="21600" y="20569"/>
                  </a:cubicBezTo>
                </a:path>
                <a:path w="21600" h="20569" stroke="0" extrusionOk="0">
                  <a:moveTo>
                    <a:pt x="6593" y="-1"/>
                  </a:moveTo>
                  <a:cubicBezTo>
                    <a:pt x="15534" y="2865"/>
                    <a:pt x="21600" y="11179"/>
                    <a:pt x="21600" y="20569"/>
                  </a:cubicBezTo>
                  <a:lnTo>
                    <a:pt x="0" y="2056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	</a:t>
            </a: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rotasi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rotasi</a:t>
            </a:r>
            <a:r>
              <a:rPr lang="en-US" dirty="0" smtClean="0"/>
              <a:t>  Ø </a:t>
            </a:r>
            <a:r>
              <a:rPr lang="en-US" dirty="0" err="1" smtClean="0"/>
              <a:t>dan</a:t>
            </a:r>
            <a:r>
              <a:rPr lang="en-US" dirty="0" smtClean="0"/>
              <a:t> pivot point (</a:t>
            </a:r>
            <a:r>
              <a:rPr lang="en-US" dirty="0" err="1" smtClean="0"/>
              <a:t>xp,yp</a:t>
            </a:r>
            <a:r>
              <a:rPr lang="en-US" dirty="0" smtClean="0"/>
              <a:t>)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dirotasi.Putaran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x, </a:t>
            </a:r>
            <a:r>
              <a:rPr lang="en-US" dirty="0" err="1" smtClean="0"/>
              <a:t>sumbu</a:t>
            </a:r>
            <a:r>
              <a:rPr lang="en-US" dirty="0" smtClean="0"/>
              <a:t> y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yang </a:t>
            </a:r>
            <a:r>
              <a:rPr lang="en-US" dirty="0" err="1" smtClean="0"/>
              <a:t>sejajar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sembarang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acuan</a:t>
            </a:r>
            <a:r>
              <a:rPr lang="en-US" dirty="0" smtClean="0"/>
              <a:t> </a:t>
            </a:r>
            <a:r>
              <a:rPr lang="en-US" dirty="0" err="1" smtClean="0"/>
              <a:t>putaran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sembarang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yang lain.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286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Rotasi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3529" t="63950" r="38235" b="25587"/>
          <a:stretch>
            <a:fillRect/>
          </a:stretch>
        </p:blipFill>
        <p:spPr bwMode="auto">
          <a:xfrm>
            <a:off x="533400" y="762000"/>
            <a:ext cx="594349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5490" t="20356" r="41177" b="13381"/>
          <a:stretch>
            <a:fillRect/>
          </a:stretch>
        </p:blipFill>
        <p:spPr bwMode="auto">
          <a:xfrm>
            <a:off x="533400" y="1828800"/>
            <a:ext cx="638386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transformasi</a:t>
            </a:r>
            <a:r>
              <a:rPr lang="en-US" dirty="0" smtClean="0"/>
              <a:t> </a:t>
            </a:r>
            <a:r>
              <a:rPr lang="en-US" dirty="0" err="1" smtClean="0"/>
              <a:t>geometri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Translasi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Penskalaan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putaran</a:t>
            </a:r>
            <a:r>
              <a:rPr lang="en-US" dirty="0" smtClean="0"/>
              <a:t> (</a:t>
            </a:r>
            <a:r>
              <a:rPr lang="en-US" dirty="0" err="1" smtClean="0"/>
              <a:t>rotasi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Balikan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Shearing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gabungan</a:t>
            </a:r>
            <a:r>
              <a:rPr lang="en-US" dirty="0" smtClean="0"/>
              <a:t>.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	</a:t>
            </a:r>
            <a:r>
              <a:rPr lang="en-US" dirty="0" err="1" smtClean="0"/>
              <a:t>Transformasi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dikenaldengan</a:t>
            </a:r>
            <a:r>
              <a:rPr lang="en-US" dirty="0" smtClean="0"/>
              <a:t> </a:t>
            </a:r>
            <a:r>
              <a:rPr lang="en-US" dirty="0" err="1" smtClean="0"/>
              <a:t>transformasi</a:t>
            </a:r>
            <a:r>
              <a:rPr lang="en-US" dirty="0" smtClean="0"/>
              <a:t> affine.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dasarnya</a:t>
            </a:r>
            <a:r>
              <a:rPr lang="en-US" dirty="0" smtClean="0"/>
              <a:t>, </a:t>
            </a:r>
            <a:r>
              <a:rPr lang="en-US" dirty="0" err="1" smtClean="0"/>
              <a:t>transformasi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memindahkan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rotasi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segitiga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 </a:t>
            </a:r>
            <a:r>
              <a:rPr lang="en-US" dirty="0" err="1" smtClean="0"/>
              <a:t>koordinat</a:t>
            </a:r>
            <a:r>
              <a:rPr lang="en-US" dirty="0" smtClean="0"/>
              <a:t> A(10,10), B(30,10) </a:t>
            </a:r>
            <a:r>
              <a:rPr lang="en-US" dirty="0" err="1" smtClean="0"/>
              <a:t>dan</a:t>
            </a:r>
            <a:r>
              <a:rPr lang="en-US" dirty="0" smtClean="0"/>
              <a:t> C(10,30)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rotasi</a:t>
            </a:r>
            <a:r>
              <a:rPr lang="en-US" dirty="0" smtClean="0"/>
              <a:t> 30</a:t>
            </a:r>
            <a:r>
              <a:rPr lang="en-US" baseline="30000" dirty="0" smtClean="0"/>
              <a:t>o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cartesian</a:t>
            </a:r>
            <a:r>
              <a:rPr lang="en-US" dirty="0" smtClean="0"/>
              <a:t> (10,10),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rotasi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demi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.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28431" t="39537" r="31373" b="32562"/>
          <a:stretch>
            <a:fillRect/>
          </a:stretch>
        </p:blipFill>
        <p:spPr bwMode="auto">
          <a:xfrm>
            <a:off x="1371600" y="3657600"/>
            <a:ext cx="54673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27451" t="46512" r="33333" b="23844"/>
          <a:stretch>
            <a:fillRect/>
          </a:stretch>
        </p:blipFill>
        <p:spPr bwMode="auto">
          <a:xfrm>
            <a:off x="1219200" y="1828801"/>
            <a:ext cx="5284692" cy="224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 l="28431" t="30819" r="36275" b="43868"/>
          <a:stretch>
            <a:fillRect/>
          </a:stretch>
        </p:blipFill>
        <p:spPr bwMode="auto">
          <a:xfrm>
            <a:off x="1447800" y="4190999"/>
            <a:ext cx="4724400" cy="19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sebelumnya.Tentukan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rotasi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rotasi</a:t>
            </a:r>
            <a:r>
              <a:rPr lang="en-US" dirty="0" smtClean="0"/>
              <a:t> 30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Refleksi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transformasi</a:t>
            </a:r>
            <a:r>
              <a:rPr lang="en-US" dirty="0" smtClean="0"/>
              <a:t> yang </a:t>
            </a:r>
            <a:r>
              <a:rPr lang="en-US" dirty="0" err="1" smtClean="0"/>
              <a:t>membuat</a:t>
            </a:r>
            <a:r>
              <a:rPr lang="en-US" dirty="0" smtClean="0"/>
              <a:t> mirror (</a:t>
            </a:r>
            <a:r>
              <a:rPr lang="en-US" dirty="0" err="1" smtClean="0"/>
              <a:t>pencerminan</a:t>
            </a:r>
            <a:r>
              <a:rPr lang="en-US" dirty="0" smtClean="0"/>
              <a:t>) </a:t>
            </a:r>
            <a:r>
              <a:rPr lang="en-US" dirty="0" err="1" smtClean="0"/>
              <a:t>dari</a:t>
            </a:r>
            <a:r>
              <a:rPr lang="en-US" dirty="0" smtClean="0"/>
              <a:t> image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smtClean="0"/>
              <a:t>efleksi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2701103"/>
            <a:ext cx="7772400" cy="206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Shear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transformasi</a:t>
            </a:r>
            <a:r>
              <a:rPr lang="en-US" dirty="0" smtClean="0"/>
              <a:t> yang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distorsi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menggeser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smtClean="0"/>
              <a:t>hear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59154"/>
            <a:ext cx="7772400" cy="354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2286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shear </a:t>
            </a:r>
            <a:r>
              <a:rPr lang="en-US" dirty="0" err="1" smtClean="0"/>
              <a:t>yaitu</a:t>
            </a:r>
            <a:r>
              <a:rPr lang="en-US" dirty="0" smtClean="0"/>
              <a:t> shear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x </a:t>
            </a:r>
            <a:r>
              <a:rPr lang="en-US" dirty="0" err="1" smtClean="0"/>
              <a:t>dan</a:t>
            </a:r>
            <a:r>
              <a:rPr lang="en-US" dirty="0" smtClean="0"/>
              <a:t> shear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28431" t="18612" r="27451" b="16868"/>
          <a:stretch>
            <a:fillRect/>
          </a:stretch>
        </p:blipFill>
        <p:spPr bwMode="auto">
          <a:xfrm>
            <a:off x="1066800" y="1143000"/>
            <a:ext cx="6765324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Transformasi</a:t>
            </a:r>
            <a:r>
              <a:rPr lang="en-US" dirty="0" smtClean="0"/>
              <a:t> shear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sh</a:t>
            </a:r>
            <a:r>
              <a:rPr lang="en-US" sz="1600" dirty="0" err="1" smtClean="0"/>
              <a:t>x</a:t>
            </a:r>
            <a:r>
              <a:rPr lang="en-US" dirty="0" smtClean="0"/>
              <a:t>  = 2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A(0,0), B(1,0), C(1,1), </a:t>
            </a:r>
            <a:r>
              <a:rPr lang="en-US" dirty="0" err="1" smtClean="0"/>
              <a:t>dan</a:t>
            </a:r>
            <a:r>
              <a:rPr lang="en-US" dirty="0" smtClean="0"/>
              <a:t> D(0,1)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Transformasi</a:t>
            </a:r>
            <a:r>
              <a:rPr lang="en-US" dirty="0" smtClean="0"/>
              <a:t> shear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sh</a:t>
            </a:r>
            <a:r>
              <a:rPr lang="en-US" sz="1600" dirty="0" smtClean="0"/>
              <a:t>y</a:t>
            </a:r>
            <a:r>
              <a:rPr lang="en-US" dirty="0" smtClean="0"/>
              <a:t>  =  2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A(0,0), B(1,0), C(1,1), </a:t>
            </a:r>
            <a:r>
              <a:rPr lang="en-US" dirty="0" err="1" smtClean="0"/>
              <a:t>dan</a:t>
            </a:r>
            <a:r>
              <a:rPr lang="en-US" dirty="0" smtClean="0"/>
              <a:t> D(0,1)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transformasi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: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/>
              <a:t>Merubah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menyesuaikan</a:t>
            </a:r>
            <a:r>
              <a:rPr lang="en-US" sz="2400" dirty="0" smtClean="0"/>
              <a:t> </a:t>
            </a:r>
            <a:r>
              <a:rPr lang="en-US" sz="2400" dirty="0" err="1" smtClean="0"/>
              <a:t>komposisi</a:t>
            </a:r>
            <a:r>
              <a:rPr lang="en-US" sz="2400" dirty="0" smtClean="0"/>
              <a:t> </a:t>
            </a:r>
            <a:r>
              <a:rPr lang="en-US" sz="2400" dirty="0" err="1" smtClean="0"/>
              <a:t>pemandangan</a:t>
            </a:r>
            <a:endParaRPr lang="en-US" sz="2400" dirty="0" smtClean="0"/>
          </a:p>
          <a:p>
            <a:r>
              <a:rPr lang="en-US" sz="2400" dirty="0" err="1" smtClean="0"/>
              <a:t>Memudahkan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objek</a:t>
            </a:r>
            <a:r>
              <a:rPr lang="en-US" sz="2400" dirty="0" smtClean="0"/>
              <a:t> yang </a:t>
            </a:r>
            <a:r>
              <a:rPr lang="en-US" sz="2400" dirty="0" err="1" smtClean="0"/>
              <a:t>simetris</a:t>
            </a:r>
            <a:endParaRPr lang="en-US" sz="2400" dirty="0" smtClean="0"/>
          </a:p>
          <a:p>
            <a:r>
              <a:rPr lang="en-US" sz="2400" dirty="0" err="1" smtClean="0"/>
              <a:t>Melihat</a:t>
            </a:r>
            <a:r>
              <a:rPr lang="en-US" sz="2400" dirty="0" smtClean="0"/>
              <a:t> </a:t>
            </a:r>
            <a:r>
              <a:rPr lang="en-US" sz="2400" dirty="0" err="1" smtClean="0"/>
              <a:t>objek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sudut</a:t>
            </a:r>
            <a:r>
              <a:rPr lang="en-US" sz="2400" dirty="0" smtClean="0"/>
              <a:t> </a:t>
            </a:r>
            <a:r>
              <a:rPr lang="en-US" sz="2400" dirty="0" err="1" smtClean="0"/>
              <a:t>pandang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berbeda</a:t>
            </a:r>
            <a:endParaRPr lang="en-US" sz="2400" dirty="0" smtClean="0"/>
          </a:p>
          <a:p>
            <a:r>
              <a:rPr lang="en-US" sz="2400" dirty="0" err="1" smtClean="0"/>
              <a:t>Memindahkan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objek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lain,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biasa</a:t>
            </a:r>
            <a:r>
              <a:rPr lang="en-US" sz="2400" dirty="0" smtClean="0"/>
              <a:t> </a:t>
            </a:r>
            <a:r>
              <a:rPr lang="en-US" sz="2400" dirty="0" err="1" smtClean="0"/>
              <a:t>dipakai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animasi</a:t>
            </a:r>
            <a:r>
              <a:rPr lang="en-US" sz="2400" dirty="0" smtClean="0"/>
              <a:t> </a:t>
            </a:r>
            <a:r>
              <a:rPr lang="en-US" sz="2400" dirty="0" err="1" smtClean="0"/>
              <a:t>komputer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Terima Kasih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translasi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transformasi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yang </a:t>
            </a:r>
            <a:r>
              <a:rPr lang="en-US" dirty="0" err="1" smtClean="0"/>
              <a:t>tetap</a:t>
            </a:r>
            <a:r>
              <a:rPr lang="en-US" dirty="0" smtClean="0"/>
              <a:t>, </a:t>
            </a:r>
            <a:r>
              <a:rPr lang="en-US" dirty="0" err="1" smtClean="0"/>
              <a:t>memindahkan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.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ditranslasikan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besaran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Translasi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	</a:t>
            </a:r>
            <a:r>
              <a:rPr lang="en-US" dirty="0" err="1" smtClean="0"/>
              <a:t>Transformasi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yang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perpindahan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2D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yang lain.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yang </a:t>
            </a:r>
            <a:r>
              <a:rPr lang="en-US" dirty="0" err="1" smtClean="0"/>
              <a:t>sejajar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X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Y.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286000" y="3276600"/>
            <a:ext cx="4800600" cy="2492375"/>
            <a:chOff x="432" y="3340"/>
            <a:chExt cx="3072" cy="1609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432" y="3340"/>
              <a:ext cx="3072" cy="1609"/>
              <a:chOff x="432" y="3340"/>
              <a:chExt cx="3072" cy="1609"/>
            </a:xfrm>
          </p:grpSpPr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gray">
              <a:xfrm>
                <a:off x="432" y="3984"/>
                <a:ext cx="490" cy="37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Times New Roman" pitchFamily="18" charset="0"/>
                  </a:rPr>
                  <a:t>dx = 2</a:t>
                </a:r>
              </a:p>
              <a:p>
                <a:r>
                  <a:rPr lang="en-US" sz="1600">
                    <a:latin typeface="Times New Roman" pitchFamily="18" charset="0"/>
                  </a:rPr>
                  <a:t>dy = 3</a:t>
                </a:r>
              </a:p>
            </p:txBody>
          </p:sp>
          <p:grpSp>
            <p:nvGrpSpPr>
              <p:cNvPr id="17" name="Group 7"/>
              <p:cNvGrpSpPr>
                <a:grpSpLocks/>
              </p:cNvGrpSpPr>
              <p:nvPr/>
            </p:nvGrpSpPr>
            <p:grpSpPr bwMode="auto">
              <a:xfrm>
                <a:off x="912" y="3340"/>
                <a:ext cx="2592" cy="1609"/>
                <a:chOff x="960" y="3216"/>
                <a:chExt cx="2592" cy="1609"/>
              </a:xfrm>
            </p:grpSpPr>
            <p:sp>
              <p:nvSpPr>
                <p:cNvPr id="18" name="Text Box 8"/>
                <p:cNvSpPr txBox="1">
                  <a:spLocks noChangeArrowheads="1"/>
                </p:cNvSpPr>
                <p:nvPr/>
              </p:nvSpPr>
              <p:spPr bwMode="gray">
                <a:xfrm>
                  <a:off x="960" y="3216"/>
                  <a:ext cx="192" cy="21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600">
                      <a:latin typeface="Times New Roman" pitchFamily="18" charset="0"/>
                    </a:rPr>
                    <a:t>Y</a:t>
                  </a:r>
                </a:p>
              </p:txBody>
            </p:sp>
            <p:sp>
              <p:nvSpPr>
                <p:cNvPr id="19" name="Text Box 9"/>
                <p:cNvSpPr txBox="1">
                  <a:spLocks noChangeArrowheads="1"/>
                </p:cNvSpPr>
                <p:nvPr/>
              </p:nvSpPr>
              <p:spPr bwMode="gray">
                <a:xfrm>
                  <a:off x="3360" y="4608"/>
                  <a:ext cx="192" cy="21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600">
                      <a:latin typeface="Times New Roman" pitchFamily="18" charset="0"/>
                    </a:rPr>
                    <a:t>X</a:t>
                  </a:r>
                </a:p>
              </p:txBody>
            </p:sp>
            <p:grpSp>
              <p:nvGrpSpPr>
                <p:cNvPr id="20" name="Group 10"/>
                <p:cNvGrpSpPr>
                  <a:grpSpLocks/>
                </p:cNvGrpSpPr>
                <p:nvPr/>
              </p:nvGrpSpPr>
              <p:grpSpPr bwMode="auto">
                <a:xfrm>
                  <a:off x="1104" y="3264"/>
                  <a:ext cx="2304" cy="1502"/>
                  <a:chOff x="768" y="2784"/>
                  <a:chExt cx="2304" cy="1502"/>
                </a:xfrm>
              </p:grpSpPr>
              <p:grpSp>
                <p:nvGrpSpPr>
                  <p:cNvPr id="21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912" y="2784"/>
                    <a:ext cx="2160" cy="1344"/>
                    <a:chOff x="768" y="2832"/>
                    <a:chExt cx="2160" cy="1344"/>
                  </a:xfrm>
                </p:grpSpPr>
                <p:sp>
                  <p:nvSpPr>
                    <p:cNvPr id="39" name="Line 12"/>
                    <p:cNvSpPr>
                      <a:spLocks noChangeShapeType="1"/>
                    </p:cNvSpPr>
                    <p:nvPr/>
                  </p:nvSpPr>
                  <p:spPr bwMode="gray">
                    <a:xfrm flipV="1">
                      <a:off x="816" y="2832"/>
                      <a:ext cx="0" cy="12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" name="Line 13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864" y="4128"/>
                      <a:ext cx="206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" name="Line 14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1008" y="4080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" name="Line 15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1200" y="4080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" name="Line 16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1584" y="4080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" name="Line 17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1392" y="4080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" name="Line 18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1776" y="4080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Line 19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1968" y="4080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Line 20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2160" y="4080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" name="Line 21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2352" y="4080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" name="Line 22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2544" y="4080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" name="Line 23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2736" y="4080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" name="Line 24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768" y="3936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Line 25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768" y="3744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Line 26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768" y="3552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" name="Line 27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768" y="3360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" name="Line 28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768" y="3168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" name="Line 29"/>
                    <p:cNvSpPr>
                      <a:spLocks noChangeShapeType="1"/>
                    </p:cNvSpPr>
                    <p:nvPr/>
                  </p:nvSpPr>
                  <p:spPr bwMode="gray">
                    <a:xfrm>
                      <a:off x="768" y="2976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" name="Text Box 30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864" y="4032"/>
                    <a:ext cx="178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0</a:t>
                    </a:r>
                  </a:p>
                </p:txBody>
              </p:sp>
              <p:sp>
                <p:nvSpPr>
                  <p:cNvPr id="23" name="Text Box 31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1056" y="4128"/>
                    <a:ext cx="178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1</a:t>
                    </a:r>
                  </a:p>
                </p:txBody>
              </p:sp>
              <p:sp>
                <p:nvSpPr>
                  <p:cNvPr id="24" name="Text Box 32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768" y="3792"/>
                    <a:ext cx="179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1</a:t>
                    </a:r>
                  </a:p>
                </p:txBody>
              </p:sp>
              <p:sp>
                <p:nvSpPr>
                  <p:cNvPr id="25" name="Text Box 33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1248" y="4128"/>
                    <a:ext cx="179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2</a:t>
                    </a:r>
                  </a:p>
                </p:txBody>
              </p:sp>
              <p:sp>
                <p:nvSpPr>
                  <p:cNvPr id="26" name="Text Box 34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768" y="3600"/>
                    <a:ext cx="179" cy="15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2</a:t>
                    </a:r>
                  </a:p>
                </p:txBody>
              </p:sp>
              <p:sp>
                <p:nvSpPr>
                  <p:cNvPr id="27" name="Text Box 35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1440" y="4128"/>
                    <a:ext cx="179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3</a:t>
                    </a:r>
                  </a:p>
                </p:txBody>
              </p:sp>
              <p:sp>
                <p:nvSpPr>
                  <p:cNvPr id="28" name="Text Box 36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1632" y="4128"/>
                    <a:ext cx="179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4</a:t>
                    </a:r>
                  </a:p>
                </p:txBody>
              </p:sp>
              <p:sp>
                <p:nvSpPr>
                  <p:cNvPr id="29" name="Text Box 37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1824" y="4128"/>
                    <a:ext cx="179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5</a:t>
                    </a:r>
                  </a:p>
                </p:txBody>
              </p:sp>
              <p:sp>
                <p:nvSpPr>
                  <p:cNvPr id="30" name="Text Box 38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2016" y="4128"/>
                    <a:ext cx="179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6</a:t>
                    </a:r>
                  </a:p>
                </p:txBody>
              </p:sp>
              <p:sp>
                <p:nvSpPr>
                  <p:cNvPr id="31" name="Text Box 39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2208" y="4128"/>
                    <a:ext cx="179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7</a:t>
                    </a:r>
                  </a:p>
                </p:txBody>
              </p:sp>
              <p:sp>
                <p:nvSpPr>
                  <p:cNvPr id="32" name="Text Box 40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2400" y="4128"/>
                    <a:ext cx="179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8</a:t>
                    </a:r>
                  </a:p>
                </p:txBody>
              </p:sp>
              <p:sp>
                <p:nvSpPr>
                  <p:cNvPr id="33" name="Text Box 41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2592" y="4128"/>
                    <a:ext cx="179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9</a:t>
                    </a:r>
                  </a:p>
                </p:txBody>
              </p:sp>
              <p:sp>
                <p:nvSpPr>
                  <p:cNvPr id="34" name="Text Box 42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2784" y="4128"/>
                    <a:ext cx="220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10</a:t>
                    </a:r>
                  </a:p>
                </p:txBody>
              </p:sp>
              <p:sp>
                <p:nvSpPr>
                  <p:cNvPr id="35" name="Text Box 43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768" y="3408"/>
                    <a:ext cx="179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3</a:t>
                    </a:r>
                  </a:p>
                </p:txBody>
              </p:sp>
              <p:sp>
                <p:nvSpPr>
                  <p:cNvPr id="36" name="Text Box 44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768" y="3216"/>
                    <a:ext cx="179" cy="15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4</a:t>
                    </a:r>
                  </a:p>
                </p:txBody>
              </p:sp>
              <p:sp>
                <p:nvSpPr>
                  <p:cNvPr id="37" name="Text Box 45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768" y="3024"/>
                    <a:ext cx="179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5</a:t>
                    </a:r>
                  </a:p>
                </p:txBody>
              </p:sp>
              <p:sp>
                <p:nvSpPr>
                  <p:cNvPr id="38" name="Text Box 46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768" y="2832"/>
                    <a:ext cx="179" cy="1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latin typeface="Times New Roman" pitchFamily="18" charset="0"/>
                      </a:rPr>
                      <a:t> 6</a:t>
                    </a:r>
                  </a:p>
                </p:txBody>
              </p:sp>
            </p:grpSp>
          </p:grpSp>
        </p:grpSp>
        <p:sp>
          <p:nvSpPr>
            <p:cNvPr id="6" name="Line 47"/>
            <p:cNvSpPr>
              <a:spLocks noChangeShapeType="1"/>
            </p:cNvSpPr>
            <p:nvPr/>
          </p:nvSpPr>
          <p:spPr bwMode="auto">
            <a:xfrm flipV="1">
              <a:off x="1296" y="3936"/>
              <a:ext cx="72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1632" y="3936"/>
              <a:ext cx="288" cy="576"/>
              <a:chOff x="1632" y="3936"/>
              <a:chExt cx="288" cy="576"/>
            </a:xfrm>
          </p:grpSpPr>
          <p:sp>
            <p:nvSpPr>
              <p:cNvPr id="14" name="Rectangle 49"/>
              <p:cNvSpPr>
                <a:spLocks noChangeArrowheads="1"/>
              </p:cNvSpPr>
              <p:nvPr/>
            </p:nvSpPr>
            <p:spPr bwMode="auto">
              <a:xfrm>
                <a:off x="1632" y="4224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AutoShape 50"/>
              <p:cNvSpPr>
                <a:spLocks noChangeArrowheads="1"/>
              </p:cNvSpPr>
              <p:nvPr/>
            </p:nvSpPr>
            <p:spPr bwMode="auto">
              <a:xfrm>
                <a:off x="1632" y="3936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51"/>
            <p:cNvGrpSpPr>
              <a:grpSpLocks/>
            </p:cNvGrpSpPr>
            <p:nvPr/>
          </p:nvGrpSpPr>
          <p:grpSpPr bwMode="auto">
            <a:xfrm>
              <a:off x="2016" y="3360"/>
              <a:ext cx="288" cy="576"/>
              <a:chOff x="1632" y="3936"/>
              <a:chExt cx="288" cy="576"/>
            </a:xfrm>
          </p:grpSpPr>
          <p:sp>
            <p:nvSpPr>
              <p:cNvPr id="12" name="Rectangle 52"/>
              <p:cNvSpPr>
                <a:spLocks noChangeArrowheads="1"/>
              </p:cNvSpPr>
              <p:nvPr/>
            </p:nvSpPr>
            <p:spPr bwMode="auto">
              <a:xfrm>
                <a:off x="1632" y="4224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utoShape 53"/>
              <p:cNvSpPr>
                <a:spLocks noChangeArrowheads="1"/>
              </p:cNvSpPr>
              <p:nvPr/>
            </p:nvSpPr>
            <p:spPr bwMode="auto">
              <a:xfrm>
                <a:off x="1632" y="3936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" name="Line 54"/>
            <p:cNvSpPr>
              <a:spLocks noChangeShapeType="1"/>
            </p:cNvSpPr>
            <p:nvPr/>
          </p:nvSpPr>
          <p:spPr bwMode="auto">
            <a:xfrm flipV="1">
              <a:off x="1296" y="451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0" name="Object 55"/>
            <p:cNvGraphicFramePr>
              <a:graphicFrameLocks noChangeAspect="1"/>
            </p:cNvGraphicFramePr>
            <p:nvPr/>
          </p:nvGraphicFramePr>
          <p:xfrm>
            <a:off x="1952" y="4320"/>
            <a:ext cx="16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Equation" r:id="rId3" imgW="253800" imgH="457200" progId="Equation.3">
                    <p:embed/>
                  </p:oleObj>
                </mc:Choice>
                <mc:Fallback>
                  <p:oleObj name="Equation" r:id="rId3" imgW="253800" imgH="4572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2" y="4320"/>
                          <a:ext cx="16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56"/>
            <p:cNvGraphicFramePr>
              <a:graphicFrameLocks noChangeAspect="1"/>
            </p:cNvGraphicFramePr>
            <p:nvPr/>
          </p:nvGraphicFramePr>
          <p:xfrm>
            <a:off x="1824" y="3600"/>
            <a:ext cx="16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Equation" r:id="rId5" imgW="253800" imgH="457200" progId="Equation.3">
                    <p:embed/>
                  </p:oleObj>
                </mc:Choice>
                <mc:Fallback>
                  <p:oleObj name="Equation" r:id="rId5" imgW="253800" imgH="457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3600"/>
                          <a:ext cx="16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		</a:t>
            </a:r>
            <a:r>
              <a:rPr lang="en-US" dirty="0" err="1" smtClean="0"/>
              <a:t>Translasi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translation vector,  </a:t>
            </a:r>
            <a:r>
              <a:rPr lang="en-US" dirty="0" err="1" smtClean="0"/>
              <a:t>yaitu</a:t>
            </a:r>
            <a:r>
              <a:rPr lang="en-US" dirty="0" smtClean="0"/>
              <a:t> (</a:t>
            </a:r>
            <a:r>
              <a:rPr lang="en-US" dirty="0" err="1" smtClean="0"/>
              <a:t>tx,ty</a:t>
            </a:r>
            <a:r>
              <a:rPr lang="en-US" dirty="0" smtClean="0"/>
              <a:t>),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tx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x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ty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y. </a:t>
            </a:r>
            <a:r>
              <a:rPr lang="en-US" dirty="0" err="1" smtClean="0"/>
              <a:t>Koorinat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yang </a:t>
            </a:r>
            <a:r>
              <a:rPr lang="en-US" dirty="0" err="1" smtClean="0"/>
              <a:t>ditranslasi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rumus</a:t>
            </a:r>
            <a:r>
              <a:rPr lang="en-US" dirty="0" smtClean="0"/>
              <a:t> :</a:t>
            </a:r>
          </a:p>
          <a:p>
            <a:pPr algn="just">
              <a:buNone/>
            </a:pP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=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x’ = x + </a:t>
            </a:r>
            <a:r>
              <a:rPr lang="en-US" dirty="0" err="1" smtClean="0"/>
              <a:t>t</a:t>
            </a:r>
            <a:r>
              <a:rPr lang="en-US" sz="1600" dirty="0" err="1" smtClean="0"/>
              <a:t>x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	y’= y + </a:t>
            </a:r>
            <a:r>
              <a:rPr lang="en-US" dirty="0" err="1" smtClean="0"/>
              <a:t>t</a:t>
            </a:r>
            <a:r>
              <a:rPr lang="en-US" sz="1800" dirty="0" err="1" smtClean="0"/>
              <a:t>y</a:t>
            </a: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 err="1" smtClean="0"/>
              <a:t>x’,y</a:t>
            </a:r>
            <a:r>
              <a:rPr lang="en-US" dirty="0" smtClean="0"/>
              <a:t>’)=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segitiga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A(10,10) B(30,10) </a:t>
            </a:r>
            <a:r>
              <a:rPr lang="en-US" dirty="0" err="1" smtClean="0"/>
              <a:t>dan</a:t>
            </a:r>
            <a:r>
              <a:rPr lang="en-US" dirty="0" smtClean="0"/>
              <a:t> C(10,30)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tx,ty</a:t>
            </a:r>
            <a:r>
              <a:rPr lang="en-US" dirty="0" smtClean="0"/>
              <a:t>(10,20), </a:t>
            </a: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r>
              <a:rPr lang="en-US" dirty="0" smtClean="0"/>
              <a:t>  ?</a:t>
            </a:r>
          </a:p>
          <a:p>
            <a:pPr>
              <a:buNone/>
            </a:pPr>
            <a:r>
              <a:rPr lang="en-US" dirty="0" err="1" smtClean="0"/>
              <a:t>Jawab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 :   	x’=10+10=20</a:t>
            </a:r>
          </a:p>
          <a:p>
            <a:pPr>
              <a:buNone/>
            </a:pPr>
            <a:r>
              <a:rPr lang="en-US" dirty="0" smtClean="0"/>
              <a:t>		y’=10+20=30</a:t>
            </a:r>
          </a:p>
          <a:p>
            <a:pPr>
              <a:buNone/>
            </a:pPr>
            <a:r>
              <a:rPr lang="en-US" dirty="0" smtClean="0"/>
              <a:t>			A’=(20,30)</a:t>
            </a:r>
          </a:p>
          <a:p>
            <a:pPr>
              <a:buNone/>
            </a:pPr>
            <a:r>
              <a:rPr lang="en-US" dirty="0" smtClean="0"/>
              <a:t>B :    	x’=30+10=40</a:t>
            </a:r>
          </a:p>
          <a:p>
            <a:pPr>
              <a:buNone/>
            </a:pPr>
            <a:r>
              <a:rPr lang="en-US" dirty="0" smtClean="0"/>
              <a:t>		y’=10+20=30</a:t>
            </a:r>
          </a:p>
          <a:p>
            <a:pPr>
              <a:buNone/>
            </a:pPr>
            <a:r>
              <a:rPr lang="en-US" dirty="0" smtClean="0"/>
              <a:t>			B’=(40,30)</a:t>
            </a:r>
          </a:p>
          <a:p>
            <a:pPr>
              <a:buNone/>
            </a:pPr>
            <a:r>
              <a:rPr lang="en-US" dirty="0" smtClean="0"/>
              <a:t>C :    	x’=10+10=20</a:t>
            </a:r>
          </a:p>
          <a:p>
            <a:pPr>
              <a:buNone/>
            </a:pPr>
            <a:r>
              <a:rPr lang="en-US" dirty="0" smtClean="0"/>
              <a:t>		y’=30+20=50</a:t>
            </a:r>
          </a:p>
          <a:p>
            <a:pPr>
              <a:buNone/>
            </a:pPr>
            <a:r>
              <a:rPr lang="en-US" dirty="0" smtClean="0"/>
              <a:t>			C’=(20,50)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segiempat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A(3,1), B(10,1), C(3,5) </a:t>
            </a:r>
            <a:r>
              <a:rPr lang="en-US" dirty="0" err="1" smtClean="0"/>
              <a:t>dan</a:t>
            </a:r>
            <a:r>
              <a:rPr lang="en-US" dirty="0" smtClean="0"/>
              <a:t> D(10,5). </a:t>
            </a: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r>
              <a:rPr lang="en-US" dirty="0" smtClean="0"/>
              <a:t> (4,3)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848</TotalTime>
  <Words>333</Words>
  <Application>Microsoft Office PowerPoint</Application>
  <PresentationFormat>On-screen Show (4:3)</PresentationFormat>
  <Paragraphs>143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Equity</vt:lpstr>
      <vt:lpstr>Equation</vt:lpstr>
      <vt:lpstr>TRANSFORMASI 2D</vt:lpstr>
      <vt:lpstr>PowerPoint Presentation</vt:lpstr>
      <vt:lpstr>Tujuan </vt:lpstr>
      <vt:lpstr>Translasi</vt:lpstr>
      <vt:lpstr>PowerPoint Presentation</vt:lpstr>
      <vt:lpstr>PowerPoint Presentation</vt:lpstr>
      <vt:lpstr>Contoh </vt:lpstr>
      <vt:lpstr>Latihan</vt:lpstr>
      <vt:lpstr>PowerPoint Presentation</vt:lpstr>
      <vt:lpstr>Penskalaan</vt:lpstr>
      <vt:lpstr>PowerPoint Presentation</vt:lpstr>
      <vt:lpstr>PowerPoint Presentation</vt:lpstr>
      <vt:lpstr>Contoh </vt:lpstr>
      <vt:lpstr>Latihan </vt:lpstr>
      <vt:lpstr>PowerPoint Presentation</vt:lpstr>
      <vt:lpstr>Perputaran (rotasi )</vt:lpstr>
      <vt:lpstr>PowerPoint Presentation</vt:lpstr>
      <vt:lpstr>PowerPoint Presentation</vt:lpstr>
      <vt:lpstr>PowerPoint Presentation</vt:lpstr>
      <vt:lpstr>Contoh </vt:lpstr>
      <vt:lpstr>PowerPoint Presentation</vt:lpstr>
      <vt:lpstr>Latihan </vt:lpstr>
      <vt:lpstr>PowerPoint Presentation</vt:lpstr>
      <vt:lpstr>Refleksi </vt:lpstr>
      <vt:lpstr>PowerPoint Presentation</vt:lpstr>
      <vt:lpstr>Shear </vt:lpstr>
      <vt:lpstr>PowerPoint Presentation</vt:lpstr>
      <vt:lpstr>PowerPoint Presentation</vt:lpstr>
      <vt:lpstr>Latihan 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TRANSFORMASI 2D</dc:title>
  <dc:creator>ana</dc:creator>
  <cp:lastModifiedBy>Admin</cp:lastModifiedBy>
  <cp:revision>9</cp:revision>
  <dcterms:created xsi:type="dcterms:W3CDTF">2013-10-09T11:59:19Z</dcterms:created>
  <dcterms:modified xsi:type="dcterms:W3CDTF">2014-10-16T11:24:46Z</dcterms:modified>
</cp:coreProperties>
</file>