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68" r:id="rId15"/>
    <p:sldId id="269" r:id="rId16"/>
    <p:sldId id="271" r:id="rId17"/>
    <p:sldId id="270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7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 useBgFill="1">
        <p:nvSpPr>
          <p:cNvPr id="13" name="Freeform 12"/>
          <p:cNvSpPr/>
          <p:nvPr/>
        </p:nvSpPr>
        <p:spPr>
          <a:xfrm>
            <a:off x="-8467" y="-16933"/>
            <a:ext cx="8754534" cy="6451600"/>
          </a:xfrm>
          <a:custGeom>
            <a:avLst/>
            <a:gdLst/>
            <a:ahLst/>
            <a:cxnLst/>
            <a:rect l="l" t="t" r="r" b="b"/>
            <a:pathLst>
              <a:path w="8754534" h="6451600">
                <a:moveTo>
                  <a:pt x="8373534" y="0"/>
                </a:moveTo>
                <a:lnTo>
                  <a:pt x="8754534" y="5994400"/>
                </a:lnTo>
                <a:lnTo>
                  <a:pt x="0" y="6451600"/>
                </a:lnTo>
                <a:lnTo>
                  <a:pt x="0" y="0"/>
                </a:lnTo>
                <a:lnTo>
                  <a:pt x="8373534" y="0"/>
                </a:lnTo>
                <a:close/>
              </a:path>
            </a:pathLst>
          </a:custGeom>
          <a:ln>
            <a:noFill/>
          </a:ln>
          <a:effectLst>
            <a:outerShdw blurRad="98425" dist="76200" dir="4380000" algn="tl" rotWithShape="0">
              <a:srgbClr val="000000">
                <a:alpha val="68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Freeform 22"/>
          <p:cNvSpPr/>
          <p:nvPr/>
        </p:nvSpPr>
        <p:spPr>
          <a:xfrm>
            <a:off x="-10379" y="4445000"/>
            <a:ext cx="8464695" cy="1715811"/>
          </a:xfrm>
          <a:custGeom>
            <a:avLst/>
            <a:gdLst/>
            <a:ahLst/>
            <a:cxnLst/>
            <a:rect l="l" t="t" r="r" b="b"/>
            <a:pathLst>
              <a:path w="8428428" h="1878553">
                <a:moveTo>
                  <a:pt x="0" y="438229"/>
                </a:moveTo>
                <a:lnTo>
                  <a:pt x="8343246" y="0"/>
                </a:lnTo>
                <a:lnTo>
                  <a:pt x="8428428" y="1424838"/>
                </a:lnTo>
                <a:lnTo>
                  <a:pt x="7515" y="1878553"/>
                </a:lnTo>
                <a:lnTo>
                  <a:pt x="0" y="438229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Freeform 28"/>
          <p:cNvSpPr/>
          <p:nvPr/>
        </p:nvSpPr>
        <p:spPr>
          <a:xfrm>
            <a:off x="-2864" y="0"/>
            <a:ext cx="5811235" cy="321615"/>
          </a:xfrm>
          <a:custGeom>
            <a:avLst/>
            <a:gdLst/>
            <a:ahLst/>
            <a:cxnLst/>
            <a:rect l="l" t="t" r="r" b="b"/>
            <a:pathLst>
              <a:path w="5811235" h="321615">
                <a:moveTo>
                  <a:pt x="0" y="0"/>
                </a:moveTo>
                <a:lnTo>
                  <a:pt x="5811235" y="0"/>
                </a:lnTo>
                <a:lnTo>
                  <a:pt x="1" y="321615"/>
                </a:lnTo>
                <a:cubicBezTo>
                  <a:pt x="1" y="214410"/>
                  <a:pt x="0" y="107205"/>
                  <a:pt x="0" y="0"/>
                </a:cubicBez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Freeform 29"/>
          <p:cNvSpPr/>
          <p:nvPr/>
        </p:nvSpPr>
        <p:spPr>
          <a:xfrm rot="21420000">
            <a:off x="-170768" y="213023"/>
            <a:ext cx="8480534" cy="5746008"/>
          </a:xfrm>
          <a:custGeom>
            <a:avLst/>
            <a:gdLst/>
            <a:ahLst/>
            <a:cxnLst/>
            <a:rect l="l" t="t" r="r" b="b"/>
            <a:pathLst>
              <a:path w="11307378" h="5746008">
                <a:moveTo>
                  <a:pt x="11270997" y="0"/>
                </a:moveTo>
                <a:lnTo>
                  <a:pt x="11307378" y="5746008"/>
                </a:lnTo>
                <a:lnTo>
                  <a:pt x="1" y="5743137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20000">
            <a:off x="451416" y="668338"/>
            <a:ext cx="7533524" cy="2766528"/>
          </a:xfrm>
        </p:spPr>
        <p:txBody>
          <a:bodyPr anchor="b">
            <a:normAutofit/>
          </a:bodyPr>
          <a:lstStyle>
            <a:lvl1pPr algn="r"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0000">
            <a:off x="554462" y="3446830"/>
            <a:ext cx="7512060" cy="550333"/>
          </a:xfrm>
        </p:spPr>
        <p:txBody>
          <a:bodyPr anchor="t">
            <a:noAutofit/>
          </a:bodyPr>
          <a:lstStyle>
            <a:lvl1pPr marL="0" indent="0" algn="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1420000">
            <a:off x="3669071" y="4714242"/>
            <a:ext cx="4607740" cy="942356"/>
          </a:xfrm>
        </p:spPr>
        <p:txBody>
          <a:bodyPr/>
          <a:lstStyle>
            <a:lvl1pPr algn="ctr">
              <a:defRPr sz="4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7AFFB9B-9FB8-469E-96F9-4D32314110B6}" type="datetimeFigureOut">
              <a:rPr lang="en-US" smtClean="0"/>
              <a:t>10/30/2014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1420000">
            <a:off x="-12134" y="4954635"/>
            <a:ext cx="2987069" cy="918361"/>
          </a:xfrm>
        </p:spPr>
        <p:txBody>
          <a:bodyPr vert="horz" lIns="91440" tIns="45720" rIns="91440" bIns="45720" rtlCol="0" anchor="ctr"/>
          <a:lstStyle>
            <a:lvl1pPr algn="r">
              <a:defRPr lang="en-US" sz="4200" dirty="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1420000">
            <a:off x="7401518" y="3819948"/>
            <a:ext cx="680390" cy="49847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3" name="5-Point Star 32"/>
          <p:cNvSpPr/>
          <p:nvPr/>
        </p:nvSpPr>
        <p:spPr>
          <a:xfrm rot="21420000">
            <a:off x="3121951" y="5057183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42159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106333"/>
            <a:ext cx="7796031" cy="5888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351" y="685800"/>
            <a:ext cx="7794385" cy="319490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702923"/>
            <a:ext cx="7796046" cy="682472"/>
          </a:xfrm>
        </p:spPr>
        <p:txBody>
          <a:bodyPr anchor="t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2AC3-6A0B-4169-B1EA-E3AE8B351BDD}" type="datetimeFigureOut">
              <a:rPr lang="en-US" smtClean="0"/>
              <a:t>10/30/2014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661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77" cy="3194903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106333"/>
            <a:ext cx="7796047" cy="127360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B9363-8B87-41B7-9F8E-64519CBB8F34}" type="datetimeFigureOut">
              <a:rPr lang="en-US" smtClean="0"/>
              <a:t>10/30/2014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802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99" y="685800"/>
            <a:ext cx="7143765" cy="2916704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62698" y="3610032"/>
            <a:ext cx="6500967" cy="377768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106334"/>
            <a:ext cx="7797662" cy="12682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5746-5284-4951-9F37-7AE924EDBCB7}" type="datetimeFigureOut">
              <a:rPr lang="en-US" smtClean="0"/>
              <a:t>10/30/2014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4280" y="88785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97147" y="290648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61877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1723855"/>
            <a:ext cx="7796030" cy="251183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247468"/>
            <a:ext cx="7796030" cy="114064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8B29-7265-4A65-A2A4-6703C057B7C1}" type="datetimeFigureOut">
              <a:rPr lang="en-US" smtClean="0"/>
              <a:t>10/30/2014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181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352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352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5967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175966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7785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27785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A082-94DF-4C4B-A041-6624924AB0A8}" type="datetimeFigureOut">
              <a:rPr lang="en-US" smtClean="0"/>
              <a:t>10/30/2014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1204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8880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4335" y="2063396"/>
            <a:ext cx="2482596" cy="1536725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8880" y="4389288"/>
            <a:ext cx="2482596" cy="98529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805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176999" y="2063396"/>
            <a:ext cx="2482596" cy="1535237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176998" y="4389286"/>
            <a:ext cx="2483655" cy="98530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670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26614" y="2063394"/>
            <a:ext cx="2482596" cy="1537196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26614" y="4389284"/>
            <a:ext cx="2482596" cy="98530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686C4-3AB5-4E0C-86CA-FB108C350AA9}" type="datetimeFigureOut">
              <a:rPr lang="en-US" smtClean="0"/>
              <a:t>10/30/2014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6907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2063396"/>
            <a:ext cx="7796030" cy="331119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t>10/30/2014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2989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1896" y="685801"/>
            <a:ext cx="1698485" cy="468878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685801"/>
            <a:ext cx="5928323" cy="468878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t>10/30/2014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630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31118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t>10/30/2014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071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319348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3742267"/>
            <a:ext cx="7796030" cy="1639614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10/30/2014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573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7662" cy="11581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0" y="2063396"/>
            <a:ext cx="3816536" cy="3311189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495478" y="2063396"/>
            <a:ext cx="3814904" cy="3311189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t>10/30/2014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972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6030" cy="11581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569" y="2063396"/>
            <a:ext cx="3591317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514352" y="2861733"/>
            <a:ext cx="3816534" cy="2512852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5340" y="2063396"/>
            <a:ext cx="3596671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495477" y="2861733"/>
            <a:ext cx="3816535" cy="2512852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t>10/30/2014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606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10/30/2014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362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10/30/2014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489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32" y="685800"/>
            <a:ext cx="3095145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784600" y="685801"/>
            <a:ext cx="4525781" cy="468878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232" y="2709053"/>
            <a:ext cx="3095146" cy="2665533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BFE2-83B7-4B0A-B9D3-AB28331082B3}" type="datetimeFigureOut">
              <a:rPr lang="en-US" smtClean="0"/>
              <a:t>10/30/2014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89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4408172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7740" y="1"/>
            <a:ext cx="3162641" cy="507153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2709053"/>
            <a:ext cx="4408171" cy="2362481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10/30/2014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017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-19048" y="1"/>
            <a:ext cx="9004013" cy="6644081"/>
            <a:chOff x="-25397" y="0"/>
            <a:chExt cx="12005350" cy="6644081"/>
          </a:xfrm>
        </p:grpSpPr>
        <p:sp useBgFill="1">
          <p:nvSpPr>
            <p:cNvPr id="11" name="Rectangle 1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ln>
              <a:noFill/>
            </a:ln>
            <a:effectLst>
              <a:outerShdw blurRad="98425" dist="76200" dir="4380000" algn="tl" rotWithShape="0">
                <a:srgbClr val="000000">
                  <a:alpha val="6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 flip="none" rotWithShape="1">
              <a:gsLst>
                <a:gs pos="3400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-25397" y="0"/>
              <a:ext cx="11773291" cy="6419514"/>
            </a:xfrm>
            <a:custGeom>
              <a:avLst/>
              <a:gdLst/>
              <a:ahLst/>
              <a:cxnLst/>
              <a:rect l="l" t="t" r="r" b="b"/>
              <a:pathLst>
                <a:path w="11773291" h="6419514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ln w="825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2063396"/>
            <a:ext cx="7797662" cy="331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73562" y="5757334"/>
            <a:ext cx="283845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10/30/2014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5757334"/>
            <a:ext cx="412478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5341" y="5757334"/>
            <a:ext cx="68039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932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penyeleksian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66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6140" y="1890628"/>
            <a:ext cx="3133165" cy="30469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Tunggal </a:t>
            </a:r>
          </a:p>
          <a:p>
            <a:r>
              <a:rPr lang="en-US" sz="2800" dirty="0" smtClean="0"/>
              <a:t>	If(</a:t>
            </a:r>
            <a:r>
              <a:rPr lang="en-US" sz="2800" dirty="0" err="1" smtClean="0"/>
              <a:t>kondisi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	Perintah1;</a:t>
            </a:r>
          </a:p>
          <a:p>
            <a:pPr lvl="1"/>
            <a:r>
              <a:rPr lang="en-US" sz="2800" dirty="0" smtClean="0"/>
              <a:t>Else</a:t>
            </a:r>
          </a:p>
          <a:p>
            <a:pPr lvl="1"/>
            <a:r>
              <a:rPr lang="en-US" sz="2800" dirty="0" smtClean="0"/>
              <a:t>Perintah2;</a:t>
            </a:r>
          </a:p>
          <a:p>
            <a:pPr lvl="1"/>
            <a:endParaRPr lang="en-US" sz="2400" dirty="0" smtClean="0"/>
          </a:p>
          <a:p>
            <a:pPr lvl="1"/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985462" y="1890629"/>
            <a:ext cx="3566868" cy="34778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Majemuk</a:t>
            </a:r>
            <a:endParaRPr lang="en-US" sz="20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lvl="1"/>
            <a:r>
              <a:rPr lang="en-US" sz="2000" dirty="0"/>
              <a:t>If(</a:t>
            </a:r>
            <a:r>
              <a:rPr lang="en-US" sz="2000" dirty="0" err="1"/>
              <a:t>kondisi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/>
              <a:t>{</a:t>
            </a:r>
          </a:p>
          <a:p>
            <a:pPr lvl="1"/>
            <a:r>
              <a:rPr lang="en-US" sz="2000" dirty="0"/>
              <a:t>Perintah1</a:t>
            </a:r>
            <a:r>
              <a:rPr lang="en-US" sz="2000" dirty="0" smtClean="0"/>
              <a:t>;</a:t>
            </a:r>
          </a:p>
          <a:p>
            <a:pPr lvl="1"/>
            <a:r>
              <a:rPr lang="en-US" sz="2000" dirty="0" smtClean="0"/>
              <a:t>………….</a:t>
            </a:r>
          </a:p>
          <a:p>
            <a:pPr lvl="1"/>
            <a:r>
              <a:rPr lang="en-US" sz="2000" dirty="0"/>
              <a:t>}</a:t>
            </a:r>
          </a:p>
          <a:p>
            <a:pPr lvl="1"/>
            <a:r>
              <a:rPr lang="en-US" sz="2000" dirty="0" smtClean="0"/>
              <a:t>Else</a:t>
            </a:r>
          </a:p>
          <a:p>
            <a:pPr lvl="1"/>
            <a:r>
              <a:rPr lang="en-US" sz="2000" dirty="0"/>
              <a:t>{</a:t>
            </a:r>
          </a:p>
          <a:p>
            <a:pPr lvl="1"/>
            <a:r>
              <a:rPr lang="en-US" sz="2000" dirty="0"/>
              <a:t>Perintah2</a:t>
            </a:r>
            <a:r>
              <a:rPr lang="en-US" sz="2000" dirty="0" smtClean="0"/>
              <a:t>;</a:t>
            </a:r>
          </a:p>
          <a:p>
            <a:pPr lvl="1"/>
            <a:r>
              <a:rPr lang="en-US" sz="2000" dirty="0" smtClean="0"/>
              <a:t>………..</a:t>
            </a:r>
          </a:p>
          <a:p>
            <a:pPr lvl="1"/>
            <a:r>
              <a:rPr lang="en-US" sz="2000" dirty="0" smtClean="0"/>
              <a:t>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0297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teRDAPAT</a:t>
            </a:r>
            <a:r>
              <a:rPr lang="en-US" sz="3200" dirty="0"/>
              <a:t> SEBUAH NILAI MAHASISWA, AKAN DINYATAKAN LULUS JIKA NILAI MAHASISWA TERSEBUT LEBIH DARI SAMA DENGAN </a:t>
            </a:r>
            <a:r>
              <a:rPr lang="en-US" sz="3200" dirty="0" smtClean="0"/>
              <a:t>60,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memenuhi</a:t>
            </a:r>
            <a:r>
              <a:rPr lang="en-US" sz="3200" dirty="0" smtClean="0"/>
              <a:t> </a:t>
            </a:r>
            <a:r>
              <a:rPr lang="en-US" sz="3200" dirty="0" err="1" smtClean="0"/>
              <a:t>maka</a:t>
            </a:r>
            <a:r>
              <a:rPr lang="en-US" sz="3200" dirty="0" smtClean="0"/>
              <a:t> </a:t>
            </a:r>
            <a:r>
              <a:rPr lang="en-US" sz="3200" dirty="0" err="1" smtClean="0"/>
              <a:t>dinyatakan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lulus?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0730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179" y="1"/>
            <a:ext cx="7451350" cy="806824"/>
          </a:xfrm>
        </p:spPr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program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5179" y="806826"/>
            <a:ext cx="8379197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conio.h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nilai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&lt;&lt;"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Masukkan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Nilai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Berikut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=";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nilai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nilai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&gt;=60)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&lt;&lt;"LULUS"&lt;&lt;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else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&lt;&lt;"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Tidak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Lulus"&lt;&lt;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getch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29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err="1"/>
              <a:t>Menentukan</a:t>
            </a:r>
            <a:r>
              <a:rPr lang="en-US" sz="2400" dirty="0"/>
              <a:t> </a:t>
            </a:r>
            <a:r>
              <a:rPr lang="en-US" sz="2400" dirty="0" err="1"/>
              <a:t>besarnya</a:t>
            </a:r>
            <a:r>
              <a:rPr lang="en-US" sz="2400" dirty="0"/>
              <a:t> </a:t>
            </a:r>
            <a:r>
              <a:rPr lang="en-US" sz="2400" dirty="0" err="1"/>
              <a:t>potongan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 smtClean="0"/>
              <a:t>pembelian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total </a:t>
            </a:r>
            <a:r>
              <a:rPr lang="en-US" sz="2400" dirty="0" err="1" smtClean="0"/>
              <a:t>pembelian</a:t>
            </a:r>
            <a:r>
              <a:rPr lang="en-US" sz="2400" dirty="0" smtClean="0"/>
              <a:t>,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kriteria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/>
              <a:t> </a:t>
            </a:r>
            <a:r>
              <a:rPr lang="en-US" sz="2400" dirty="0" err="1" smtClean="0"/>
              <a:t>potongan</a:t>
            </a:r>
            <a:r>
              <a:rPr lang="en-US" sz="2400" dirty="0" smtClean="0"/>
              <a:t> 5%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pembelian</a:t>
            </a:r>
            <a:r>
              <a:rPr lang="en-US" sz="2400" dirty="0"/>
              <a:t> </a:t>
            </a:r>
            <a:r>
              <a:rPr lang="en-US" sz="2400" dirty="0" err="1"/>
              <a:t>kurang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rp</a:t>
            </a:r>
            <a:r>
              <a:rPr lang="en-US" sz="2400" dirty="0"/>
              <a:t> 50.000.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/>
              <a:t>Jika</a:t>
            </a:r>
            <a:r>
              <a:rPr lang="en-US" sz="2400" dirty="0"/>
              <a:t> total </a:t>
            </a:r>
            <a:r>
              <a:rPr lang="en-US" sz="2400" dirty="0" err="1"/>
              <a:t>pembelian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rp</a:t>
            </a:r>
            <a:r>
              <a:rPr lang="en-US" sz="2400" dirty="0"/>
              <a:t> 50000,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potongan</a:t>
            </a:r>
            <a:r>
              <a:rPr lang="en-US" sz="2400" dirty="0"/>
              <a:t> yang </a:t>
            </a:r>
            <a:r>
              <a:rPr lang="en-US" sz="2400" dirty="0" err="1"/>
              <a:t>diterima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smtClean="0"/>
              <a:t> 10%</a:t>
            </a:r>
            <a:endParaRPr lang="en-US" sz="2400" dirty="0"/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8160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 err="1" smtClean="0"/>
              <a:t>bercabang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1852331" cy="3311189"/>
          </a:xfrm>
        </p:spPr>
        <p:txBody>
          <a:bodyPr/>
          <a:lstStyle/>
          <a:p>
            <a:r>
              <a:rPr lang="en-US" dirty="0" smtClean="0"/>
              <a:t>Nested if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94530" y="2149329"/>
            <a:ext cx="4276164" cy="313932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If (</a:t>
            </a:r>
            <a:r>
              <a:rPr lang="en-US" dirty="0" err="1" smtClean="0"/>
              <a:t>kondisi</a:t>
            </a:r>
            <a:r>
              <a:rPr lang="en-US" dirty="0" smtClean="0"/>
              <a:t>)</a:t>
            </a:r>
          </a:p>
          <a:p>
            <a:r>
              <a:rPr lang="en-US" dirty="0"/>
              <a:t> </a:t>
            </a:r>
            <a:r>
              <a:rPr lang="en-US" dirty="0" smtClean="0"/>
              <a:t>  if(</a:t>
            </a:r>
            <a:r>
              <a:rPr lang="en-US" dirty="0" err="1" smtClean="0"/>
              <a:t>kondisi</a:t>
            </a:r>
            <a:r>
              <a:rPr lang="en-US" dirty="0" smtClean="0"/>
              <a:t>)</a:t>
            </a:r>
          </a:p>
          <a:p>
            <a:r>
              <a:rPr lang="en-US" dirty="0"/>
              <a:t>	</a:t>
            </a:r>
            <a:r>
              <a:rPr lang="en-US" dirty="0" smtClean="0"/>
              <a:t>perintah1;</a:t>
            </a:r>
          </a:p>
          <a:p>
            <a:r>
              <a:rPr lang="en-US" dirty="0" smtClean="0"/>
              <a:t>   else</a:t>
            </a:r>
          </a:p>
          <a:p>
            <a:r>
              <a:rPr lang="en-US" dirty="0"/>
              <a:t>	</a:t>
            </a:r>
            <a:r>
              <a:rPr lang="en-US" dirty="0" smtClean="0"/>
              <a:t>perintah2;</a:t>
            </a:r>
          </a:p>
          <a:p>
            <a:r>
              <a:rPr lang="en-US" dirty="0" smtClean="0"/>
              <a:t>Else</a:t>
            </a:r>
          </a:p>
          <a:p>
            <a:r>
              <a:rPr lang="en-US" dirty="0"/>
              <a:t> </a:t>
            </a:r>
            <a:r>
              <a:rPr lang="en-US" dirty="0" smtClean="0"/>
              <a:t>   if(</a:t>
            </a:r>
            <a:r>
              <a:rPr lang="en-US" dirty="0" err="1" smtClean="0"/>
              <a:t>kondisi</a:t>
            </a:r>
            <a:r>
              <a:rPr lang="en-US" dirty="0" smtClean="0"/>
              <a:t>)</a:t>
            </a:r>
          </a:p>
          <a:p>
            <a:r>
              <a:rPr lang="en-US" dirty="0"/>
              <a:t>	</a:t>
            </a:r>
            <a:r>
              <a:rPr lang="en-US" dirty="0" smtClean="0"/>
              <a:t>perintah3;</a:t>
            </a:r>
          </a:p>
          <a:p>
            <a:r>
              <a:rPr lang="en-US" dirty="0"/>
              <a:t> </a:t>
            </a:r>
            <a:r>
              <a:rPr lang="en-US" dirty="0" smtClean="0"/>
              <a:t>   else</a:t>
            </a:r>
          </a:p>
          <a:p>
            <a:r>
              <a:rPr lang="en-US" dirty="0"/>
              <a:t>	</a:t>
            </a:r>
            <a:r>
              <a:rPr lang="en-US" dirty="0" smtClean="0"/>
              <a:t>perintah4;</a:t>
            </a:r>
          </a:p>
          <a:p>
            <a:endParaRPr lang="en-US" dirty="0"/>
          </a:p>
        </p:txBody>
      </p:sp>
      <p:sp>
        <p:nvSpPr>
          <p:cNvPr id="5" name="Notched Right Arrow 4"/>
          <p:cNvSpPr/>
          <p:nvPr/>
        </p:nvSpPr>
        <p:spPr>
          <a:xfrm>
            <a:off x="2151529" y="3388659"/>
            <a:ext cx="941295" cy="75303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57" y="0"/>
            <a:ext cx="7797662" cy="1151965"/>
          </a:xfrm>
        </p:spPr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program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7457" y="954741"/>
            <a:ext cx="728830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conio.h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nilai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&lt;&lt;"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Masukkan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Nilai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Berikut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=";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nilai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if((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nilai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&gt;=80) &amp;&amp; 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nilai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&lt;=99))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&lt;&lt;"LULUS BAIK"&lt;&lt;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nilai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&gt;=60 &amp;&amp;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nilai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&lt;=79)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&lt;&lt;"Lulus CUKUP BAIK"&lt;&lt;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&lt;&lt;"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Mutlak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TIdak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Lulus";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getch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70238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0"/>
            <a:ext cx="7797662" cy="1151965"/>
          </a:xfrm>
        </p:spPr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4351" y="977154"/>
            <a:ext cx="779766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komisi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salesman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kententuan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400" dirty="0" err="1" smtClean="0"/>
              <a:t>Bila</a:t>
            </a:r>
            <a:r>
              <a:rPr lang="en-US" sz="2400" dirty="0" smtClean="0"/>
              <a:t> salesman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menjual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hingga</a:t>
            </a:r>
            <a:r>
              <a:rPr lang="en-US" sz="2400" dirty="0" smtClean="0"/>
              <a:t> </a:t>
            </a:r>
            <a:r>
              <a:rPr lang="en-US" sz="2400" dirty="0" err="1" smtClean="0"/>
              <a:t>Rp</a:t>
            </a:r>
            <a:r>
              <a:rPr lang="en-US" sz="2400" dirty="0" smtClean="0"/>
              <a:t> 20000,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uang</a:t>
            </a:r>
            <a:r>
              <a:rPr lang="en-US" sz="2400" dirty="0" smtClean="0"/>
              <a:t> </a:t>
            </a:r>
            <a:r>
              <a:rPr lang="en-US" sz="2400" dirty="0" err="1" smtClean="0"/>
              <a:t>jasa</a:t>
            </a:r>
            <a:r>
              <a:rPr lang="en-US" sz="2400" dirty="0" smtClean="0"/>
              <a:t> </a:t>
            </a:r>
            <a:r>
              <a:rPr lang="en-US" sz="2400" dirty="0" err="1" smtClean="0"/>
              <a:t>sebesar</a:t>
            </a:r>
            <a:r>
              <a:rPr lang="en-US" sz="2400" dirty="0" smtClean="0"/>
              <a:t> </a:t>
            </a:r>
            <a:r>
              <a:rPr lang="en-US" sz="2400" dirty="0" err="1" smtClean="0"/>
              <a:t>rp</a:t>
            </a:r>
            <a:r>
              <a:rPr lang="en-US" sz="2400" dirty="0" smtClean="0"/>
              <a:t> 10000 </a:t>
            </a:r>
            <a:r>
              <a:rPr lang="en-US" sz="2400" dirty="0" err="1" smtClean="0"/>
              <a:t>dan</a:t>
            </a:r>
            <a:r>
              <a:rPr lang="en-US" sz="2400" dirty="0" smtClean="0"/>
              <a:t> 10 %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pendapatan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400" dirty="0" err="1"/>
              <a:t>Bila</a:t>
            </a:r>
            <a:r>
              <a:rPr lang="en-US" sz="2400" dirty="0"/>
              <a:t> salesman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menjual</a:t>
            </a:r>
            <a:r>
              <a:rPr lang="en-US" sz="2400" dirty="0"/>
              <a:t> </a:t>
            </a:r>
            <a:r>
              <a:rPr lang="en-US" sz="2400" dirty="0" err="1"/>
              <a:t>barang</a:t>
            </a:r>
            <a:r>
              <a:rPr lang="en-US" sz="2400" dirty="0"/>
              <a:t> </a:t>
            </a:r>
            <a:r>
              <a:rPr lang="en-US" sz="2400" dirty="0" err="1" smtClean="0"/>
              <a:t>diatas</a:t>
            </a:r>
            <a:r>
              <a:rPr lang="en-US" sz="2400" dirty="0" smtClean="0"/>
              <a:t> </a:t>
            </a:r>
            <a:r>
              <a:rPr lang="en-US" sz="2400" dirty="0" err="1" smtClean="0"/>
              <a:t>Rp</a:t>
            </a:r>
            <a:r>
              <a:rPr lang="en-US" sz="2400" dirty="0" smtClean="0"/>
              <a:t> </a:t>
            </a:r>
            <a:r>
              <a:rPr lang="en-US" sz="2400" dirty="0"/>
              <a:t>20000,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uang</a:t>
            </a:r>
            <a:r>
              <a:rPr lang="en-US" sz="2400" dirty="0"/>
              <a:t> </a:t>
            </a:r>
            <a:r>
              <a:rPr lang="en-US" sz="2400" dirty="0" err="1"/>
              <a:t>jasa</a:t>
            </a:r>
            <a:r>
              <a:rPr lang="en-US" sz="2400" dirty="0"/>
              <a:t> </a:t>
            </a:r>
            <a:r>
              <a:rPr lang="en-US" sz="2400" dirty="0" err="1"/>
              <a:t>sebesar</a:t>
            </a:r>
            <a:r>
              <a:rPr lang="en-US" sz="2400" dirty="0"/>
              <a:t> </a:t>
            </a:r>
            <a:r>
              <a:rPr lang="en-US" sz="2400" dirty="0" err="1"/>
              <a:t>rp</a:t>
            </a:r>
            <a:r>
              <a:rPr lang="en-US" sz="2400" dirty="0"/>
              <a:t> </a:t>
            </a:r>
            <a:r>
              <a:rPr lang="en-US" sz="2400" dirty="0" smtClean="0"/>
              <a:t>20000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smtClean="0"/>
              <a:t>15 </a:t>
            </a:r>
            <a:r>
              <a:rPr lang="en-US" sz="2400" dirty="0"/>
              <a:t>%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pendapatan</a:t>
            </a:r>
            <a:r>
              <a:rPr lang="en-US" sz="2400" dirty="0"/>
              <a:t> yang </a:t>
            </a:r>
            <a:r>
              <a:rPr lang="en-US" sz="2400" dirty="0" err="1"/>
              <a:t>diperoleh</a:t>
            </a:r>
            <a:r>
              <a:rPr lang="en-US" sz="2400" dirty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400" dirty="0" err="1"/>
              <a:t>Bila</a:t>
            </a:r>
            <a:r>
              <a:rPr lang="en-US" sz="2400" dirty="0"/>
              <a:t> salesman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menjual</a:t>
            </a:r>
            <a:r>
              <a:rPr lang="en-US" sz="2400" dirty="0"/>
              <a:t> </a:t>
            </a:r>
            <a:r>
              <a:rPr lang="en-US" sz="2400" dirty="0" err="1"/>
              <a:t>barang</a:t>
            </a:r>
            <a:r>
              <a:rPr lang="en-US" sz="2400" dirty="0"/>
              <a:t> </a:t>
            </a:r>
            <a:r>
              <a:rPr lang="en-US" sz="2400" dirty="0" err="1"/>
              <a:t>hingga</a:t>
            </a:r>
            <a:r>
              <a:rPr lang="en-US" sz="2400" dirty="0"/>
              <a:t> </a:t>
            </a:r>
            <a:r>
              <a:rPr lang="en-US" sz="2400" dirty="0" err="1"/>
              <a:t>Rp</a:t>
            </a:r>
            <a:r>
              <a:rPr lang="en-US" sz="2400" dirty="0"/>
              <a:t> </a:t>
            </a:r>
            <a:r>
              <a:rPr lang="en-US" sz="2400" dirty="0" smtClean="0"/>
              <a:t>50000</a:t>
            </a:r>
            <a:r>
              <a:rPr lang="en-US" sz="2400" dirty="0"/>
              <a:t>,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uang</a:t>
            </a:r>
            <a:r>
              <a:rPr lang="en-US" sz="2400" dirty="0"/>
              <a:t> </a:t>
            </a:r>
            <a:r>
              <a:rPr lang="en-US" sz="2400" dirty="0" err="1"/>
              <a:t>jasa</a:t>
            </a:r>
            <a:r>
              <a:rPr lang="en-US" sz="2400" dirty="0"/>
              <a:t> </a:t>
            </a:r>
            <a:r>
              <a:rPr lang="en-US" sz="2400" dirty="0" err="1"/>
              <a:t>sebesar</a:t>
            </a:r>
            <a:r>
              <a:rPr lang="en-US" sz="2400" dirty="0"/>
              <a:t> </a:t>
            </a:r>
            <a:r>
              <a:rPr lang="en-US" sz="2400" dirty="0" err="1"/>
              <a:t>rp</a:t>
            </a:r>
            <a:r>
              <a:rPr lang="en-US" sz="2400" dirty="0"/>
              <a:t> 10000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smtClean="0"/>
              <a:t>20 </a:t>
            </a:r>
            <a:r>
              <a:rPr lang="en-US" sz="2400" dirty="0"/>
              <a:t>%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pendapatan</a:t>
            </a:r>
            <a:r>
              <a:rPr lang="en-US" sz="2400" dirty="0"/>
              <a:t> yang </a:t>
            </a:r>
            <a:r>
              <a:rPr lang="en-US" sz="2400" dirty="0" err="1"/>
              <a:t>diperoleh</a:t>
            </a:r>
            <a:r>
              <a:rPr lang="en-US" sz="2400" dirty="0"/>
              <a:t>.</a:t>
            </a:r>
          </a:p>
          <a:p>
            <a:pPr marL="342900" indent="-342900" algn="just"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6062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 err="1" smtClean="0"/>
              <a:t>majemuk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49949"/>
            <a:ext cx="2080931" cy="3311189"/>
          </a:xfrm>
        </p:spPr>
        <p:txBody>
          <a:bodyPr/>
          <a:lstStyle/>
          <a:p>
            <a:r>
              <a:rPr lang="en-US" dirty="0" smtClean="0"/>
              <a:t>If </a:t>
            </a:r>
            <a:r>
              <a:rPr lang="en-US" dirty="0" err="1" smtClean="0"/>
              <a:t>majemuk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92071" y="1821708"/>
            <a:ext cx="3872753" cy="35394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If (</a:t>
            </a:r>
            <a:r>
              <a:rPr lang="en-US" sz="2800" dirty="0" err="1" smtClean="0"/>
              <a:t>kondisi</a:t>
            </a:r>
            <a:r>
              <a:rPr lang="en-US" sz="2800" dirty="0" smtClean="0"/>
              <a:t>)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	perintah1;</a:t>
            </a:r>
          </a:p>
          <a:p>
            <a:r>
              <a:rPr lang="en-US" sz="2800" dirty="0" smtClean="0"/>
              <a:t>Else if(kondisi2)</a:t>
            </a:r>
          </a:p>
          <a:p>
            <a:r>
              <a:rPr lang="en-US" sz="2800" dirty="0"/>
              <a:t>	</a:t>
            </a:r>
            <a:r>
              <a:rPr lang="en-US" sz="2800" dirty="0" err="1" smtClean="0"/>
              <a:t>perintah</a:t>
            </a:r>
            <a:r>
              <a:rPr lang="en-US" sz="2800" dirty="0" smtClean="0"/>
              <a:t> 2;</a:t>
            </a:r>
          </a:p>
          <a:p>
            <a:r>
              <a:rPr lang="en-US" sz="2800" dirty="0" smtClean="0"/>
              <a:t>Else if (kondisi3)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perintah3;</a:t>
            </a:r>
          </a:p>
          <a:p>
            <a:r>
              <a:rPr lang="en-US" sz="2800" dirty="0" smtClean="0"/>
              <a:t>Else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Perintah4;</a:t>
            </a:r>
            <a:endParaRPr lang="en-US" sz="2800" dirty="0"/>
          </a:p>
        </p:txBody>
      </p:sp>
      <p:sp>
        <p:nvSpPr>
          <p:cNvPr id="5" name="Notched Right Arrow 4"/>
          <p:cNvSpPr/>
          <p:nvPr/>
        </p:nvSpPr>
        <p:spPr>
          <a:xfrm>
            <a:off x="2300312" y="3288684"/>
            <a:ext cx="1237130" cy="83371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80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80 </a:t>
            </a:r>
            <a:r>
              <a:rPr lang="en-US" dirty="0" err="1" smtClean="0"/>
              <a:t>maka</a:t>
            </a:r>
            <a:r>
              <a:rPr lang="en-US" dirty="0"/>
              <a:t> </a:t>
            </a:r>
            <a:r>
              <a:rPr lang="en-US" dirty="0" err="1" smtClean="0"/>
              <a:t>indeks</a:t>
            </a:r>
            <a:r>
              <a:rPr lang="en-US" dirty="0" smtClean="0"/>
              <a:t> yang </a:t>
            </a:r>
            <a:r>
              <a:rPr lang="en-US" dirty="0" err="1" smtClean="0"/>
              <a:t>didapatkan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A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2. </a:t>
            </a:r>
            <a:r>
              <a:rPr lang="en-US" dirty="0" err="1" smtClean="0"/>
              <a:t>Jika</a:t>
            </a:r>
            <a:r>
              <a:rPr lang="en-US" dirty="0" smtClean="0"/>
              <a:t> 60-79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indeks</a:t>
            </a:r>
            <a:r>
              <a:rPr lang="en-US" dirty="0" smtClean="0"/>
              <a:t> yang </a:t>
            </a:r>
            <a:r>
              <a:rPr lang="en-US" dirty="0" err="1" smtClean="0"/>
              <a:t>didapatkan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B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3. </a:t>
            </a:r>
            <a:r>
              <a:rPr lang="en-US" dirty="0" err="1" smtClean="0"/>
              <a:t>jila</a:t>
            </a:r>
            <a:r>
              <a:rPr lang="en-US" dirty="0" smtClean="0"/>
              <a:t> 40-59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indeks</a:t>
            </a:r>
            <a:r>
              <a:rPr lang="en-US" dirty="0" smtClean="0"/>
              <a:t> yang </a:t>
            </a:r>
            <a:r>
              <a:rPr lang="en-US" dirty="0" err="1" smtClean="0"/>
              <a:t>didapatkan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c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4. </a:t>
            </a:r>
            <a:r>
              <a:rPr lang="en-US" dirty="0" err="1" smtClean="0"/>
              <a:t>jika</a:t>
            </a:r>
            <a:r>
              <a:rPr lang="en-US" dirty="0" smtClean="0"/>
              <a:t> 30-49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indeks</a:t>
            </a:r>
            <a:r>
              <a:rPr lang="en-US" dirty="0" smtClean="0"/>
              <a:t> yang </a:t>
            </a:r>
            <a:r>
              <a:rPr lang="en-US" dirty="0" err="1" smtClean="0"/>
              <a:t>didapatkan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5. </a:t>
            </a:r>
            <a:r>
              <a:rPr lang="en-US" dirty="0" err="1" smtClean="0"/>
              <a:t>jika</a:t>
            </a:r>
            <a:r>
              <a:rPr lang="en-US" dirty="0" smtClean="0"/>
              <a:t> 0-29 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indeks</a:t>
            </a:r>
            <a:r>
              <a:rPr lang="en-US" dirty="0" smtClean="0"/>
              <a:t> yang </a:t>
            </a:r>
            <a:r>
              <a:rPr lang="en-US" dirty="0" err="1" smtClean="0"/>
              <a:t>didapatkan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E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581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Penjelasan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 err="1" smtClean="0"/>
              <a:t>Pernyataan</a:t>
            </a:r>
            <a:r>
              <a:rPr lang="en-US" sz="4000" dirty="0" smtClean="0"/>
              <a:t> yang </a:t>
            </a:r>
            <a:r>
              <a:rPr lang="en-US" sz="4000" dirty="0" err="1" smtClean="0"/>
              <a:t>digunakan</a:t>
            </a:r>
            <a:r>
              <a:rPr lang="en-US" sz="4000" dirty="0" smtClean="0"/>
              <a:t> </a:t>
            </a:r>
            <a:r>
              <a:rPr lang="en-US" sz="4000" dirty="0" err="1" smtClean="0"/>
              <a:t>untuk</a:t>
            </a:r>
            <a:r>
              <a:rPr lang="en-US" sz="4000" dirty="0" smtClean="0"/>
              <a:t> </a:t>
            </a:r>
            <a:r>
              <a:rPr lang="en-US" sz="4000" dirty="0" err="1" smtClean="0"/>
              <a:t>memecahkan</a:t>
            </a:r>
            <a:r>
              <a:rPr lang="en-US" sz="4000" dirty="0" smtClean="0"/>
              <a:t> </a:t>
            </a:r>
            <a:r>
              <a:rPr lang="en-US" sz="4000" dirty="0" err="1" smtClean="0"/>
              <a:t>persoalan</a:t>
            </a:r>
            <a:r>
              <a:rPr lang="en-US" sz="4000" dirty="0" smtClean="0"/>
              <a:t> </a:t>
            </a:r>
            <a:r>
              <a:rPr lang="en-US" sz="4000" dirty="0" err="1" smtClean="0"/>
              <a:t>untuk</a:t>
            </a:r>
            <a:r>
              <a:rPr lang="en-US" sz="4000" dirty="0" smtClean="0"/>
              <a:t> </a:t>
            </a:r>
            <a:r>
              <a:rPr lang="en-US" sz="4000" dirty="0" err="1" smtClean="0"/>
              <a:t>mengambil</a:t>
            </a:r>
            <a:r>
              <a:rPr lang="en-US" sz="4000" dirty="0" smtClean="0"/>
              <a:t> </a:t>
            </a:r>
            <a:r>
              <a:rPr lang="en-US" sz="4000" dirty="0" err="1" smtClean="0"/>
              <a:t>suatu</a:t>
            </a:r>
            <a:r>
              <a:rPr lang="en-US" sz="4000" dirty="0" smtClean="0"/>
              <a:t> </a:t>
            </a:r>
            <a:r>
              <a:rPr lang="en-US" sz="4000" dirty="0" err="1" smtClean="0"/>
              <a:t>keputusan</a:t>
            </a:r>
            <a:r>
              <a:rPr lang="en-US" sz="4000" dirty="0" smtClean="0"/>
              <a:t> </a:t>
            </a:r>
            <a:r>
              <a:rPr lang="en-US" sz="4000" dirty="0" err="1" smtClean="0"/>
              <a:t>dari</a:t>
            </a:r>
            <a:r>
              <a:rPr lang="en-US" sz="4000" dirty="0" smtClean="0"/>
              <a:t> </a:t>
            </a:r>
            <a:r>
              <a:rPr lang="en-US" sz="4000" dirty="0" err="1" smtClean="0"/>
              <a:t>pernyataan</a:t>
            </a:r>
            <a:r>
              <a:rPr lang="en-US" sz="4000" dirty="0" smtClean="0"/>
              <a:t> yang </a:t>
            </a:r>
            <a:r>
              <a:rPr lang="en-US" sz="4000" dirty="0" err="1" smtClean="0"/>
              <a:t>ada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81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 smtClean="0"/>
              <a:t>Pernyataan</a:t>
            </a:r>
            <a:r>
              <a:rPr lang="en-US" sz="3200" dirty="0" smtClean="0"/>
              <a:t> if :    </a:t>
            </a:r>
            <a:endParaRPr lang="en-US" sz="3200" dirty="0"/>
          </a:p>
        </p:txBody>
      </p:sp>
      <p:sp>
        <p:nvSpPr>
          <p:cNvPr id="4" name="Diamond 3"/>
          <p:cNvSpPr/>
          <p:nvPr/>
        </p:nvSpPr>
        <p:spPr>
          <a:xfrm>
            <a:off x="3933263" y="2326340"/>
            <a:ext cx="1815353" cy="1183342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Kondisi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3872752" y="2433918"/>
            <a:ext cx="3150023" cy="2940667"/>
            <a:chOff x="3872752" y="2433918"/>
            <a:chExt cx="3150023" cy="2940667"/>
          </a:xfrm>
        </p:grpSpPr>
        <p:sp>
          <p:nvSpPr>
            <p:cNvPr id="5" name="Rectangle 4"/>
            <p:cNvSpPr/>
            <p:nvPr/>
          </p:nvSpPr>
          <p:spPr>
            <a:xfrm>
              <a:off x="3872752" y="4262718"/>
              <a:ext cx="1936377" cy="685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Perintah</a:t>
              </a:r>
              <a:endParaRPr lang="en-US" dirty="0"/>
            </a:p>
          </p:txBody>
        </p:sp>
        <p:cxnSp>
          <p:nvCxnSpPr>
            <p:cNvPr id="7" name="Straight Arrow Connector 6"/>
            <p:cNvCxnSpPr>
              <a:endCxn id="5" idx="0"/>
            </p:cNvCxnSpPr>
            <p:nvPr/>
          </p:nvCxnSpPr>
          <p:spPr>
            <a:xfrm>
              <a:off x="4840941" y="3509682"/>
              <a:ext cx="0" cy="75303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4840940" y="4948518"/>
              <a:ext cx="0" cy="426067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4" idx="3"/>
            </p:cNvCxnSpPr>
            <p:nvPr/>
          </p:nvCxnSpPr>
          <p:spPr>
            <a:xfrm>
              <a:off x="5748616" y="2918011"/>
              <a:ext cx="98836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6763871" y="2918011"/>
              <a:ext cx="13447" cy="168760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endCxn id="5" idx="3"/>
            </p:cNvCxnSpPr>
            <p:nvPr/>
          </p:nvCxnSpPr>
          <p:spPr>
            <a:xfrm flipH="1">
              <a:off x="5809129" y="4605618"/>
              <a:ext cx="968189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930153" y="2433918"/>
              <a:ext cx="10926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</a:t>
              </a:r>
              <a:r>
                <a:rPr lang="en-US" dirty="0" smtClean="0"/>
                <a:t>alah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840939" y="3761814"/>
              <a:ext cx="12774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Benar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0414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BENTUK PENULISAN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1349" y="1703295"/>
            <a:ext cx="76236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IF (KONDISI)</a:t>
            </a:r>
          </a:p>
          <a:p>
            <a:r>
              <a:rPr lang="en-US" sz="3200" dirty="0" smtClean="0"/>
              <a:t>  	PERNYATAAN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961715" y="2855260"/>
            <a:ext cx="361389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CONTOH KASUS</a:t>
            </a:r>
          </a:p>
          <a:p>
            <a:endParaRPr lang="en-US" sz="2800" dirty="0"/>
          </a:p>
          <a:p>
            <a:r>
              <a:rPr lang="en-US" sz="2800" dirty="0" smtClean="0"/>
              <a:t>IF(APAKAH &gt;=60)</a:t>
            </a:r>
          </a:p>
          <a:p>
            <a:r>
              <a:rPr lang="en-US" sz="2800" dirty="0"/>
              <a:t>{</a:t>
            </a:r>
            <a:endParaRPr lang="en-US" sz="2800" dirty="0" smtClean="0"/>
          </a:p>
          <a:p>
            <a:r>
              <a:rPr lang="en-US" sz="2800" dirty="0" smtClean="0"/>
              <a:t>“LULUS” ;</a:t>
            </a:r>
          </a:p>
          <a:p>
            <a:r>
              <a:rPr lang="en-US" sz="28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3188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CONTOH KASUS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52919"/>
            <a:ext cx="7621120" cy="2266557"/>
          </a:xfrm>
        </p:spPr>
        <p:txBody>
          <a:bodyPr>
            <a:normAutofit fontScale="92500"/>
          </a:bodyPr>
          <a:lstStyle/>
          <a:p>
            <a:r>
              <a:rPr lang="en-US" sz="3600" dirty="0" err="1" smtClean="0"/>
              <a:t>teRDAPAT</a:t>
            </a:r>
            <a:r>
              <a:rPr lang="en-US" sz="3600" dirty="0" smtClean="0"/>
              <a:t> SEBUAH NILAI MAHASISWA, AKAN DINYATAKAN LULUS JIKA NILAI MAHASISWA TERSEBUT LEBIH DARI SAMA DENGAN 60?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3365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987" y="0"/>
            <a:ext cx="7797662" cy="1151965"/>
          </a:xfrm>
        </p:spPr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program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7116" y="1004048"/>
            <a:ext cx="821279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conio.h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nilai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Masukkan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Nilai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Berikut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=";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nilai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nilai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&gt;=60)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&lt;&lt;"LULUS";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getch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7305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1837766"/>
            <a:ext cx="7796030" cy="3311189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besarnya</a:t>
            </a:r>
            <a:r>
              <a:rPr lang="en-US" sz="2400" dirty="0" smtClean="0"/>
              <a:t> </a:t>
            </a:r>
            <a:r>
              <a:rPr lang="en-US" sz="2400" dirty="0" err="1" smtClean="0"/>
              <a:t>potongan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pembelian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total </a:t>
            </a:r>
            <a:r>
              <a:rPr lang="en-US" sz="2400" dirty="0" err="1" smtClean="0"/>
              <a:t>pembelian</a:t>
            </a:r>
            <a:r>
              <a:rPr lang="en-US" sz="2400" dirty="0" smtClean="0"/>
              <a:t>,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kriteria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potongan</a:t>
            </a:r>
            <a:r>
              <a:rPr lang="en-US" sz="2400" dirty="0" smtClean="0"/>
              <a:t> 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pembelian</a:t>
            </a:r>
            <a:r>
              <a:rPr lang="en-US" sz="2400" dirty="0" smtClean="0"/>
              <a:t> </a:t>
            </a:r>
            <a:r>
              <a:rPr lang="en-US" sz="2400" dirty="0" err="1" smtClean="0"/>
              <a:t>kurang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rp</a:t>
            </a:r>
            <a:r>
              <a:rPr lang="en-US" sz="2400" dirty="0" smtClean="0"/>
              <a:t> 50.000.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Jika</a:t>
            </a:r>
            <a:r>
              <a:rPr lang="en-US" sz="2400" dirty="0" smtClean="0"/>
              <a:t> total </a:t>
            </a:r>
            <a:r>
              <a:rPr lang="en-US" sz="2400" dirty="0" err="1" smtClean="0"/>
              <a:t>pembelian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rp</a:t>
            </a:r>
            <a:r>
              <a:rPr lang="en-US" sz="2400" dirty="0" smtClean="0"/>
              <a:t> 50000,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potongan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diterima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20%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8173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0"/>
            <a:ext cx="7797662" cy="1151965"/>
          </a:xfrm>
        </p:spPr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program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6458" y="1048871"/>
            <a:ext cx="889686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conio.h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besar_pembelian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=0,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potongan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=0;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&lt;&lt;"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Berapa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Besar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Pembelian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=";</a:t>
            </a: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besar_pembelian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besar_pembelian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&gt;=50000)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potongan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=0.1*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besar_pembelian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&lt;&lt;"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Biaya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Pembelian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Sebesar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="&lt;&lt;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besar_pembelian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&lt;&lt;"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Besarnya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Potongan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Adalah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="&lt;&lt;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potongan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&lt;&lt;"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Maka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Total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Pembelian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nya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Adalah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="&lt;&lt;(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besar_pembelian-potongan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getch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11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Pernyataan</a:t>
            </a:r>
            <a:r>
              <a:rPr lang="en-US" dirty="0" smtClean="0"/>
              <a:t> if-else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 smtClean="0"/>
              <a:t>Pernyataan</a:t>
            </a:r>
            <a:r>
              <a:rPr lang="en-US" dirty="0" smtClean="0"/>
              <a:t> if-else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72752" y="4262718"/>
            <a:ext cx="1936377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Perintah1</a:t>
            </a:r>
            <a:endParaRPr lang="en-US" dirty="0"/>
          </a:p>
        </p:txBody>
      </p:sp>
      <p:cxnSp>
        <p:nvCxnSpPr>
          <p:cNvPr id="6" name="Straight Arrow Connector 5"/>
          <p:cNvCxnSpPr>
            <a:endCxn id="5" idx="0"/>
          </p:cNvCxnSpPr>
          <p:nvPr/>
        </p:nvCxnSpPr>
        <p:spPr>
          <a:xfrm>
            <a:off x="4840941" y="3509682"/>
            <a:ext cx="0" cy="75303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840940" y="4948518"/>
            <a:ext cx="0" cy="4260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748616" y="2918011"/>
            <a:ext cx="98836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30153" y="2433918"/>
            <a:ext cx="1092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alah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840939" y="3761814"/>
            <a:ext cx="1277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Benar</a:t>
            </a:r>
            <a:endParaRPr lang="en-US" dirty="0"/>
          </a:p>
        </p:txBody>
      </p:sp>
      <p:sp>
        <p:nvSpPr>
          <p:cNvPr id="13" name="Diamond 12"/>
          <p:cNvSpPr/>
          <p:nvPr/>
        </p:nvSpPr>
        <p:spPr>
          <a:xfrm>
            <a:off x="3933263" y="2326340"/>
            <a:ext cx="1815353" cy="1183342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Kondisi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118412" y="4262718"/>
            <a:ext cx="1936377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Perintah2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6716807" y="2918011"/>
            <a:ext cx="0" cy="134470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5" idx="2"/>
          </p:cNvCxnSpPr>
          <p:nvPr/>
        </p:nvCxnSpPr>
        <p:spPr>
          <a:xfrm flipH="1">
            <a:off x="7086600" y="4948518"/>
            <a:ext cx="1" cy="2130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4840939" y="5174148"/>
            <a:ext cx="2245661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867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in Event">
  <a:themeElements>
    <a:clrScheme name="Main Event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B80E0F"/>
      </a:accent1>
      <a:accent2>
        <a:srgbClr val="A6987D"/>
      </a:accent2>
      <a:accent3>
        <a:srgbClr val="7F9A71"/>
      </a:accent3>
      <a:accent4>
        <a:srgbClr val="64969F"/>
      </a:accent4>
      <a:accent5>
        <a:srgbClr val="9B75B2"/>
      </a:accent5>
      <a:accent6>
        <a:srgbClr val="80737A"/>
      </a:accent6>
      <a:hlink>
        <a:srgbClr val="F21213"/>
      </a:hlink>
      <a:folHlink>
        <a:srgbClr val="B6A394"/>
      </a:folHlink>
    </a:clrScheme>
    <a:fontScheme name="Main Event">
      <a:maj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in Even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 Event" id="{AC372BB4-D83D-411E-B849-B641926BA760}" vid="{F1EFBDE3-1A95-4E3D-81AD-1F53D65BEA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TC104033927[[fn=Main Event]]</Template>
  <TotalTime>201</TotalTime>
  <Words>584</Words>
  <Application>Microsoft Office PowerPoint</Application>
  <PresentationFormat>On-screen Show (4:3)</PresentationFormat>
  <Paragraphs>162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Courier New</vt:lpstr>
      <vt:lpstr>Impact</vt:lpstr>
      <vt:lpstr>Main Event</vt:lpstr>
      <vt:lpstr>Operasi penyeleksian kondisi</vt:lpstr>
      <vt:lpstr>Penjelasan :</vt:lpstr>
      <vt:lpstr>PowerPoint Presentation</vt:lpstr>
      <vt:lpstr>BENTUK PENULISAN </vt:lpstr>
      <vt:lpstr>CONTOH KASUS</vt:lpstr>
      <vt:lpstr>Bentuk program</vt:lpstr>
      <vt:lpstr>Latihan </vt:lpstr>
      <vt:lpstr>Bentuk program</vt:lpstr>
      <vt:lpstr>Pernyataan if-else</vt:lpstr>
      <vt:lpstr>Bentuk penulisan </vt:lpstr>
      <vt:lpstr>PowerPoint Presentation</vt:lpstr>
      <vt:lpstr>Bentuk program</vt:lpstr>
      <vt:lpstr>latihan</vt:lpstr>
      <vt:lpstr>If bercabang</vt:lpstr>
      <vt:lpstr>Bentuk program</vt:lpstr>
      <vt:lpstr>latihan</vt:lpstr>
      <vt:lpstr>If majemuk</vt:lpstr>
      <vt:lpstr>Contoh kasus nilai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Operasi penyeleksian kondisi</dc:title>
  <dc:creator>admin</dc:creator>
  <cp:lastModifiedBy>admin</cp:lastModifiedBy>
  <cp:revision>13</cp:revision>
  <dcterms:created xsi:type="dcterms:W3CDTF">2014-10-29T19:28:01Z</dcterms:created>
  <dcterms:modified xsi:type="dcterms:W3CDTF">2014-10-29T22:49:07Z</dcterms:modified>
</cp:coreProperties>
</file>