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9" r:id="rId19"/>
    <p:sldId id="280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87F24-9C6F-4888-8E20-63782F95FDE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37B8C7-B06D-4483-9C09-73F6334B66C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id-ID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ubungan individu dengan diri</a:t>
          </a:r>
          <a:r>
            <a:rPr lang="id-ID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US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ya, </a:t>
          </a:r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901CC7-FCA3-49FD-BA28-5C46D5986790}" type="parTrans" cxnId="{81FF03AF-0FC7-4263-91FA-61BC0BD9F914}">
      <dgm:prSet/>
      <dgm:spPr/>
      <dgm:t>
        <a:bodyPr/>
        <a:lstStyle/>
        <a:p>
          <a:endParaRPr lang="en-US"/>
        </a:p>
      </dgm:t>
    </dgm:pt>
    <dgm:pt modelId="{9E315889-E7F0-41B4-95CB-1CB39795F38C}" type="sibTrans" cxnId="{81FF03AF-0FC7-4263-91FA-61BC0BD9F914}">
      <dgm:prSet/>
      <dgm:spPr/>
      <dgm:t>
        <a:bodyPr/>
        <a:lstStyle/>
        <a:p>
          <a:endParaRPr lang="en-US"/>
        </a:p>
      </dgm:t>
    </dgm:pt>
    <dgm:pt modelId="{BEAA592B-647D-4DEC-978C-749394CB0D42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id-ID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ubungan individu dengan keluarganya, </a:t>
          </a:r>
          <a:endParaRPr lang="id-ID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8BDDA-FC52-40E2-98F4-40E59EC6F347}" type="parTrans" cxnId="{CA97EAFF-8C88-44F5-8C0D-DF06DD653DC2}">
      <dgm:prSet/>
      <dgm:spPr/>
      <dgm:t>
        <a:bodyPr/>
        <a:lstStyle/>
        <a:p>
          <a:endParaRPr lang="en-US"/>
        </a:p>
      </dgm:t>
    </dgm:pt>
    <dgm:pt modelId="{F5E47B61-7123-4780-8E27-EB2B288322FF}" type="sibTrans" cxnId="{CA97EAFF-8C88-44F5-8C0D-DF06DD653DC2}">
      <dgm:prSet/>
      <dgm:spPr/>
      <dgm:t>
        <a:bodyPr/>
        <a:lstStyle/>
        <a:p>
          <a:endParaRPr lang="en-US"/>
        </a:p>
      </dgm:t>
    </dgm:pt>
    <dgm:pt modelId="{F4203DA2-5D04-4F52-8416-2CBE77CBF36C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id-ID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ubungan individu dengan masyarakatnya, </a:t>
          </a:r>
          <a:endParaRPr lang="id-ID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022074-740C-4266-B115-B1C178FF0ADE}" type="parTrans" cxnId="{50EFDAB3-6930-4D9B-AB84-71FF196BD10C}">
      <dgm:prSet/>
      <dgm:spPr/>
      <dgm:t>
        <a:bodyPr/>
        <a:lstStyle/>
        <a:p>
          <a:endParaRPr lang="en-US"/>
        </a:p>
      </dgm:t>
    </dgm:pt>
    <dgm:pt modelId="{E3BA4D8B-44EB-495E-AE17-9D4BE5057B38}" type="sibTrans" cxnId="{50EFDAB3-6930-4D9B-AB84-71FF196BD10C}">
      <dgm:prSet/>
      <dgm:spPr/>
      <dgm:t>
        <a:bodyPr/>
        <a:lstStyle/>
        <a:p>
          <a:endParaRPr lang="en-US"/>
        </a:p>
      </dgm:t>
    </dgm:pt>
    <dgm:pt modelId="{D07DE7E9-E506-4AFA-AE1C-E5BE426074E4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id-ID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ubungan individu dengan negaranya.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8A28A-2CBC-4A78-86FC-6E5A1E5243B2}" type="parTrans" cxnId="{6B48E701-2DCC-4E03-B601-BBABB2BC5E89}">
      <dgm:prSet/>
      <dgm:spPr/>
      <dgm:t>
        <a:bodyPr/>
        <a:lstStyle/>
        <a:p>
          <a:endParaRPr lang="en-US"/>
        </a:p>
      </dgm:t>
    </dgm:pt>
    <dgm:pt modelId="{2FA25D59-3A61-4166-A2A9-A603AD7C2418}" type="sibTrans" cxnId="{6B48E701-2DCC-4E03-B601-BBABB2BC5E89}">
      <dgm:prSet/>
      <dgm:spPr/>
      <dgm:t>
        <a:bodyPr/>
        <a:lstStyle/>
        <a:p>
          <a:endParaRPr lang="en-US"/>
        </a:p>
      </dgm:t>
    </dgm:pt>
    <dgm:pt modelId="{90E7A525-B0D2-4977-AC53-2A702F386E6A}" type="pres">
      <dgm:prSet presAssocID="{16187F24-9C6F-4888-8E20-63782F95FDE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F7B00D3-D03D-4EDF-9D3B-94AF0CC77D10}" type="pres">
      <dgm:prSet presAssocID="{16187F24-9C6F-4888-8E20-63782F95FDED}" presName="dummyMaxCanvas" presStyleCnt="0">
        <dgm:presLayoutVars/>
      </dgm:prSet>
      <dgm:spPr/>
    </dgm:pt>
    <dgm:pt modelId="{71EA21FA-3505-4E7C-BA89-E9C9A6154D7B}" type="pres">
      <dgm:prSet presAssocID="{16187F24-9C6F-4888-8E20-63782F95FDE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0F7CFE-97F8-46A1-88DF-BD8FE6E2ED59}" type="pres">
      <dgm:prSet presAssocID="{16187F24-9C6F-4888-8E20-63782F95FDE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F0C6DA-B957-4DF9-ACC1-33AD0F9F9A51}" type="pres">
      <dgm:prSet presAssocID="{16187F24-9C6F-4888-8E20-63782F95FDE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AF84A9-B8F0-49E7-853E-491EB4156550}" type="pres">
      <dgm:prSet presAssocID="{16187F24-9C6F-4888-8E20-63782F95FDE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7EE283-8025-4C35-92C1-DA9D7A90DFBF}" type="pres">
      <dgm:prSet presAssocID="{16187F24-9C6F-4888-8E20-63782F95FDE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BAFD15-E87D-45E0-A7C8-16463AA1B73F}" type="pres">
      <dgm:prSet presAssocID="{16187F24-9C6F-4888-8E20-63782F95FDE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598C32-2933-4F75-AFA6-45D34243097B}" type="pres">
      <dgm:prSet presAssocID="{16187F24-9C6F-4888-8E20-63782F95FDE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27F9E5-89B0-4AB8-A4D0-C1968D6FFAF8}" type="pres">
      <dgm:prSet presAssocID="{16187F24-9C6F-4888-8E20-63782F95FDE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BA5D8B-D9B6-41E5-ACC0-6A4F6905D751}" type="pres">
      <dgm:prSet presAssocID="{16187F24-9C6F-4888-8E20-63782F95FDE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1B6E5C-4F40-4E19-B911-D899A6599615}" type="pres">
      <dgm:prSet presAssocID="{16187F24-9C6F-4888-8E20-63782F95FDE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21A2EF-4E1C-440C-9BE9-244119ED7AA8}" type="pres">
      <dgm:prSet presAssocID="{16187F24-9C6F-4888-8E20-63782F95FDE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2C3FECC-12B0-403A-B661-2EA569D56FCB}" type="presOf" srcId="{D07DE7E9-E506-4AFA-AE1C-E5BE426074E4}" destId="{B6AF84A9-B8F0-49E7-853E-491EB4156550}" srcOrd="0" destOrd="0" presId="urn:microsoft.com/office/officeart/2005/8/layout/vProcess5"/>
    <dgm:cxn modelId="{3EC60B9D-1C93-4AEB-B46E-16F504B839CC}" type="presOf" srcId="{E3BA4D8B-44EB-495E-AE17-9D4BE5057B38}" destId="{5F598C32-2933-4F75-AFA6-45D34243097B}" srcOrd="0" destOrd="0" presId="urn:microsoft.com/office/officeart/2005/8/layout/vProcess5"/>
    <dgm:cxn modelId="{EE08910E-6DD4-484B-9E67-75319F57C674}" type="presOf" srcId="{F5E47B61-7123-4780-8E27-EB2B288322FF}" destId="{40BAFD15-E87D-45E0-A7C8-16463AA1B73F}" srcOrd="0" destOrd="0" presId="urn:microsoft.com/office/officeart/2005/8/layout/vProcess5"/>
    <dgm:cxn modelId="{6B48E701-2DCC-4E03-B601-BBABB2BC5E89}" srcId="{16187F24-9C6F-4888-8E20-63782F95FDED}" destId="{D07DE7E9-E506-4AFA-AE1C-E5BE426074E4}" srcOrd="3" destOrd="0" parTransId="{40C8A28A-2CBC-4A78-86FC-6E5A1E5243B2}" sibTransId="{2FA25D59-3A61-4166-A2A9-A603AD7C2418}"/>
    <dgm:cxn modelId="{05794931-837E-41E4-AE0B-61BAC8126EE7}" type="presOf" srcId="{BEAA592B-647D-4DEC-978C-749394CB0D42}" destId="{9A0F7CFE-97F8-46A1-88DF-BD8FE6E2ED59}" srcOrd="0" destOrd="0" presId="urn:microsoft.com/office/officeart/2005/8/layout/vProcess5"/>
    <dgm:cxn modelId="{4A5B1DF7-673D-4122-8D51-02044B7C959B}" type="presOf" srcId="{F4203DA2-5D04-4F52-8416-2CBE77CBF36C}" destId="{171B6E5C-4F40-4E19-B911-D899A6599615}" srcOrd="1" destOrd="0" presId="urn:microsoft.com/office/officeart/2005/8/layout/vProcess5"/>
    <dgm:cxn modelId="{C22DE621-3ACB-4889-8BFE-CCFB429F412E}" type="presOf" srcId="{9E315889-E7F0-41B4-95CB-1CB39795F38C}" destId="{137EE283-8025-4C35-92C1-DA9D7A90DFBF}" srcOrd="0" destOrd="0" presId="urn:microsoft.com/office/officeart/2005/8/layout/vProcess5"/>
    <dgm:cxn modelId="{3F2D230F-EFB2-47CE-9DA6-2D3D4BC057F1}" type="presOf" srcId="{0D37B8C7-B06D-4483-9C09-73F6334B66CC}" destId="{71EA21FA-3505-4E7C-BA89-E9C9A6154D7B}" srcOrd="0" destOrd="0" presId="urn:microsoft.com/office/officeart/2005/8/layout/vProcess5"/>
    <dgm:cxn modelId="{50EFDAB3-6930-4D9B-AB84-71FF196BD10C}" srcId="{16187F24-9C6F-4888-8E20-63782F95FDED}" destId="{F4203DA2-5D04-4F52-8416-2CBE77CBF36C}" srcOrd="2" destOrd="0" parTransId="{44022074-740C-4266-B115-B1C178FF0ADE}" sibTransId="{E3BA4D8B-44EB-495E-AE17-9D4BE5057B38}"/>
    <dgm:cxn modelId="{18658676-FAAA-452C-8C9C-593F7A44D3F6}" type="presOf" srcId="{D07DE7E9-E506-4AFA-AE1C-E5BE426074E4}" destId="{9521A2EF-4E1C-440C-9BE9-244119ED7AA8}" srcOrd="1" destOrd="0" presId="urn:microsoft.com/office/officeart/2005/8/layout/vProcess5"/>
    <dgm:cxn modelId="{CA97EAFF-8C88-44F5-8C0D-DF06DD653DC2}" srcId="{16187F24-9C6F-4888-8E20-63782F95FDED}" destId="{BEAA592B-647D-4DEC-978C-749394CB0D42}" srcOrd="1" destOrd="0" parTransId="{8578BDDA-FC52-40E2-98F4-40E59EC6F347}" sibTransId="{F5E47B61-7123-4780-8E27-EB2B288322FF}"/>
    <dgm:cxn modelId="{30E219A0-A4EA-4E7C-A838-608F444ED79B}" type="presOf" srcId="{BEAA592B-647D-4DEC-978C-749394CB0D42}" destId="{D8BA5D8B-D9B6-41E5-ACC0-6A4F6905D751}" srcOrd="1" destOrd="0" presId="urn:microsoft.com/office/officeart/2005/8/layout/vProcess5"/>
    <dgm:cxn modelId="{81FF03AF-0FC7-4263-91FA-61BC0BD9F914}" srcId="{16187F24-9C6F-4888-8E20-63782F95FDED}" destId="{0D37B8C7-B06D-4483-9C09-73F6334B66CC}" srcOrd="0" destOrd="0" parTransId="{72901CC7-FCA3-49FD-BA28-5C46D5986790}" sibTransId="{9E315889-E7F0-41B4-95CB-1CB39795F38C}"/>
    <dgm:cxn modelId="{83062DF5-C6C2-4B9E-9CDF-72F090A25D8C}" type="presOf" srcId="{0D37B8C7-B06D-4483-9C09-73F6334B66CC}" destId="{B527F9E5-89B0-4AB8-A4D0-C1968D6FFAF8}" srcOrd="1" destOrd="0" presId="urn:microsoft.com/office/officeart/2005/8/layout/vProcess5"/>
    <dgm:cxn modelId="{10D6EF55-84CA-4135-AD69-C5945521433E}" type="presOf" srcId="{16187F24-9C6F-4888-8E20-63782F95FDED}" destId="{90E7A525-B0D2-4977-AC53-2A702F386E6A}" srcOrd="0" destOrd="0" presId="urn:microsoft.com/office/officeart/2005/8/layout/vProcess5"/>
    <dgm:cxn modelId="{026D1A0A-99B7-4F57-A36B-F2E59B7E4437}" type="presOf" srcId="{F4203DA2-5D04-4F52-8416-2CBE77CBF36C}" destId="{52F0C6DA-B957-4DF9-ACC1-33AD0F9F9A51}" srcOrd="0" destOrd="0" presId="urn:microsoft.com/office/officeart/2005/8/layout/vProcess5"/>
    <dgm:cxn modelId="{F8D99CBC-554F-4986-A797-53FEA5FA922F}" type="presParOf" srcId="{90E7A525-B0D2-4977-AC53-2A702F386E6A}" destId="{8F7B00D3-D03D-4EDF-9D3B-94AF0CC77D10}" srcOrd="0" destOrd="0" presId="urn:microsoft.com/office/officeart/2005/8/layout/vProcess5"/>
    <dgm:cxn modelId="{7EBA1E6C-3DED-43B4-8726-B5D9A6645AE8}" type="presParOf" srcId="{90E7A525-B0D2-4977-AC53-2A702F386E6A}" destId="{71EA21FA-3505-4E7C-BA89-E9C9A6154D7B}" srcOrd="1" destOrd="0" presId="urn:microsoft.com/office/officeart/2005/8/layout/vProcess5"/>
    <dgm:cxn modelId="{0921AEBB-2D78-4135-85D4-F3B69F30B73B}" type="presParOf" srcId="{90E7A525-B0D2-4977-AC53-2A702F386E6A}" destId="{9A0F7CFE-97F8-46A1-88DF-BD8FE6E2ED59}" srcOrd="2" destOrd="0" presId="urn:microsoft.com/office/officeart/2005/8/layout/vProcess5"/>
    <dgm:cxn modelId="{6F9E49CC-399A-4751-AF5F-03811EDD7946}" type="presParOf" srcId="{90E7A525-B0D2-4977-AC53-2A702F386E6A}" destId="{52F0C6DA-B957-4DF9-ACC1-33AD0F9F9A51}" srcOrd="3" destOrd="0" presId="urn:microsoft.com/office/officeart/2005/8/layout/vProcess5"/>
    <dgm:cxn modelId="{6F5CA1D0-CF20-4BEB-92A4-2C16F382A762}" type="presParOf" srcId="{90E7A525-B0D2-4977-AC53-2A702F386E6A}" destId="{B6AF84A9-B8F0-49E7-853E-491EB4156550}" srcOrd="4" destOrd="0" presId="urn:microsoft.com/office/officeart/2005/8/layout/vProcess5"/>
    <dgm:cxn modelId="{1DBB0D20-F973-401F-A835-07077B0443DE}" type="presParOf" srcId="{90E7A525-B0D2-4977-AC53-2A702F386E6A}" destId="{137EE283-8025-4C35-92C1-DA9D7A90DFBF}" srcOrd="5" destOrd="0" presId="urn:microsoft.com/office/officeart/2005/8/layout/vProcess5"/>
    <dgm:cxn modelId="{48944A4C-75CA-4359-A998-D0EB2794903D}" type="presParOf" srcId="{90E7A525-B0D2-4977-AC53-2A702F386E6A}" destId="{40BAFD15-E87D-45E0-A7C8-16463AA1B73F}" srcOrd="6" destOrd="0" presId="urn:microsoft.com/office/officeart/2005/8/layout/vProcess5"/>
    <dgm:cxn modelId="{5ADEF73C-9D23-4539-9935-069F369E716C}" type="presParOf" srcId="{90E7A525-B0D2-4977-AC53-2A702F386E6A}" destId="{5F598C32-2933-4F75-AFA6-45D34243097B}" srcOrd="7" destOrd="0" presId="urn:microsoft.com/office/officeart/2005/8/layout/vProcess5"/>
    <dgm:cxn modelId="{26744165-ED80-45CB-A3BC-E2CEE71326E0}" type="presParOf" srcId="{90E7A525-B0D2-4977-AC53-2A702F386E6A}" destId="{B527F9E5-89B0-4AB8-A4D0-C1968D6FFAF8}" srcOrd="8" destOrd="0" presId="urn:microsoft.com/office/officeart/2005/8/layout/vProcess5"/>
    <dgm:cxn modelId="{ADFD5C95-0F1F-4E8F-B454-5679B998DD04}" type="presParOf" srcId="{90E7A525-B0D2-4977-AC53-2A702F386E6A}" destId="{D8BA5D8B-D9B6-41E5-ACC0-6A4F6905D751}" srcOrd="9" destOrd="0" presId="urn:microsoft.com/office/officeart/2005/8/layout/vProcess5"/>
    <dgm:cxn modelId="{F2883056-EF5B-451F-B606-CD83128EE0EE}" type="presParOf" srcId="{90E7A525-B0D2-4977-AC53-2A702F386E6A}" destId="{171B6E5C-4F40-4E19-B911-D899A6599615}" srcOrd="10" destOrd="0" presId="urn:microsoft.com/office/officeart/2005/8/layout/vProcess5"/>
    <dgm:cxn modelId="{6E248F89-631E-458C-A522-95FCB2903815}" type="presParOf" srcId="{90E7A525-B0D2-4977-AC53-2A702F386E6A}" destId="{9521A2EF-4E1C-440C-9BE9-244119ED7AA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A21FA-3505-4E7C-BA89-E9C9A6154D7B}">
      <dsp:nvSpPr>
        <dsp:cNvPr id="0" name=""/>
        <dsp:cNvSpPr/>
      </dsp:nvSpPr>
      <dsp:spPr>
        <a:xfrm>
          <a:off x="0" y="0"/>
          <a:ext cx="5130799" cy="911891"/>
        </a:xfrm>
        <a:prstGeom prst="roundRect">
          <a:avLst>
            <a:gd name="adj" fmla="val 10000"/>
          </a:avLst>
        </a:prstGeom>
        <a:noFill/>
        <a:ln w="38100" cap="flat" cmpd="sng" algn="ctr">
          <a:gradFill>
            <a:gsLst>
              <a:gs pos="0">
                <a:schemeClr val="accent5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ubungan individu dengan diri</a:t>
          </a:r>
          <a:r>
            <a:rPr lang="id-ID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US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ya, </a:t>
          </a:r>
          <a:endParaRPr lang="en-US" sz="17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08" y="26708"/>
        <a:ext cx="4069743" cy="858475"/>
      </dsp:txXfrm>
    </dsp:sp>
    <dsp:sp modelId="{9A0F7CFE-97F8-46A1-88DF-BD8FE6E2ED59}">
      <dsp:nvSpPr>
        <dsp:cNvPr id="0" name=""/>
        <dsp:cNvSpPr/>
      </dsp:nvSpPr>
      <dsp:spPr>
        <a:xfrm>
          <a:off x="429704" y="1077690"/>
          <a:ext cx="5130799" cy="911891"/>
        </a:xfrm>
        <a:prstGeom prst="roundRect">
          <a:avLst>
            <a:gd name="adj" fmla="val 10000"/>
          </a:avLst>
        </a:prstGeom>
        <a:noFill/>
        <a:ln w="38100" cap="flat" cmpd="sng" algn="ctr">
          <a:gradFill>
            <a:gsLst>
              <a:gs pos="0">
                <a:schemeClr val="accent5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ubungan individu dengan keluarganya, </a:t>
          </a:r>
          <a:endParaRPr lang="id-ID" sz="17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412" y="1104398"/>
        <a:ext cx="4054949" cy="858475"/>
      </dsp:txXfrm>
    </dsp:sp>
    <dsp:sp modelId="{52F0C6DA-B957-4DF9-ACC1-33AD0F9F9A51}">
      <dsp:nvSpPr>
        <dsp:cNvPr id="0" name=""/>
        <dsp:cNvSpPr/>
      </dsp:nvSpPr>
      <dsp:spPr>
        <a:xfrm>
          <a:off x="852995" y="2155380"/>
          <a:ext cx="5130799" cy="911891"/>
        </a:xfrm>
        <a:prstGeom prst="roundRect">
          <a:avLst>
            <a:gd name="adj" fmla="val 10000"/>
          </a:avLst>
        </a:prstGeom>
        <a:noFill/>
        <a:ln w="38100" cap="flat" cmpd="sng" algn="ctr">
          <a:gradFill>
            <a:gsLst>
              <a:gs pos="0">
                <a:schemeClr val="accent5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ubungan individu dengan masyarakatnya, </a:t>
          </a:r>
          <a:endParaRPr lang="id-ID" sz="17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9703" y="2182088"/>
        <a:ext cx="4061363" cy="858475"/>
      </dsp:txXfrm>
    </dsp:sp>
    <dsp:sp modelId="{B6AF84A9-B8F0-49E7-853E-491EB4156550}">
      <dsp:nvSpPr>
        <dsp:cNvPr id="0" name=""/>
        <dsp:cNvSpPr/>
      </dsp:nvSpPr>
      <dsp:spPr>
        <a:xfrm>
          <a:off x="1282700" y="3233071"/>
          <a:ext cx="5130799" cy="911891"/>
        </a:xfrm>
        <a:prstGeom prst="roundRect">
          <a:avLst>
            <a:gd name="adj" fmla="val 10000"/>
          </a:avLst>
        </a:prstGeom>
        <a:noFill/>
        <a:ln w="38100" cap="flat" cmpd="sng" algn="ctr">
          <a:gradFill>
            <a:gsLst>
              <a:gs pos="0">
                <a:schemeClr val="accent5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-US" sz="17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ubungan individu dengan negaranya.</a:t>
          </a:r>
          <a:endParaRPr lang="en-US" sz="17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9408" y="3259779"/>
        <a:ext cx="4054949" cy="858475"/>
      </dsp:txXfrm>
    </dsp:sp>
    <dsp:sp modelId="{137EE283-8025-4C35-92C1-DA9D7A90DFBF}">
      <dsp:nvSpPr>
        <dsp:cNvPr id="0" name=""/>
        <dsp:cNvSpPr/>
      </dsp:nvSpPr>
      <dsp:spPr>
        <a:xfrm>
          <a:off x="4538070" y="698426"/>
          <a:ext cx="592729" cy="592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671434" y="698426"/>
        <a:ext cx="326001" cy="446029"/>
      </dsp:txXfrm>
    </dsp:sp>
    <dsp:sp modelId="{40BAFD15-E87D-45E0-A7C8-16463AA1B73F}">
      <dsp:nvSpPr>
        <dsp:cNvPr id="0" name=""/>
        <dsp:cNvSpPr/>
      </dsp:nvSpPr>
      <dsp:spPr>
        <a:xfrm>
          <a:off x="4967774" y="1776116"/>
          <a:ext cx="592729" cy="592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01138" y="1776116"/>
        <a:ext cx="326001" cy="446029"/>
      </dsp:txXfrm>
    </dsp:sp>
    <dsp:sp modelId="{5F598C32-2933-4F75-AFA6-45D34243097B}">
      <dsp:nvSpPr>
        <dsp:cNvPr id="0" name=""/>
        <dsp:cNvSpPr/>
      </dsp:nvSpPr>
      <dsp:spPr>
        <a:xfrm>
          <a:off x="5391065" y="2853807"/>
          <a:ext cx="592729" cy="592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524429" y="2853807"/>
        <a:ext cx="326001" cy="44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mmer1.png"/>
          <p:cNvPicPr>
            <a:picLocks noChangeAspect="1"/>
          </p:cNvPicPr>
          <p:nvPr/>
        </p:nvPicPr>
        <p:blipFill>
          <a:blip r:embed="rId2"/>
          <a:srcRect l="4545" r="4545"/>
          <a:stretch>
            <a:fillRect/>
          </a:stretch>
        </p:blipFill>
        <p:spPr>
          <a:xfrm>
            <a:off x="0" y="1618637"/>
            <a:ext cx="9144000" cy="39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s content.png"/>
          <p:cNvPicPr>
            <a:picLocks noChangeAspect="1"/>
          </p:cNvPicPr>
          <p:nvPr/>
        </p:nvPicPr>
        <p:blipFill>
          <a:blip r:embed="rId2"/>
          <a:srcRect l="4545" t="8217" r="4545" b="13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 anchor="ctr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ster - 1.png"/>
          <p:cNvPicPr>
            <a:picLocks noChangeAspect="1"/>
          </p:cNvPicPr>
          <p:nvPr/>
        </p:nvPicPr>
        <p:blipFill>
          <a:blip r:embed="rId13"/>
          <a:srcRect b="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997" y="1981200"/>
            <a:ext cx="6412006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BD579455-4992-40F5-8EF4-BAA9BFE15AEB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0F4B5C70-4FC6-45A3-8426-EEC2F4E7B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 </a:t>
            </a:r>
            <a:br>
              <a:rPr lang="id-I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 Sosial Budaya Dasar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Tine Agustin Wulandari, S.I.Kom.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M</a:t>
            </a:r>
            <a:r>
              <a:rPr lang="sv-SE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akna </a:t>
            </a:r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Synoptics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d-ID" sz="2000" dirty="0" smtClean="0"/>
              <a:t>Kemampuan untuk </a:t>
            </a:r>
            <a:r>
              <a:rPr lang="id-ID" sz="2000" dirty="0" smtClean="0"/>
              <a:t>beragama atau </a:t>
            </a:r>
            <a:r>
              <a:rPr lang="id-ID" sz="2000" dirty="0" smtClean="0"/>
              <a:t>berfilsafat</a:t>
            </a:r>
            <a:endParaRPr lang="en-US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5887" y="1295399"/>
            <a:ext cx="6399213" cy="3240000"/>
          </a:xfrm>
        </p:spPr>
        <p:txBody>
          <a:bodyPr/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Keenam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makna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dikemas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diberi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endidikan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Umum)</a:t>
            </a:r>
            <a:endParaRPr lang="en-US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Education </a:t>
            </a:r>
            <a:br>
              <a:rPr lang="id-I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(Pendidikan Umum)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d-ID" sz="1600" dirty="0" err="1"/>
              <a:t>M</a:t>
            </a:r>
            <a:r>
              <a:rPr lang="en-US" sz="1600" dirty="0" err="1" smtClean="0"/>
              <a:t>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studi</a:t>
            </a:r>
            <a:r>
              <a:rPr lang="en-US" sz="1600" dirty="0" smtClean="0"/>
              <a:t> yang </a:t>
            </a:r>
            <a:r>
              <a:rPr lang="en-US" sz="1600" dirty="0" err="1" smtClean="0"/>
              <a:t>komprehensif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kepala</a:t>
            </a:r>
            <a:r>
              <a:rPr lang="en-US" sz="1600" dirty="0" smtClean="0"/>
              <a:t>, </a:t>
            </a:r>
            <a:r>
              <a:rPr lang="en-US" sz="1600" dirty="0" err="1" smtClean="0"/>
              <a:t>hati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tangan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terintegrasi</a:t>
            </a:r>
            <a:r>
              <a:rPr lang="en-US" sz="1600" dirty="0" smtClean="0"/>
              <a:t>. </a:t>
            </a:r>
            <a:endParaRPr lang="id-ID" sz="1600" dirty="0" smtClean="0"/>
          </a:p>
          <a:p>
            <a:pPr>
              <a:lnSpc>
                <a:spcPct val="120000"/>
              </a:lnSpc>
            </a:pPr>
            <a:r>
              <a:rPr lang="id-ID" sz="1600" dirty="0" smtClean="0"/>
              <a:t>S</a:t>
            </a:r>
            <a:r>
              <a:rPr lang="en-US" sz="1600" dirty="0" err="1" smtClean="0"/>
              <a:t>asaran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disentuh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potensi-potensi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dimiliki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 smtClean="0"/>
              <a:t>rasio</a:t>
            </a:r>
            <a:r>
              <a:rPr lang="en-US" sz="1600" dirty="0" smtClean="0"/>
              <a:t>, rasa/</a:t>
            </a:r>
            <a:r>
              <a:rPr lang="en-US" sz="1600" dirty="0" err="1" smtClean="0"/>
              <a:t>hati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tingkah</a:t>
            </a:r>
            <a:r>
              <a:rPr lang="en-US" sz="1600" dirty="0" smtClean="0"/>
              <a:t> </a:t>
            </a:r>
            <a:r>
              <a:rPr lang="en-US" sz="1600" dirty="0" err="1" smtClean="0"/>
              <a:t>laku</a:t>
            </a:r>
            <a:r>
              <a:rPr lang="en-US" sz="1600" dirty="0" smtClean="0"/>
              <a:t>. </a:t>
            </a:r>
            <a:endParaRPr lang="id-ID" sz="1600" dirty="0" smtClean="0"/>
          </a:p>
          <a:p>
            <a:pPr>
              <a:lnSpc>
                <a:spcPct val="120000"/>
              </a:lnSpc>
            </a:pPr>
            <a:r>
              <a:rPr lang="en-US" sz="1600" dirty="0" err="1" smtClean="0"/>
              <a:t>Ketiga</a:t>
            </a:r>
            <a:r>
              <a:rPr lang="en-US" sz="1600" dirty="0" smtClean="0"/>
              <a:t> </a:t>
            </a:r>
            <a:r>
              <a:rPr lang="en-US" sz="1600" dirty="0" err="1" smtClean="0"/>
              <a:t>hal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dibina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bersama-sama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rangka</a:t>
            </a:r>
            <a:r>
              <a:rPr lang="en-US" sz="1600" dirty="0" smtClean="0"/>
              <a:t> </a:t>
            </a:r>
            <a:r>
              <a:rPr lang="en-US" sz="1600" dirty="0" err="1" smtClean="0"/>
              <a:t>mewujudkan</a:t>
            </a:r>
            <a:r>
              <a:rPr lang="en-US" sz="1600" dirty="0" smtClean="0"/>
              <a:t> </a:t>
            </a:r>
            <a:r>
              <a:rPr lang="en-US" sz="1600" dirty="0" err="1" smtClean="0"/>
              <a:t>keutuhan</a:t>
            </a:r>
            <a:r>
              <a:rPr lang="en-US" sz="1600" dirty="0" smtClean="0"/>
              <a:t> </a:t>
            </a:r>
            <a:r>
              <a:rPr lang="en-US" sz="1600" dirty="0" err="1" smtClean="0"/>
              <a:t>pribadi</a:t>
            </a:r>
            <a:r>
              <a:rPr lang="en-US" sz="1600" dirty="0" smtClean="0"/>
              <a:t>, </a:t>
            </a:r>
            <a:r>
              <a:rPr lang="en-US" sz="1600" dirty="0" err="1" smtClean="0"/>
              <a:t>bukan</a:t>
            </a:r>
            <a:r>
              <a:rPr lang="en-US" sz="1600" dirty="0" smtClean="0"/>
              <a:t> </a:t>
            </a:r>
            <a:r>
              <a:rPr lang="en-US" sz="1600" dirty="0" err="1" smtClean="0"/>
              <a:t>menyentuh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aspek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terpisah-pisah</a:t>
            </a:r>
            <a:r>
              <a:rPr lang="en-US" sz="1600" dirty="0" smtClean="0"/>
              <a:t> (Wolfgang </a:t>
            </a:r>
            <a:r>
              <a:rPr lang="en-US" sz="1600" dirty="0" err="1" smtClean="0"/>
              <a:t>Klafki</a:t>
            </a:r>
            <a:r>
              <a:rPr lang="en-US" sz="1600" dirty="0" smtClean="0"/>
              <a:t>, 1968 : 20)</a:t>
            </a:r>
            <a:endParaRPr lang="id-ID" sz="1600" dirty="0" smtClean="0"/>
          </a:p>
          <a:p>
            <a:pPr>
              <a:lnSpc>
                <a:spcPct val="120000"/>
              </a:lnSpc>
            </a:pPr>
            <a:r>
              <a:rPr lang="id-ID" sz="1600" dirty="0" smtClean="0"/>
              <a:t>O</a:t>
            </a:r>
            <a:r>
              <a:rPr lang="en-US" sz="1600" dirty="0" err="1" smtClean="0"/>
              <a:t>leh</a:t>
            </a:r>
            <a:r>
              <a:rPr lang="en-US" sz="1600" dirty="0" smtClean="0"/>
              <a:t> </a:t>
            </a:r>
            <a:r>
              <a:rPr lang="en-US" sz="1600" dirty="0" err="1" smtClean="0"/>
              <a:t>sebab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studi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diberikan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peserta</a:t>
            </a:r>
            <a:r>
              <a:rPr lang="en-US" sz="1600" dirty="0" smtClean="0"/>
              <a:t> </a:t>
            </a:r>
            <a:r>
              <a:rPr lang="en-US" sz="1600" dirty="0" err="1" smtClean="0"/>
              <a:t>didik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id-ID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jenjang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program </a:t>
            </a:r>
            <a:r>
              <a:rPr lang="en-US" sz="1600" dirty="0" err="1" smtClean="0"/>
              <a:t>studi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Latar Belakang General Education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Laporan</a:t>
            </a:r>
            <a:r>
              <a:rPr lang="en-US" sz="1600" dirty="0" smtClean="0"/>
              <a:t> </a:t>
            </a:r>
            <a:r>
              <a:rPr lang="id-ID" sz="1600" dirty="0" smtClean="0"/>
              <a:t>50</a:t>
            </a:r>
            <a:r>
              <a:rPr lang="en-US" sz="1600" dirty="0" smtClean="0"/>
              <a:t> Nation </a:t>
            </a:r>
            <a:r>
              <a:rPr lang="en-US" sz="1600" dirty="0" err="1" smtClean="0"/>
              <a:t>Socienty</a:t>
            </a:r>
            <a:r>
              <a:rPr lang="en-US" sz="1600" dirty="0" smtClean="0"/>
              <a:t> For The Study Of Education </a:t>
            </a:r>
            <a:r>
              <a:rPr lang="en-US" sz="1600" dirty="0" err="1" smtClean="0"/>
              <a:t>tahun</a:t>
            </a:r>
            <a:r>
              <a:rPr lang="en-US" sz="1600" dirty="0" smtClean="0"/>
              <a:t> 1958,</a:t>
            </a:r>
            <a:r>
              <a:rPr lang="id-ID" sz="1600" dirty="0" smtClean="0"/>
              <a:t> </a:t>
            </a:r>
            <a:r>
              <a:rPr lang="en-US" sz="1600" dirty="0" err="1" smtClean="0"/>
              <a:t>munculnya</a:t>
            </a:r>
            <a:r>
              <a:rPr lang="en-US" sz="1600" dirty="0" smtClean="0"/>
              <a:t> Program </a:t>
            </a:r>
            <a:r>
              <a:rPr lang="en-US" sz="1600" dirty="0" err="1" smtClean="0"/>
              <a:t>Studi</a:t>
            </a:r>
            <a:r>
              <a:rPr lang="en-US" sz="1600" dirty="0" smtClean="0"/>
              <a:t> General Education</a:t>
            </a:r>
            <a:r>
              <a:rPr lang="id-ID" sz="1600" dirty="0" smtClean="0"/>
              <a:t> </a:t>
            </a:r>
            <a:r>
              <a:rPr lang="en-US" sz="1600" dirty="0" err="1" smtClean="0"/>
              <a:t>dilatarbelakangi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empat</a:t>
            </a:r>
            <a:r>
              <a:rPr lang="en-US" sz="1600" dirty="0" smtClean="0"/>
              <a:t> </a:t>
            </a:r>
            <a:r>
              <a:rPr lang="en-US" sz="1600" dirty="0" err="1" smtClean="0"/>
              <a:t>hal</a:t>
            </a:r>
            <a:r>
              <a:rPr lang="en-US" sz="1600" dirty="0" smtClean="0"/>
              <a:t>, </a:t>
            </a:r>
            <a:r>
              <a:rPr lang="en-US" sz="1600" dirty="0" err="1" smtClean="0"/>
              <a:t>yaitu</a:t>
            </a:r>
            <a:r>
              <a:rPr lang="en-US" sz="1600" dirty="0" smtClean="0"/>
              <a:t> :</a:t>
            </a:r>
            <a:endParaRPr lang="id-ID" sz="1600" dirty="0" smtClean="0"/>
          </a:p>
          <a:p>
            <a:pPr>
              <a:lnSpc>
                <a:spcPct val="120000"/>
              </a:lnSpc>
            </a:pPr>
            <a:r>
              <a:rPr lang="id-ID" sz="1600" dirty="0" smtClean="0"/>
              <a:t>R</a:t>
            </a:r>
            <a:r>
              <a:rPr lang="en-US" sz="1600" dirty="0" err="1" smtClean="0"/>
              <a:t>eaksi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spesialisasi</a:t>
            </a:r>
            <a:r>
              <a:rPr lang="en-US" sz="1600" dirty="0" smtClean="0"/>
              <a:t> </a:t>
            </a:r>
            <a:r>
              <a:rPr lang="en-US" sz="1600" dirty="0" err="1" smtClean="0"/>
              <a:t>keilmuan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berlebihan</a:t>
            </a:r>
            <a:r>
              <a:rPr lang="en-US" sz="1600" dirty="0" smtClean="0"/>
              <a:t>,</a:t>
            </a:r>
            <a:endParaRPr lang="id-ID" sz="1600" dirty="0" smtClean="0"/>
          </a:p>
          <a:p>
            <a:pPr>
              <a:lnSpc>
                <a:spcPct val="120000"/>
              </a:lnSpc>
            </a:pPr>
            <a:r>
              <a:rPr lang="id-ID" sz="1600" dirty="0" smtClean="0"/>
              <a:t>R</a:t>
            </a:r>
            <a:r>
              <a:rPr lang="en-US" sz="1600" dirty="0" err="1" smtClean="0"/>
              <a:t>eaksi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kepincangan</a:t>
            </a:r>
            <a:r>
              <a:rPr lang="en-US" sz="1600" dirty="0" smtClean="0"/>
              <a:t> </a:t>
            </a:r>
            <a:r>
              <a:rPr lang="en-US" sz="1600" dirty="0" err="1" smtClean="0"/>
              <a:t>penguasaan</a:t>
            </a:r>
            <a:r>
              <a:rPr lang="en-US" sz="1600" dirty="0" smtClean="0"/>
              <a:t> </a:t>
            </a:r>
            <a:r>
              <a:rPr lang="en-US" sz="1600" dirty="0" err="1" smtClean="0"/>
              <a:t>minat-minat</a:t>
            </a:r>
            <a:r>
              <a:rPr lang="en-US" sz="1600" dirty="0" smtClean="0"/>
              <a:t> </a:t>
            </a:r>
            <a:r>
              <a:rPr lang="en-US" sz="1600" dirty="0" err="1" smtClean="0"/>
              <a:t>khusus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perolehan</a:t>
            </a:r>
            <a:r>
              <a:rPr lang="en-US" sz="1600" dirty="0" smtClean="0"/>
              <a:t> </a:t>
            </a:r>
            <a:r>
              <a:rPr lang="en-US" sz="1600" dirty="0" err="1" smtClean="0"/>
              <a:t>peradaban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luas</a:t>
            </a:r>
            <a:r>
              <a:rPr lang="en-US" sz="1600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id-ID" sz="1600" dirty="0" smtClean="0"/>
              <a:t>R</a:t>
            </a:r>
            <a:r>
              <a:rPr lang="en-US" sz="1600" dirty="0" err="1" smtClean="0"/>
              <a:t>eaksi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pengkotak-kotakan</a:t>
            </a:r>
            <a:r>
              <a:rPr lang="en-US" sz="1600" dirty="0" smtClean="0"/>
              <a:t> </a:t>
            </a:r>
            <a:r>
              <a:rPr lang="en-US" sz="1600" dirty="0" err="1" smtClean="0"/>
              <a:t>kurikulum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perpecahan</a:t>
            </a:r>
            <a:r>
              <a:rPr lang="en-US" sz="1600" dirty="0" smtClean="0"/>
              <a:t> </a:t>
            </a:r>
            <a:r>
              <a:rPr lang="en-US" sz="1600" dirty="0" err="1" smtClean="0"/>
              <a:t>pengalaman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 </a:t>
            </a:r>
            <a:r>
              <a:rPr lang="en-US" sz="1600" dirty="0" err="1" smtClean="0"/>
              <a:t>siswa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endParaRPr lang="id-ID" sz="1600" dirty="0" smtClean="0"/>
          </a:p>
          <a:p>
            <a:pPr>
              <a:lnSpc>
                <a:spcPct val="120000"/>
              </a:lnSpc>
            </a:pPr>
            <a:r>
              <a:rPr lang="id-ID" sz="1600" dirty="0" smtClean="0"/>
              <a:t>R</a:t>
            </a:r>
            <a:r>
              <a:rPr lang="en-US" sz="1600" dirty="0" err="1" smtClean="0"/>
              <a:t>eaksi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id-ID" sz="1600" dirty="0" smtClean="0"/>
              <a:t>f</a:t>
            </a:r>
            <a:r>
              <a:rPr lang="en-US" sz="1600" dirty="0" err="1" smtClean="0"/>
              <a:t>ormalisme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liberal </a:t>
            </a:r>
            <a:endParaRPr lang="id-ID" sz="1600" dirty="0" smtClean="0"/>
          </a:p>
          <a:p>
            <a:pPr>
              <a:lnSpc>
                <a:spcPct val="120000"/>
              </a:lnSpc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McConnel</a:t>
            </a:r>
            <a:r>
              <a:rPr lang="en-US" sz="1600" dirty="0" smtClean="0"/>
              <a:t>, 1960).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id-ID" dirty="0" smtClean="0"/>
              <a:t>General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M</a:t>
            </a:r>
            <a:r>
              <a:rPr lang="en-US" sz="2400" dirty="0" err="1" smtClean="0"/>
              <a:t>ewujudkan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memuaskan</a:t>
            </a:r>
            <a:r>
              <a:rPr lang="en-US" sz="2400" dirty="0" smtClean="0"/>
              <a:t>,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bahagia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so</a:t>
            </a:r>
            <a:r>
              <a:rPr lang="id-ID" sz="2400" dirty="0" smtClean="0"/>
              <a:t>si</a:t>
            </a:r>
            <a:r>
              <a:rPr lang="en-US" sz="2400" dirty="0" smtClean="0"/>
              <a:t>al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dinamis</a:t>
            </a:r>
            <a:r>
              <a:rPr lang="id-ID" sz="2400" dirty="0" smtClean="0"/>
              <a:t> dan </a:t>
            </a:r>
            <a:r>
              <a:rPr lang="en-US" sz="2400" dirty="0" err="1" smtClean="0"/>
              <a:t>harmonis</a:t>
            </a:r>
            <a:r>
              <a:rPr lang="en-US" sz="2400" dirty="0" smtClean="0"/>
              <a:t>,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warga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memecahkan</a:t>
            </a:r>
            <a:r>
              <a:rPr lang="en-US" sz="2400" dirty="0" smtClean="0"/>
              <a:t> pro</a:t>
            </a:r>
            <a:r>
              <a:rPr lang="id-ID" sz="2400" dirty="0" smtClean="0"/>
              <a:t>b</a:t>
            </a:r>
            <a:r>
              <a:rPr lang="en-US" sz="2400" dirty="0" err="1" smtClean="0"/>
              <a:t>lematika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dihadapi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dirinya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kontek</a:t>
            </a:r>
            <a:r>
              <a:rPr lang="id-ID" sz="2400" dirty="0" smtClean="0"/>
              <a:t>s </a:t>
            </a:r>
            <a:r>
              <a:rPr lang="en-US" sz="2400" dirty="0" err="1" smtClean="0"/>
              <a:t>kemasyarakatan</a:t>
            </a:r>
            <a:endParaRPr lang="en-US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umusan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ujuan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Education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mengandung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seseorang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melaksanakan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kehidupannya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yaitu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65250" y="1981200"/>
          <a:ext cx="6413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57290" y="2214554"/>
            <a:ext cx="5400000" cy="252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err="1" smtClean="0"/>
              <a:t>Matakuliah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(MPK)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</a:t>
            </a:r>
            <a:r>
              <a:rPr lang="en-US" dirty="0" err="1" smtClean="0"/>
              <a:t>Berkehidupan</a:t>
            </a:r>
            <a:r>
              <a:rPr lang="en-US" dirty="0" smtClean="0"/>
              <a:t> </a:t>
            </a:r>
            <a:r>
              <a:rPr lang="en-US" dirty="0" err="1" smtClean="0"/>
              <a:t>Bermasyarakat</a:t>
            </a:r>
            <a:r>
              <a:rPr lang="en-US" dirty="0" smtClean="0"/>
              <a:t> (MBB –ISBD)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id-ID" dirty="0" smtClean="0"/>
              <a:t> M</a:t>
            </a:r>
            <a:r>
              <a:rPr lang="en-US" dirty="0" err="1" smtClean="0"/>
              <a:t>ahasiswa</a:t>
            </a:r>
            <a:r>
              <a:rPr lang="en-US" dirty="0" smtClean="0"/>
              <a:t> </a:t>
            </a:r>
            <a:r>
              <a:rPr lang="id-ID" dirty="0" err="1" smtClean="0"/>
              <a:t>P</a:t>
            </a:r>
            <a:r>
              <a:rPr lang="en-US" dirty="0" err="1" smtClean="0"/>
              <a:t>erguruan</a:t>
            </a:r>
            <a:r>
              <a:rPr lang="en-US" dirty="0" smtClean="0"/>
              <a:t> </a:t>
            </a:r>
            <a:r>
              <a:rPr lang="id-ID" dirty="0" err="1" smtClean="0"/>
              <a:t>T</a:t>
            </a:r>
            <a:r>
              <a:rPr lang="en-US" dirty="0" err="1" smtClean="0"/>
              <a:t>inggi</a:t>
            </a:r>
            <a:r>
              <a:rPr lang="en-US" dirty="0" smtClean="0"/>
              <a:t> Indonesia </a:t>
            </a:r>
            <a:r>
              <a:rPr lang="id-ID" dirty="0" smtClean="0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id-ID" dirty="0" smtClean="0"/>
              <a:t>P</a:t>
            </a:r>
            <a:r>
              <a:rPr lang="en-US" dirty="0" err="1" smtClean="0"/>
              <a:t>endidikan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id-ID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utuh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multidisipliner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in</a:t>
            </a:r>
            <a:r>
              <a:rPr lang="id-ID" dirty="0" smtClean="0"/>
              <a:t>t</a:t>
            </a:r>
            <a:r>
              <a:rPr lang="en-US" dirty="0" err="1" smtClean="0"/>
              <a:t>erdisipliner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di PTU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/>
              <a:t>Secara</a:t>
            </a:r>
            <a:r>
              <a:rPr lang="en-US" sz="1600" dirty="0" smtClean="0"/>
              <a:t> histories, program </a:t>
            </a:r>
            <a:r>
              <a:rPr lang="en-US" sz="1600" dirty="0" err="1" smtClean="0"/>
              <a:t>studi</a:t>
            </a:r>
            <a:r>
              <a:rPr lang="en-US" sz="1600" dirty="0" smtClean="0"/>
              <a:t> General Education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yang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Amerika</a:t>
            </a:r>
            <a:r>
              <a:rPr lang="en-US" sz="1600" dirty="0" smtClean="0"/>
              <a:t>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dielaborasi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ahli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Indonesia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studi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id-ID" sz="1600" dirty="0" smtClean="0"/>
              <a:t> </a:t>
            </a:r>
            <a:r>
              <a:rPr lang="en-US" sz="1600" dirty="0" err="1" smtClean="0"/>
              <a:t>kuliah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Mata</a:t>
            </a:r>
            <a:r>
              <a:rPr lang="id-ID" sz="1600" dirty="0" smtClean="0"/>
              <a:t> K</a:t>
            </a:r>
            <a:r>
              <a:rPr lang="en-US" sz="1600" dirty="0" err="1" smtClean="0"/>
              <a:t>uliah</a:t>
            </a:r>
            <a:r>
              <a:rPr lang="en-US" sz="1600" dirty="0" smtClean="0"/>
              <a:t> </a:t>
            </a:r>
            <a:r>
              <a:rPr lang="en-US" sz="1600" dirty="0" err="1" smtClean="0"/>
              <a:t>Dasar</a:t>
            </a:r>
            <a:r>
              <a:rPr lang="en-US" sz="1600" dirty="0" smtClean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(MKDU).</a:t>
            </a:r>
            <a:endParaRPr lang="id-ID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MKDU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mulanya</a:t>
            </a:r>
            <a:r>
              <a:rPr lang="en-US" sz="1600" dirty="0" smtClean="0"/>
              <a:t> </a:t>
            </a:r>
            <a:r>
              <a:rPr lang="en-US" sz="1600" dirty="0" err="1" smtClean="0"/>
              <a:t>dikelompokkan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kelompok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kuliah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 smtClean="0"/>
              <a:t>kelompok</a:t>
            </a:r>
            <a:r>
              <a:rPr lang="en-US" sz="1600" dirty="0" smtClean="0"/>
              <a:t> </a:t>
            </a:r>
            <a:r>
              <a:rPr lang="en-US" sz="1600" dirty="0" err="1" smtClean="0"/>
              <a:t>pertama</a:t>
            </a:r>
            <a:r>
              <a:rPr lang="en-US" sz="1600" dirty="0" smtClean="0"/>
              <a:t> </a:t>
            </a:r>
            <a:r>
              <a:rPr lang="en-US" sz="1600" dirty="0" err="1" smtClean="0"/>
              <a:t>memuat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kuliah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Pancasila</a:t>
            </a:r>
            <a:r>
              <a:rPr lang="en-US" sz="1600" dirty="0" smtClean="0"/>
              <a:t>,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Agama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Kewiraan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, </a:t>
            </a:r>
            <a:r>
              <a:rPr lang="en-US" sz="1600" dirty="0" err="1" smtClean="0"/>
              <a:t>sedangkan</a:t>
            </a:r>
            <a:r>
              <a:rPr lang="en-US" sz="1600" dirty="0" smtClean="0"/>
              <a:t> </a:t>
            </a:r>
            <a:r>
              <a:rPr lang="en-US" sz="1600" dirty="0" err="1" smtClean="0"/>
              <a:t>kelompok</a:t>
            </a:r>
            <a:r>
              <a:rPr lang="en-US" sz="1600" dirty="0" smtClean="0"/>
              <a:t> </a:t>
            </a:r>
            <a:r>
              <a:rPr lang="en-US" sz="1600" dirty="0" err="1" smtClean="0"/>
              <a:t>kedua</a:t>
            </a:r>
            <a:r>
              <a:rPr lang="en-US" sz="1600" dirty="0" smtClean="0"/>
              <a:t> </a:t>
            </a:r>
            <a:r>
              <a:rPr lang="en-US" sz="1600" dirty="0" err="1" smtClean="0"/>
              <a:t>memuat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kuliah</a:t>
            </a:r>
            <a:r>
              <a:rPr lang="en-US" sz="1600" dirty="0" smtClean="0"/>
              <a:t> </a:t>
            </a:r>
            <a:r>
              <a:rPr lang="en-US" sz="1600" dirty="0" err="1" smtClean="0"/>
              <a:t>Ilmu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</a:t>
            </a:r>
            <a:r>
              <a:rPr lang="en-US" sz="1600" dirty="0" err="1" smtClean="0"/>
              <a:t>Dasar</a:t>
            </a:r>
            <a:r>
              <a:rPr lang="en-US" sz="1600" dirty="0" smtClean="0"/>
              <a:t>, </a:t>
            </a:r>
            <a:r>
              <a:rPr lang="en-US" sz="1600" dirty="0" err="1" smtClean="0"/>
              <a:t>Ilmu</a:t>
            </a:r>
            <a:r>
              <a:rPr lang="en-US" sz="1600" dirty="0" smtClean="0"/>
              <a:t> </a:t>
            </a:r>
            <a:r>
              <a:rPr lang="en-US" sz="1600" dirty="0" err="1" smtClean="0"/>
              <a:t>Budaya</a:t>
            </a:r>
            <a:r>
              <a:rPr lang="en-US" sz="1600" dirty="0" smtClean="0"/>
              <a:t> </a:t>
            </a:r>
            <a:r>
              <a:rPr lang="en-US" sz="1600" dirty="0" err="1" smtClean="0"/>
              <a:t>Dasar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Ilmu</a:t>
            </a:r>
            <a:r>
              <a:rPr lang="en-US" sz="1600" dirty="0" smtClean="0"/>
              <a:t> </a:t>
            </a:r>
            <a:r>
              <a:rPr lang="en-US" sz="1600" dirty="0" err="1" smtClean="0"/>
              <a:t>Alamiah</a:t>
            </a:r>
            <a:r>
              <a:rPr lang="en-US" sz="1600" dirty="0" smtClean="0"/>
              <a:t> </a:t>
            </a:r>
            <a:r>
              <a:rPr lang="en-US" sz="1600" dirty="0" err="1" smtClean="0"/>
              <a:t>Dasar</a:t>
            </a:r>
            <a:r>
              <a:rPr lang="en-US" sz="1600" dirty="0" smtClean="0"/>
              <a:t>. </a:t>
            </a:r>
            <a:r>
              <a:rPr lang="en-US" sz="1600" dirty="0" err="1" smtClean="0"/>
              <a:t>Kedua</a:t>
            </a:r>
            <a:r>
              <a:rPr lang="en-US" sz="1600" dirty="0" smtClean="0"/>
              <a:t> </a:t>
            </a:r>
            <a:r>
              <a:rPr lang="en-US" sz="1600" dirty="0" err="1" smtClean="0"/>
              <a:t>kelompok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kini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MPK (Mata</a:t>
            </a:r>
            <a:r>
              <a:rPr lang="id-ID" sz="1600" dirty="0" smtClean="0"/>
              <a:t> K</a:t>
            </a:r>
            <a:r>
              <a:rPr lang="en-US" sz="1600" dirty="0" err="1" smtClean="0"/>
              <a:t>uliah</a:t>
            </a:r>
            <a:r>
              <a:rPr lang="en-US" sz="1600" dirty="0" smtClean="0"/>
              <a:t> </a:t>
            </a:r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Kepribadian</a:t>
            </a:r>
            <a:r>
              <a:rPr lang="en-US" sz="1600" dirty="0" smtClean="0"/>
              <a:t>) </a:t>
            </a:r>
            <a:r>
              <a:rPr lang="en-US" sz="1600" dirty="0" err="1" smtClean="0"/>
              <a:t>dan</a:t>
            </a:r>
            <a:r>
              <a:rPr lang="en-US" sz="1600" dirty="0" smtClean="0"/>
              <a:t> MBB (Mata</a:t>
            </a:r>
            <a:r>
              <a:rPr lang="id-ID" sz="1600" dirty="0" smtClean="0"/>
              <a:t> K</a:t>
            </a:r>
            <a:r>
              <a:rPr lang="en-US" sz="1600" dirty="0" err="1" smtClean="0"/>
              <a:t>uliah</a:t>
            </a:r>
            <a:r>
              <a:rPr lang="en-US" sz="1600" dirty="0" smtClean="0"/>
              <a:t> </a:t>
            </a:r>
            <a:r>
              <a:rPr lang="en-US" sz="1600" dirty="0" err="1" smtClean="0"/>
              <a:t>Berkehidupan</a:t>
            </a:r>
            <a:r>
              <a:rPr lang="en-US" sz="1600" dirty="0" smtClean="0"/>
              <a:t> </a:t>
            </a:r>
            <a:r>
              <a:rPr lang="en-US" sz="1600" dirty="0" err="1" smtClean="0"/>
              <a:t>Bermasyarakat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 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 Budaya Dasar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B</a:t>
            </a:r>
            <a:r>
              <a:rPr lang="en-US" sz="2400" dirty="0" err="1" smtClean="0"/>
              <a:t>erkembangnya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terpelajar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kritis</a:t>
            </a:r>
            <a:r>
              <a:rPr lang="en-US" sz="2400" dirty="0" smtClean="0"/>
              <a:t>, </a:t>
            </a:r>
            <a:r>
              <a:rPr lang="en-US" sz="2400" dirty="0" err="1" smtClean="0"/>
              <a:t>peka</a:t>
            </a:r>
            <a:r>
              <a:rPr lang="en-US" sz="2400" dirty="0" smtClean="0"/>
              <a:t> dam </a:t>
            </a:r>
            <a:r>
              <a:rPr lang="en-US" sz="2400" dirty="0" err="1" smtClean="0"/>
              <a:t>arif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keragaman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kesetaraan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dilandasi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</a:t>
            </a:r>
            <a:r>
              <a:rPr lang="en-US" sz="2400" dirty="0" err="1" smtClean="0"/>
              <a:t>estetika</a:t>
            </a:r>
            <a:r>
              <a:rPr lang="en-US" sz="2400" dirty="0" smtClean="0"/>
              <a:t>, </a:t>
            </a:r>
            <a:r>
              <a:rPr lang="en-US" sz="2400" dirty="0" err="1" smtClean="0"/>
              <a:t>etika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moral agama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bermasyarakat</a:t>
            </a:r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Misi</a:t>
            </a:r>
            <a:r>
              <a:rPr lang="en-US" smtClean="0"/>
              <a:t> </a:t>
            </a:r>
            <a:r>
              <a:rPr lang="id-ID" smtClean="0"/>
              <a:t>Ilmu </a:t>
            </a:r>
            <a:r>
              <a:rPr lang="id-ID" dirty="0" smtClean="0"/>
              <a:t>Sosial Budaya Dasar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d-ID" sz="2000" dirty="0" smtClean="0"/>
              <a:t>M</a:t>
            </a:r>
            <a:r>
              <a:rPr lang="en-US" sz="2000" dirty="0" err="1" smtClean="0"/>
              <a:t>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landasan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wawasan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luas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menumbuhkan</a:t>
            </a:r>
            <a:r>
              <a:rPr lang="en-US" sz="2000" dirty="0" smtClean="0"/>
              <a:t> </a:t>
            </a:r>
            <a:r>
              <a:rPr lang="en-US" sz="2000" dirty="0" err="1" smtClean="0"/>
              <a:t>sikap</a:t>
            </a:r>
            <a:r>
              <a:rPr lang="en-US" sz="2000" dirty="0" smtClean="0"/>
              <a:t> </a:t>
            </a:r>
            <a:r>
              <a:rPr lang="en-US" sz="2000" dirty="0" err="1" smtClean="0"/>
              <a:t>kritis</a:t>
            </a:r>
            <a:r>
              <a:rPr lang="en-US" sz="2000" dirty="0" smtClean="0"/>
              <a:t>, </a:t>
            </a:r>
            <a:r>
              <a:rPr lang="en-US" sz="2000" dirty="0" err="1" smtClean="0"/>
              <a:t>peka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arif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keragaman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kesetaraan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bermasyarakat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selaku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makhluk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beradab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bertanggung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lingkungannya</a:t>
            </a:r>
            <a:r>
              <a:rPr lang="en-US" sz="2000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5887" y="1295399"/>
            <a:ext cx="6399213" cy="2880000"/>
          </a:xfrm>
        </p:spPr>
        <p:txBody>
          <a:bodyPr>
            <a:normAutofit/>
          </a:bodyPr>
          <a:lstStyle/>
          <a:p>
            <a:r>
              <a:rPr lang="id-ID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MBB-ISBD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erangka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erguruan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inggi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Tujuan</a:t>
            </a:r>
            <a:r>
              <a:rPr lang="en-US" smtClean="0"/>
              <a:t> MBB –</a:t>
            </a:r>
            <a:r>
              <a:rPr lang="id-ID" smtClean="0"/>
              <a:t> </a:t>
            </a:r>
            <a:r>
              <a:rPr lang="en-US" smtClean="0"/>
              <a:t>ISBD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1800" dirty="0" smtClean="0"/>
              <a:t>Mengembangkan kesadaran mahasiswa menguasai pengetahuan tentang keanekaragaman dan kesederajatan manusai sebagai individu dan makhluk sosial dalam kehidupan bermasyarakat.</a:t>
            </a:r>
          </a:p>
          <a:p>
            <a:r>
              <a:rPr lang="id-ID" sz="1800" dirty="0" smtClean="0"/>
              <a:t>Menumbuhkan sikap kritis, peka dan arif dalam memahami keragaman dan kesetaraan manusia dengan landasan nilai estetika. Etika dan moral dalam kehidupan bermasyarakat.</a:t>
            </a:r>
          </a:p>
          <a:p>
            <a:r>
              <a:rPr lang="id-ID" sz="1800" dirty="0" smtClean="0"/>
              <a:t>Memberikan landasan ilmu pengetahuan dan wawasan yang luas serta keyakinan kepada mahasiswa sebagai bekal bagi hidup bermasyarakat, selaku individu dan makhluk sosial yang beradab dalam mempraktikkan pengetahuan akademik dan keahliannya.</a:t>
            </a:r>
            <a:endParaRPr lang="en-US" sz="1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General Education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 smtClean="0"/>
              <a:t>Kemajuan</a:t>
            </a:r>
            <a:r>
              <a:rPr lang="en-US" sz="1400" dirty="0" smtClean="0"/>
              <a:t> </a:t>
            </a:r>
            <a:r>
              <a:rPr lang="id-ID" sz="1400" dirty="0" smtClean="0"/>
              <a:t>IPTEK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id-ID" sz="1400" dirty="0" smtClean="0"/>
              <a:t>E</a:t>
            </a:r>
            <a:r>
              <a:rPr lang="en-US" sz="1400" dirty="0" err="1" smtClean="0"/>
              <a:t>ra</a:t>
            </a:r>
            <a:r>
              <a:rPr lang="en-US" sz="1400" dirty="0" smtClean="0"/>
              <a:t> </a:t>
            </a:r>
            <a:r>
              <a:rPr lang="id-ID" sz="1400" dirty="0" err="1" smtClean="0"/>
              <a:t>G</a:t>
            </a:r>
            <a:r>
              <a:rPr lang="en-US" sz="1400" dirty="0" err="1" smtClean="0"/>
              <a:t>lobalisasi</a:t>
            </a:r>
            <a:r>
              <a:rPr lang="en-US" sz="1400" dirty="0" smtClean="0"/>
              <a:t>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menuntut</a:t>
            </a:r>
            <a:r>
              <a:rPr lang="id-ID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kemampuan</a:t>
            </a:r>
            <a:r>
              <a:rPr lang="en-US" sz="1400" dirty="0" smtClean="0"/>
              <a:t> </a:t>
            </a:r>
            <a:r>
              <a:rPr lang="en-US" sz="1400" dirty="0" err="1" smtClean="0"/>
              <a:t>spesialisasi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matang</a:t>
            </a:r>
            <a:r>
              <a:rPr lang="en-US" sz="1400" dirty="0" smtClean="0"/>
              <a:t>. </a:t>
            </a:r>
            <a:endParaRPr lang="id-ID" sz="1400" dirty="0" smtClean="0"/>
          </a:p>
          <a:p>
            <a:pPr>
              <a:lnSpc>
                <a:spcPct val="120000"/>
              </a:lnSpc>
            </a:pPr>
            <a:r>
              <a:rPr lang="en-US" sz="1400" dirty="0" err="1" smtClean="0"/>
              <a:t>Tuntutan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berpengaruh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pola</a:t>
            </a:r>
            <a:r>
              <a:rPr lang="en-US" sz="1400" dirty="0" smtClean="0"/>
              <a:t> </a:t>
            </a:r>
            <a:r>
              <a:rPr lang="en-US" sz="1400" dirty="0" err="1" smtClean="0"/>
              <a:t>pikir</a:t>
            </a:r>
            <a:r>
              <a:rPr lang="en-US" sz="1400" dirty="0" smtClean="0"/>
              <a:t>, </a:t>
            </a:r>
            <a:r>
              <a:rPr lang="en-US" sz="1400" dirty="0" err="1" smtClean="0"/>
              <a:t>pola</a:t>
            </a:r>
            <a:r>
              <a:rPr lang="en-US" sz="1400" dirty="0" smtClean="0"/>
              <a:t> </a:t>
            </a:r>
            <a:r>
              <a:rPr lang="en-US" sz="1400" dirty="0" err="1" smtClean="0"/>
              <a:t>hidup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perilaku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cenderung</a:t>
            </a:r>
            <a:r>
              <a:rPr lang="en-US" sz="1400" dirty="0" smtClean="0"/>
              <a:t> </a:t>
            </a:r>
            <a:r>
              <a:rPr lang="en-US" sz="1400" dirty="0" err="1" smtClean="0"/>
              <a:t>mengarah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pola</a:t>
            </a:r>
            <a:r>
              <a:rPr lang="en-US" sz="1400" dirty="0" smtClean="0"/>
              <a:t> </a:t>
            </a:r>
            <a:r>
              <a:rPr lang="en-US" sz="1400" dirty="0" err="1" smtClean="0"/>
              <a:t>pikir</a:t>
            </a:r>
            <a:r>
              <a:rPr lang="en-US" sz="1400" dirty="0" smtClean="0"/>
              <a:t> </a:t>
            </a:r>
            <a:r>
              <a:rPr lang="en-US" sz="1400" dirty="0" err="1" smtClean="0"/>
              <a:t>sekuler</a:t>
            </a:r>
            <a:r>
              <a:rPr lang="en-US" sz="1400" dirty="0" smtClean="0"/>
              <a:t>, </a:t>
            </a:r>
            <a:r>
              <a:rPr lang="en-US" sz="1400" dirty="0" err="1" smtClean="0"/>
              <a:t>materialistis</a:t>
            </a:r>
            <a:r>
              <a:rPr lang="en-US" sz="1400" dirty="0" smtClean="0"/>
              <a:t>, </a:t>
            </a:r>
            <a:r>
              <a:rPr lang="en-US" sz="1400" dirty="0" err="1" smtClean="0"/>
              <a:t>sikap</a:t>
            </a:r>
            <a:r>
              <a:rPr lang="en-US" sz="1400" dirty="0" smtClean="0"/>
              <a:t> </a:t>
            </a:r>
            <a:r>
              <a:rPr lang="en-US" sz="1400" dirty="0" err="1" smtClean="0"/>
              <a:t>hidup</a:t>
            </a:r>
            <a:r>
              <a:rPr lang="en-US" sz="1400" dirty="0" smtClean="0"/>
              <a:t> </a:t>
            </a:r>
            <a:r>
              <a:rPr lang="en-US" sz="1400" dirty="0" err="1" smtClean="0"/>
              <a:t>hedonis</a:t>
            </a:r>
            <a:r>
              <a:rPr lang="en-US" sz="1400" dirty="0" smtClean="0"/>
              <a:t>, </a:t>
            </a:r>
            <a:r>
              <a:rPr lang="en-US" sz="1400" dirty="0" err="1" smtClean="0"/>
              <a:t>perilaku</a:t>
            </a:r>
            <a:r>
              <a:rPr lang="en-US" sz="1400" dirty="0" smtClean="0"/>
              <a:t> </a:t>
            </a:r>
            <a:r>
              <a:rPr lang="en-US" sz="1400" dirty="0" err="1" smtClean="0"/>
              <a:t>egois</a:t>
            </a:r>
            <a:r>
              <a:rPr lang="en-US" sz="1400" dirty="0" smtClean="0"/>
              <a:t> yang </a:t>
            </a:r>
            <a:r>
              <a:rPr lang="en-US" sz="1400" dirty="0" err="1" smtClean="0"/>
              <a:t>akhirnya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id-ID" sz="1400" dirty="0" smtClean="0"/>
              <a:t>mengakibatkan </a:t>
            </a:r>
            <a:r>
              <a:rPr lang="en-US" sz="1400" dirty="0" err="1" smtClean="0"/>
              <a:t>hilangnya</a:t>
            </a:r>
            <a:r>
              <a:rPr lang="en-US" sz="1400" dirty="0" smtClean="0"/>
              <a:t> </a:t>
            </a:r>
            <a:r>
              <a:rPr lang="en-US" sz="1400" dirty="0" err="1" smtClean="0"/>
              <a:t>jati</a:t>
            </a:r>
            <a:r>
              <a:rPr lang="en-US" sz="1400" dirty="0" smtClean="0"/>
              <a:t> </a:t>
            </a:r>
            <a:r>
              <a:rPr lang="en-US" sz="1400" dirty="0" err="1" smtClean="0"/>
              <a:t>diri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bangsa</a:t>
            </a:r>
            <a:r>
              <a:rPr lang="en-US" sz="1400" dirty="0" smtClean="0"/>
              <a:t> </a:t>
            </a:r>
            <a:r>
              <a:rPr lang="en-US" sz="1400" dirty="0" err="1" smtClean="0"/>
              <a:t>beradab</a:t>
            </a:r>
            <a:r>
              <a:rPr lang="en-US" sz="1400" dirty="0" smtClean="0"/>
              <a:t>, </a:t>
            </a:r>
            <a:r>
              <a:rPr lang="en-US" sz="1400" dirty="0" err="1" smtClean="0"/>
              <a:t>bahkan</a:t>
            </a:r>
            <a:r>
              <a:rPr lang="en-US" sz="1400" dirty="0" smtClean="0"/>
              <a:t> </a:t>
            </a:r>
            <a:r>
              <a:rPr lang="en-US" sz="1400" dirty="0" err="1" smtClean="0"/>
              <a:t>lupa</a:t>
            </a:r>
            <a:r>
              <a:rPr lang="en-US" sz="1400" dirty="0" smtClean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dirinya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makhluk</a:t>
            </a:r>
            <a:r>
              <a:rPr lang="en-US" sz="1400" dirty="0" smtClean="0"/>
              <a:t> </a:t>
            </a:r>
            <a:r>
              <a:rPr lang="en-US" sz="1400" dirty="0" err="1" smtClean="0"/>
              <a:t>sosial</a:t>
            </a:r>
            <a:r>
              <a:rPr lang="en-US" sz="1400" dirty="0" smtClean="0"/>
              <a:t> </a:t>
            </a:r>
            <a:r>
              <a:rPr lang="en-US" sz="1400" dirty="0" err="1" smtClean="0"/>
              <a:t>bagian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.</a:t>
            </a:r>
            <a:endParaRPr lang="id-ID" sz="1400" dirty="0" smtClean="0"/>
          </a:p>
          <a:p>
            <a:pPr>
              <a:lnSpc>
                <a:spcPct val="120000"/>
              </a:lnSpc>
            </a:pP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pertengahan</a:t>
            </a:r>
            <a:r>
              <a:rPr lang="en-US" sz="1400" dirty="0" smtClean="0"/>
              <a:t> </a:t>
            </a:r>
            <a:r>
              <a:rPr lang="en-US" sz="1400" dirty="0" err="1" smtClean="0"/>
              <a:t>abad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20 </a:t>
            </a:r>
            <a:r>
              <a:rPr lang="en-US" sz="1400" dirty="0" err="1" smtClean="0"/>
              <a:t>timbul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kegelisahan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serius</a:t>
            </a:r>
            <a:r>
              <a:rPr lang="en-US" sz="1400" dirty="0" smtClean="0"/>
              <a:t> </a:t>
            </a:r>
            <a:r>
              <a:rPr lang="en-US" sz="1400" dirty="0" err="1" smtClean="0"/>
              <a:t>dikalangan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pengamat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Amerika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Eropa</a:t>
            </a:r>
            <a:r>
              <a:rPr lang="en-US" sz="1400" dirty="0" smtClean="0"/>
              <a:t> </a:t>
            </a:r>
            <a:r>
              <a:rPr lang="en-US" sz="1400" dirty="0" err="1" smtClean="0"/>
              <a:t>tentang</a:t>
            </a:r>
            <a:r>
              <a:rPr lang="en-US" sz="1400" dirty="0" smtClean="0"/>
              <a:t> </a:t>
            </a:r>
            <a:r>
              <a:rPr lang="en-US" sz="1400" dirty="0" err="1" smtClean="0"/>
              <a:t>bagaimana</a:t>
            </a:r>
            <a:r>
              <a:rPr lang="en-US" sz="1400" dirty="0" smtClean="0"/>
              <a:t> </a:t>
            </a:r>
            <a:r>
              <a:rPr lang="en-US" sz="1400" dirty="0" err="1" smtClean="0"/>
              <a:t>nasib-nasib</a:t>
            </a:r>
            <a:r>
              <a:rPr lang="en-US" sz="1400" dirty="0" smtClean="0"/>
              <a:t> </a:t>
            </a:r>
            <a:r>
              <a:rPr lang="en-US" sz="1400" dirty="0" err="1" smtClean="0"/>
              <a:t>kehidupan</a:t>
            </a:r>
            <a:r>
              <a:rPr lang="en-US" sz="1400" dirty="0" smtClean="0"/>
              <a:t> </a:t>
            </a:r>
            <a:r>
              <a:rPr lang="en-US" sz="1400" dirty="0" err="1" smtClean="0"/>
              <a:t>umat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depan</a:t>
            </a:r>
            <a:r>
              <a:rPr lang="en-US" sz="1400" dirty="0" smtClean="0"/>
              <a:t>,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melihat</a:t>
            </a:r>
            <a:r>
              <a:rPr lang="en-US" sz="1400" dirty="0" smtClean="0"/>
              <a:t> </a:t>
            </a:r>
            <a:r>
              <a:rPr lang="en-US" sz="1400" dirty="0" err="1" smtClean="0"/>
              <a:t>kenyataan</a:t>
            </a:r>
            <a:r>
              <a:rPr lang="en-US" sz="1400" dirty="0" smtClean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modern </a:t>
            </a:r>
            <a:r>
              <a:rPr lang="en-US" sz="1400" dirty="0" err="1" smtClean="0"/>
              <a:t>nampaknya</a:t>
            </a:r>
            <a:r>
              <a:rPr lang="en-US" sz="1400" dirty="0" smtClean="0"/>
              <a:t> </a:t>
            </a:r>
            <a:r>
              <a:rPr lang="en-US" sz="1400" dirty="0" err="1" smtClean="0"/>
              <a:t>kurang</a:t>
            </a:r>
            <a:r>
              <a:rPr lang="en-US" sz="1400" dirty="0" smtClean="0"/>
              <a:t> </a:t>
            </a:r>
            <a:r>
              <a:rPr lang="en-US" sz="1400" dirty="0" err="1" smtClean="0"/>
              <a:t>peduli</a:t>
            </a:r>
            <a:r>
              <a:rPr lang="en-US" sz="1400" dirty="0" smtClean="0"/>
              <a:t> </a:t>
            </a:r>
            <a:r>
              <a:rPr lang="en-US" sz="1400" dirty="0" err="1" smtClean="0"/>
              <a:t>lagi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pengembangan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kepribadian</a:t>
            </a:r>
            <a:r>
              <a:rPr lang="en-US" sz="1400" dirty="0" smtClean="0"/>
              <a:t> </a:t>
            </a:r>
            <a:r>
              <a:rPr lang="en-US" sz="1400" dirty="0" err="1" smtClean="0"/>
              <a:t>peserta</a:t>
            </a:r>
            <a:r>
              <a:rPr lang="en-US" sz="1400" dirty="0" smtClean="0"/>
              <a:t> </a:t>
            </a:r>
            <a:r>
              <a:rPr lang="en-US" sz="1400" dirty="0" err="1" smtClean="0"/>
              <a:t>didik</a:t>
            </a:r>
            <a:r>
              <a:rPr lang="en-US" sz="1400" dirty="0" smtClean="0"/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5887" y="1295399"/>
            <a:ext cx="6399213" cy="2160000"/>
          </a:xfrm>
        </p:spPr>
        <p:txBody>
          <a:bodyPr/>
          <a:lstStyle/>
          <a:p>
            <a:r>
              <a:rPr lang="id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akna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sensial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ipahami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ialami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egenap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ahasiswa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(Philip H.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enix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1964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</a:t>
            </a:r>
            <a:r>
              <a:rPr lang="sv-SE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akna </a:t>
            </a:r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v-SE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ymbolic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emampuan berbahasa dan berhitung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</a:t>
            </a:r>
            <a:r>
              <a:rPr lang="sv-SE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akna </a:t>
            </a:r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</a:t>
            </a:r>
            <a:r>
              <a:rPr lang="sv-SE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v-S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emampuan untuk memaknai benda-benda melalui proses penjelajahan dan penyelidikan empiris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</a:t>
            </a:r>
            <a:r>
              <a:rPr lang="sv-SE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akna </a:t>
            </a:r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Esthetics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i-F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emampuan memaknai keindahan seni dan fenomena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</a:t>
            </a:r>
            <a:r>
              <a:rPr lang="sv-SE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akna </a:t>
            </a:r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d-ID" sz="2000" dirty="0" smtClean="0"/>
              <a:t>K</a:t>
            </a:r>
            <a:r>
              <a:rPr lang="fi-FI" sz="2000" dirty="0" smtClean="0"/>
              <a:t>emampuan memaknai baik dan buruk</a:t>
            </a:r>
            <a:endParaRPr lang="en-US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M</a:t>
            </a:r>
            <a:r>
              <a:rPr lang="sv-SE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akna </a:t>
            </a:r>
            <a:r>
              <a:rPr lang="id-I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Synoetics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d-I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berfikir logis, rasional sehingga dapat memaknai benar dan salah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Wildflowers">
  <a:themeElements>
    <a:clrScheme name="Custom 1">
      <a:dk1>
        <a:sysClr val="windowText" lastClr="000000"/>
      </a:dk1>
      <a:lt1>
        <a:srgbClr val="FFFFFF"/>
      </a:lt1>
      <a:dk2>
        <a:srgbClr val="C00000"/>
      </a:dk2>
      <a:lt2>
        <a:srgbClr val="F4B9A4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5">
      <a:majorFont>
        <a:latin typeface="Dancing Script"/>
        <a:ea typeface=""/>
        <a:cs typeface=""/>
      </a:majorFont>
      <a:minorFont>
        <a:latin typeface="Segoe Print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185</TotalTime>
  <Words>809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Wildflowers</vt:lpstr>
      <vt:lpstr>Pengantar  Ilmu Sosial Budaya Dasar</vt:lpstr>
      <vt:lpstr>Konsep MBB-ISBD dalam  Kerangka General Education  di Perguruan Tinggi Umum</vt:lpstr>
      <vt:lpstr>Konsep General Education</vt:lpstr>
      <vt:lpstr>Enam Pola Makna Ssensial yang  Harus Dipahami dan Dialami  oleh Segenap Mahasiswa</vt:lpstr>
      <vt:lpstr>1. Makna Symbolic</vt:lpstr>
      <vt:lpstr>2. Makna Empirics</vt:lpstr>
      <vt:lpstr>3. Makna Esthetics</vt:lpstr>
      <vt:lpstr>4. Makna Ethics</vt:lpstr>
      <vt:lpstr>5. Makna Synoetics</vt:lpstr>
      <vt:lpstr>6. Makna Synoptics</vt:lpstr>
      <vt:lpstr>Keenam pola makna tersebut dikemas  menjadi suatu program studi yang diberi nama  General Education (Pendidikan Umum)</vt:lpstr>
      <vt:lpstr>General Education  (Pendidikan Umum)</vt:lpstr>
      <vt:lpstr>Latar Belakang General Education</vt:lpstr>
      <vt:lpstr>Tujuan General Education</vt:lpstr>
      <vt:lpstr>Rumusan Tujuan General Education tersebut mengandung empat pola hubungan seseorang dalam melaksanakan kehidupannya, yaitu :</vt:lpstr>
      <vt:lpstr>PowerPoint Presentation</vt:lpstr>
      <vt:lpstr>Implementasi Konsep  General Education di PTU</vt:lpstr>
      <vt:lpstr>Visi Ilmu Sosial Budaya Dasar </vt:lpstr>
      <vt:lpstr>Misi Ilmu Sosial Budaya Dasar</vt:lpstr>
      <vt:lpstr>Tujuan MBB – ISBD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Ilmu Sosial Budaya Dasar</dc:title>
  <dc:creator>Neu Wulandari</dc:creator>
  <cp:lastModifiedBy>Universitas Komputer Indonesia</cp:lastModifiedBy>
  <cp:revision>12</cp:revision>
  <dcterms:created xsi:type="dcterms:W3CDTF">2012-09-13T10:32:11Z</dcterms:created>
  <dcterms:modified xsi:type="dcterms:W3CDTF">2014-10-31T02:39:37Z</dcterms:modified>
</cp:coreProperties>
</file>