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9E5C59-1EF7-4F8F-834C-8B2BD62D985F}" type="datetimeFigureOut">
              <a:rPr lang="en-US" smtClean="0"/>
              <a:t>31-Oct-14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C8D222-88A9-4F6D-BEFE-D6CABE63101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B7A658A-044E-41E6-B98A-A057E132A75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F937B5-FFF1-4950-9438-C295370B8832}"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937B5-FFF1-4950-9438-C295370B8832}"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937B5-FFF1-4950-9438-C295370B8832}"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F937B5-FFF1-4950-9438-C295370B8832}"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937B5-FFF1-4950-9438-C295370B8832}" type="datetimeFigureOut">
              <a:rPr lang="en-US" smtClean="0"/>
              <a:t>31-Oct-14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F937B5-FFF1-4950-9438-C295370B8832}"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F937B5-FFF1-4950-9438-C295370B8832}" type="datetimeFigureOut">
              <a:rPr lang="en-US" smtClean="0"/>
              <a:t>31-Oct-14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F937B5-FFF1-4950-9438-C295370B8832}" type="datetimeFigureOut">
              <a:rPr lang="en-US" smtClean="0"/>
              <a:t>31-Oct-14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937B5-FFF1-4950-9438-C295370B8832}" type="datetimeFigureOut">
              <a:rPr lang="en-US" smtClean="0"/>
              <a:t>31-Oct-14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937B5-FFF1-4950-9438-C295370B8832}"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937B5-FFF1-4950-9438-C295370B8832}" type="datetimeFigureOut">
              <a:rPr lang="en-US" smtClean="0"/>
              <a:t>31-Oct-14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3D1F62-6269-461C-A881-C899DC6EFF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937B5-FFF1-4950-9438-C295370B8832}" type="datetimeFigureOut">
              <a:rPr lang="en-US" smtClean="0"/>
              <a:t>31-Oct-14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3D1F62-6269-461C-A881-C899DC6EFF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470025"/>
          </a:xfrm>
        </p:spPr>
        <p:txBody>
          <a:bodyPr>
            <a:noAutofit/>
          </a:bodyPr>
          <a:lstStyle/>
          <a:p>
            <a:r>
              <a:rPr lang="en-US" sz="5400" dirty="0" err="1" smtClean="0"/>
              <a:t>Metodologi</a:t>
            </a:r>
            <a:r>
              <a:rPr lang="en-US" sz="5400" dirty="0" smtClean="0"/>
              <a:t> </a:t>
            </a:r>
            <a:r>
              <a:rPr lang="en-US" sz="5400" dirty="0" err="1" smtClean="0"/>
              <a:t>Penelitian</a:t>
            </a:r>
            <a:r>
              <a:rPr lang="en-US" sz="5400" dirty="0" smtClean="0"/>
              <a:t> </a:t>
            </a:r>
            <a:r>
              <a:rPr lang="en-US" sz="5400" dirty="0" err="1" smtClean="0"/>
              <a:t>pada</a:t>
            </a:r>
            <a:r>
              <a:rPr lang="en-US" sz="5400" dirty="0" smtClean="0"/>
              <a:t> </a:t>
            </a:r>
            <a:br>
              <a:rPr lang="en-US" sz="5400" dirty="0" smtClean="0"/>
            </a:br>
            <a:r>
              <a:rPr lang="en-US" sz="5400" dirty="0" err="1" smtClean="0"/>
              <a:t>Bidang</a:t>
            </a:r>
            <a:r>
              <a:rPr lang="en-US" sz="5400" dirty="0" smtClean="0"/>
              <a:t> </a:t>
            </a:r>
            <a:r>
              <a:rPr lang="en-US" sz="5400" dirty="0" err="1" smtClean="0"/>
              <a:t>lmu</a:t>
            </a:r>
            <a:r>
              <a:rPr lang="en-US" sz="5400" dirty="0" smtClean="0"/>
              <a:t> </a:t>
            </a:r>
            <a:r>
              <a:rPr lang="en-US" sz="5400" dirty="0" err="1" smtClean="0"/>
              <a:t>Komputer</a:t>
            </a:r>
            <a:r>
              <a:rPr lang="en-US" sz="5400" dirty="0" smtClean="0"/>
              <a:t> </a:t>
            </a:r>
            <a:br>
              <a:rPr lang="en-US" sz="5400" dirty="0" smtClean="0"/>
            </a:br>
            <a:r>
              <a:rPr lang="en-US" sz="5400" dirty="0" err="1" smtClean="0"/>
              <a:t>dan</a:t>
            </a:r>
            <a:r>
              <a:rPr lang="en-US" sz="5400" dirty="0" smtClean="0"/>
              <a:t> </a:t>
            </a:r>
            <a:r>
              <a:rPr lang="en-US" sz="5400" dirty="0" err="1" smtClean="0"/>
              <a:t>Teknologi</a:t>
            </a:r>
            <a:r>
              <a:rPr lang="en-US" sz="5400" dirty="0" smtClean="0"/>
              <a:t> Informasi-3</a:t>
            </a:r>
            <a:endParaRPr lang="en-US" sz="5400" b="1" dirty="0"/>
          </a:p>
        </p:txBody>
      </p:sp>
      <p:sp>
        <p:nvSpPr>
          <p:cNvPr id="3" name="Subtitle 2"/>
          <p:cNvSpPr>
            <a:spLocks noGrp="1"/>
          </p:cNvSpPr>
          <p:nvPr>
            <p:ph type="subTitle" idx="1"/>
          </p:nvPr>
        </p:nvSpPr>
        <p:spPr>
          <a:xfrm>
            <a:off x="1371600" y="3886200"/>
            <a:ext cx="6400800" cy="757246"/>
          </a:xfrm>
        </p:spPr>
        <p:txBody>
          <a:bodyPr/>
          <a:lstStyle/>
          <a:p>
            <a:r>
              <a:rPr lang="en-US" dirty="0" err="1" smtClean="0"/>
              <a:t>Irawan</a:t>
            </a:r>
            <a:r>
              <a:rPr lang="en-US" dirty="0" smtClean="0"/>
              <a:t> </a:t>
            </a:r>
            <a:r>
              <a:rPr lang="en-US" dirty="0" err="1" smtClean="0"/>
              <a:t>Afrianto</a:t>
            </a:r>
            <a:endParaRPr lang="en-US" dirty="0"/>
          </a:p>
        </p:txBody>
      </p:sp>
      <p:sp>
        <p:nvSpPr>
          <p:cNvPr id="6" name="TextBox 5"/>
          <p:cNvSpPr txBox="1"/>
          <p:nvPr/>
        </p:nvSpPr>
        <p:spPr>
          <a:xfrm>
            <a:off x="2357422" y="5072074"/>
            <a:ext cx="4714908" cy="1477328"/>
          </a:xfrm>
          <a:prstGeom prst="rect">
            <a:avLst/>
          </a:prstGeom>
          <a:noFill/>
        </p:spPr>
        <p:txBody>
          <a:bodyPr wrap="square" rtlCol="0">
            <a:spAutoFit/>
          </a:bodyPr>
          <a:lstStyle/>
          <a:p>
            <a:pPr algn="ctr"/>
            <a:r>
              <a:rPr lang="en-US" dirty="0" err="1" smtClean="0"/>
              <a:t>Referensi</a:t>
            </a:r>
            <a:r>
              <a:rPr lang="en-US" baseline="0" dirty="0" smtClean="0"/>
              <a:t> : </a:t>
            </a:r>
            <a:r>
              <a:rPr lang="en-US" baseline="0" dirty="0" err="1" smtClean="0"/>
              <a:t>Metodologi</a:t>
            </a:r>
            <a:r>
              <a:rPr lang="en-US" baseline="0" dirty="0" smtClean="0"/>
              <a:t> </a:t>
            </a:r>
            <a:r>
              <a:rPr lang="en-US" baseline="0" dirty="0" err="1" smtClean="0"/>
              <a:t>Penelitian</a:t>
            </a:r>
            <a:r>
              <a:rPr lang="en-US" baseline="0" dirty="0" smtClean="0"/>
              <a:t> </a:t>
            </a:r>
            <a:r>
              <a:rPr lang="en-US" baseline="0" dirty="0" err="1" smtClean="0"/>
              <a:t>pada</a:t>
            </a:r>
            <a:r>
              <a:rPr lang="en-US" baseline="0" dirty="0" smtClean="0"/>
              <a:t> </a:t>
            </a:r>
            <a:r>
              <a:rPr lang="en-US" baseline="0" dirty="0" err="1" smtClean="0"/>
              <a:t>Bidang</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dan</a:t>
            </a:r>
            <a:r>
              <a:rPr lang="en-US" baseline="0" dirty="0" smtClean="0"/>
              <a:t> </a:t>
            </a:r>
            <a:r>
              <a:rPr lang="en-US" baseline="0" dirty="0" err="1" smtClean="0"/>
              <a:t>Teknologi</a:t>
            </a:r>
            <a:r>
              <a:rPr lang="en-US" baseline="0" dirty="0" smtClean="0"/>
              <a:t> </a:t>
            </a:r>
            <a:r>
              <a:rPr lang="en-US" baseline="0" dirty="0" err="1" smtClean="0"/>
              <a:t>Informasi</a:t>
            </a:r>
            <a:r>
              <a:rPr lang="en-US" baseline="0" dirty="0" smtClean="0"/>
              <a:t> (</a:t>
            </a:r>
            <a:r>
              <a:rPr lang="en-US" baseline="0" dirty="0" err="1" smtClean="0"/>
              <a:t>Konsep</a:t>
            </a:r>
            <a:r>
              <a:rPr lang="en-US" baseline="0" dirty="0" smtClean="0"/>
              <a:t>, </a:t>
            </a:r>
            <a:r>
              <a:rPr lang="en-US" baseline="0" dirty="0" err="1" smtClean="0"/>
              <a:t>Teknik</a:t>
            </a:r>
            <a:r>
              <a:rPr lang="en-US" baseline="0" dirty="0" smtClean="0"/>
              <a:t>, </a:t>
            </a:r>
            <a:r>
              <a:rPr lang="en-US" baseline="0" dirty="0" err="1" smtClean="0"/>
              <a:t>dan</a:t>
            </a:r>
            <a:r>
              <a:rPr lang="en-US" baseline="0" dirty="0" smtClean="0"/>
              <a:t> </a:t>
            </a:r>
            <a:r>
              <a:rPr lang="en-US" baseline="0" dirty="0" err="1" smtClean="0"/>
              <a:t>Aplikasi</a:t>
            </a:r>
            <a:r>
              <a:rPr lang="en-US" baseline="0" dirty="0" smtClean="0"/>
              <a:t>)  </a:t>
            </a:r>
            <a:r>
              <a:rPr lang="en-US" baseline="0" dirty="0" err="1" smtClean="0"/>
              <a:t>Zainal</a:t>
            </a:r>
            <a:r>
              <a:rPr lang="en-US" baseline="0" dirty="0" smtClean="0"/>
              <a:t> A. </a:t>
            </a:r>
            <a:r>
              <a:rPr lang="en-US" baseline="0" dirty="0" err="1" smtClean="0"/>
              <a:t>Hasibuan</a:t>
            </a:r>
            <a:r>
              <a:rPr lang="en-US" baseline="0" dirty="0" smtClean="0"/>
              <a:t>, Ph.D. </a:t>
            </a:r>
            <a:r>
              <a:rPr lang="en-US" baseline="0" dirty="0" err="1" smtClean="0"/>
              <a:t>Fakultas</a:t>
            </a:r>
            <a:r>
              <a:rPr lang="en-US" baseline="0" dirty="0" smtClean="0"/>
              <a:t> </a:t>
            </a:r>
            <a:r>
              <a:rPr lang="en-US" baseline="0" dirty="0" err="1" smtClean="0"/>
              <a:t>Ilmu</a:t>
            </a:r>
            <a:r>
              <a:rPr lang="en-US" baseline="0" dirty="0" smtClean="0"/>
              <a:t> </a:t>
            </a:r>
            <a:r>
              <a:rPr lang="en-US" baseline="0" dirty="0" err="1" smtClean="0"/>
              <a:t>Komputer</a:t>
            </a:r>
            <a:r>
              <a:rPr lang="en-US" baseline="0" dirty="0" smtClean="0"/>
              <a:t> </a:t>
            </a:r>
            <a:r>
              <a:rPr lang="en-US" baseline="0" dirty="0" err="1" smtClean="0"/>
              <a:t>Universitas</a:t>
            </a:r>
            <a:r>
              <a:rPr lang="en-US" baseline="0" dirty="0" smtClean="0"/>
              <a:t> Indonesia. 2007.</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785818"/>
          </a:xfrm>
        </p:spPr>
        <p:txBody>
          <a:bodyPr/>
          <a:lstStyle/>
          <a:p>
            <a:r>
              <a:rPr lang="en-US" b="1" smtClean="0"/>
              <a:t>PENJELASAN</a:t>
            </a:r>
            <a:endParaRPr lang="en-US" b="1"/>
          </a:p>
        </p:txBody>
      </p:sp>
      <p:sp>
        <p:nvSpPr>
          <p:cNvPr id="3" name="Content Placeholder 2"/>
          <p:cNvSpPr>
            <a:spLocks noGrp="1"/>
          </p:cNvSpPr>
          <p:nvPr>
            <p:ph idx="1"/>
          </p:nvPr>
        </p:nvSpPr>
        <p:spPr>
          <a:xfrm>
            <a:off x="285720" y="1071546"/>
            <a:ext cx="8572560" cy="5500726"/>
          </a:xfrm>
        </p:spPr>
        <p:txBody>
          <a:bodyPr>
            <a:normAutofit fontScale="77500" lnSpcReduction="20000"/>
          </a:bodyPr>
          <a:lstStyle/>
          <a:p>
            <a:pPr marL="0" indent="0">
              <a:buNone/>
            </a:pPr>
            <a:r>
              <a:rPr lang="en-US" b="1" smtClean="0"/>
              <a:t>5. PENGUMPULAN DATA (</a:t>
            </a:r>
            <a:r>
              <a:rPr lang="en-US" b="1" i="1" smtClean="0"/>
              <a:t>GATHER DATA)</a:t>
            </a:r>
          </a:p>
          <a:p>
            <a:pPr marL="0" indent="0" algn="just">
              <a:buNone/>
            </a:pPr>
            <a:r>
              <a:rPr lang="en-US" smtClean="0"/>
              <a:t>Data ada bermacam-macam, data yang didapatkan dalam penelitian tidak hanya berupa angka-angka saja. Secara umum terdapat dua macam data yaitu data kualitatif dan data kuantitatif. Namun ada juga data yang didapatkan dengan menggabungkan atau mengkombinasikan kedua data tersebut.</a:t>
            </a:r>
          </a:p>
          <a:p>
            <a:pPr marL="0" indent="0" algn="just">
              <a:buNone/>
            </a:pPr>
            <a:r>
              <a:rPr lang="en-US" smtClean="0"/>
              <a:t>Kumpulkan data-data dalam bentuk tabel, grafik, gambar dan lain sebagainya Setiap penelitian harus ada data kuantitaif, data kualitatif serta data kombinasi. Bila perlu susun dan katagorisasikan data berdasarkan waktu, produktivitas, divisi dan sebagainya.</a:t>
            </a:r>
          </a:p>
          <a:p>
            <a:pPr marL="0" indent="0" algn="just">
              <a:buNone/>
            </a:pPr>
            <a:r>
              <a:rPr lang="en-US" smtClean="0"/>
              <a:t>Banyak pilihan atau cara untuk menginterpretasikan dan menganalisis data. Analisis data dipilih sesuai dengan data yang kita dapatkan. Bila sampelnya respresentatif bisa digunakan uji-uji tertentu.</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r>
              <a:rPr lang="en-US" b="1" smtClean="0"/>
              <a:t>PENJELASAN</a:t>
            </a:r>
            <a:endParaRPr lang="en-US" b="1"/>
          </a:p>
        </p:txBody>
      </p:sp>
      <p:sp>
        <p:nvSpPr>
          <p:cNvPr id="3" name="Content Placeholder 2"/>
          <p:cNvSpPr>
            <a:spLocks noGrp="1"/>
          </p:cNvSpPr>
          <p:nvPr>
            <p:ph idx="1"/>
          </p:nvPr>
        </p:nvSpPr>
        <p:spPr>
          <a:xfrm>
            <a:off x="285720" y="1071546"/>
            <a:ext cx="8643998" cy="5500726"/>
          </a:xfrm>
        </p:spPr>
        <p:txBody>
          <a:bodyPr>
            <a:normAutofit fontScale="70000" lnSpcReduction="20000"/>
          </a:bodyPr>
          <a:lstStyle/>
          <a:p>
            <a:pPr marL="0" indent="0" algn="just">
              <a:buNone/>
            </a:pPr>
            <a:r>
              <a:rPr lang="en-US" b="1" smtClean="0"/>
              <a:t>6. ANALISA DATA (</a:t>
            </a:r>
            <a:r>
              <a:rPr lang="en-US" b="1" i="1" smtClean="0"/>
              <a:t>ANALYZE DATA)</a:t>
            </a:r>
          </a:p>
          <a:p>
            <a:pPr marL="0" indent="0" algn="just">
              <a:buNone/>
            </a:pPr>
            <a:r>
              <a:rPr lang="en-US" smtClean="0"/>
              <a:t>Pengolahan data atau analisa data merupakan proses pra-analisa yang mempunyai tahapan-tahapan sebagai berikut: </a:t>
            </a:r>
          </a:p>
          <a:p>
            <a:pPr marL="514350" indent="-514350" algn="just">
              <a:buAutoNum type="arabicParenR"/>
            </a:pPr>
            <a:r>
              <a:rPr lang="en-US" smtClean="0"/>
              <a:t>editing data, </a:t>
            </a:r>
          </a:p>
          <a:p>
            <a:pPr marL="514350" indent="-514350" algn="just">
              <a:buAutoNum type="arabicParenR"/>
            </a:pPr>
            <a:r>
              <a:rPr lang="en-US" smtClean="0"/>
              <a:t>pengembangan variable, </a:t>
            </a:r>
          </a:p>
          <a:p>
            <a:pPr marL="514350" indent="-514350" algn="just">
              <a:buAutoNum type="arabicParenR"/>
            </a:pPr>
            <a:r>
              <a:rPr lang="en-US" smtClean="0"/>
              <a:t>pengkodean data, </a:t>
            </a:r>
          </a:p>
          <a:p>
            <a:pPr marL="514350" indent="-514350" algn="just">
              <a:buAutoNum type="arabicParenR"/>
            </a:pPr>
            <a:r>
              <a:rPr lang="en-US" smtClean="0"/>
              <a:t>cek kesalahan, </a:t>
            </a:r>
          </a:p>
          <a:p>
            <a:pPr marL="514350" indent="-514350" algn="just">
              <a:buAutoNum type="arabicParenR"/>
            </a:pPr>
            <a:r>
              <a:rPr lang="en-US" smtClean="0"/>
              <a:t>membuat struktur data, </a:t>
            </a:r>
          </a:p>
          <a:p>
            <a:pPr marL="514350" indent="-514350" algn="just">
              <a:buAutoNum type="arabicParenR"/>
            </a:pPr>
            <a:r>
              <a:rPr lang="en-US" smtClean="0"/>
              <a:t>cek preanalisa komputer, </a:t>
            </a:r>
          </a:p>
          <a:p>
            <a:pPr marL="514350" indent="-514350" algn="just">
              <a:buAutoNum type="arabicParenR"/>
            </a:pPr>
            <a:r>
              <a:rPr lang="en-US" smtClean="0"/>
              <a:t>tabulasi. </a:t>
            </a:r>
          </a:p>
          <a:p>
            <a:pPr marL="0" indent="0" algn="just">
              <a:buNone/>
            </a:pPr>
            <a:r>
              <a:rPr lang="en-US" smtClean="0"/>
              <a:t>Interpretasikan hasil pengamatan atau hasil penelitian. Interpretasikan data yang sebelum melakukan penelitian dengan data sesudah melakukan penelitian. Misalnya dalam sebuah organisasi kinerjanya meningkat. Uraikan dengan jelas alasannya, misalnya karena bisnis prosesnya sudah disederhanakan atau karena data yang terkumpul tingkat akurasinya tinggi, dan lain sebagainya.</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96908"/>
          </a:xfrm>
        </p:spPr>
        <p:txBody>
          <a:bodyPr/>
          <a:lstStyle/>
          <a:p>
            <a:r>
              <a:rPr lang="en-US" b="1" smtClean="0"/>
              <a:t>PENJELASAN</a:t>
            </a:r>
            <a:endParaRPr lang="en-US" b="1"/>
          </a:p>
        </p:txBody>
      </p:sp>
      <p:sp>
        <p:nvSpPr>
          <p:cNvPr id="3" name="Content Placeholder 2"/>
          <p:cNvSpPr>
            <a:spLocks noGrp="1"/>
          </p:cNvSpPr>
          <p:nvPr>
            <p:ph idx="1"/>
          </p:nvPr>
        </p:nvSpPr>
        <p:spPr>
          <a:xfrm>
            <a:off x="285720" y="928670"/>
            <a:ext cx="8643998" cy="5643602"/>
          </a:xfrm>
        </p:spPr>
        <p:txBody>
          <a:bodyPr>
            <a:normAutofit fontScale="85000" lnSpcReduction="20000"/>
          </a:bodyPr>
          <a:lstStyle/>
          <a:p>
            <a:pPr marL="0" indent="0" algn="just">
              <a:buNone/>
            </a:pPr>
            <a:r>
              <a:rPr lang="en-US" b="1" smtClean="0"/>
              <a:t>7. HASIL PENELITIAN (</a:t>
            </a:r>
            <a:r>
              <a:rPr lang="en-US" b="1" i="1" smtClean="0"/>
              <a:t>REPORT RESULTS)</a:t>
            </a:r>
          </a:p>
          <a:p>
            <a:pPr marL="0" indent="0" algn="just">
              <a:buNone/>
            </a:pPr>
            <a:r>
              <a:rPr lang="en-US" smtClean="0"/>
              <a:t>Dalam menulis laporan penelitian atau laporan akhir, kita harus berani mengemukakan dan menuliskan apa yang kita dapatkan selama melakukan penelitian tersebut. Dengan kata lain kita harus mampu menginterpretasikannya secara objektif. Bila hasilnya tidak pasti, ada baiknya kita buat dalam bentuk </a:t>
            </a:r>
            <a:r>
              <a:rPr lang="en-US" i="1" smtClean="0"/>
              <a:t>statement berupa pertanyaan-pertanyaan saja.</a:t>
            </a:r>
          </a:p>
          <a:p>
            <a:pPr marL="0" indent="0" algn="just">
              <a:buNone/>
            </a:pPr>
            <a:r>
              <a:rPr lang="en-US" smtClean="0"/>
              <a:t>Yang perlu diingat adalah bahwa jangan pernah membuat interpretasi penelitian secara subjektif. Misalnya, sistem ini meningkat, sistem ini lebih baik, tapi tidak ada </a:t>
            </a:r>
            <a:r>
              <a:rPr lang="en-US" i="1" smtClean="0"/>
              <a:t>base linenya </a:t>
            </a:r>
            <a:r>
              <a:rPr lang="sv-SE" smtClean="0"/>
              <a:t>karena suatu sistem bisa dikatakan baik namun belum tentu mampu meningkatkan </a:t>
            </a:r>
            <a:r>
              <a:rPr lang="en-US" smtClean="0"/>
              <a:t>kinerja yang ada. Tuntaskan interpretasi yang kita buat. Bagaimana faktor-faktor </a:t>
            </a:r>
            <a:r>
              <a:rPr lang="nb-NO" smtClean="0"/>
              <a:t>tersebut memberikan kontribusi bagi perusahaan yang menggunakan Sistem Informasi.</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643998" cy="6286544"/>
          </a:xfrm>
        </p:spPr>
        <p:txBody>
          <a:bodyPr>
            <a:normAutofit fontScale="85000" lnSpcReduction="20000"/>
          </a:bodyPr>
          <a:lstStyle/>
          <a:p>
            <a:pPr marL="0" indent="0" algn="just">
              <a:buNone/>
            </a:pPr>
            <a:r>
              <a:rPr lang="en-US" smtClean="0"/>
              <a:t>Contoh, hipotesis awal (H0) kita buat bahwa SI yang akan dibangun akan meningkatkan </a:t>
            </a:r>
            <a:r>
              <a:rPr lang="sv-SE" smtClean="0"/>
              <a:t>jumlah </a:t>
            </a:r>
            <a:r>
              <a:rPr lang="sv-SE" i="1" smtClean="0"/>
              <a:t>customer 10% dalam 1 tahun mendatang tanpa dibatasi dengan jarak. Bila </a:t>
            </a:r>
            <a:r>
              <a:rPr lang="en-US" smtClean="0"/>
              <a:t>jumlahnya meningkat, hal ini bisa berarti karena jumlah </a:t>
            </a:r>
            <a:r>
              <a:rPr lang="en-US" i="1" smtClean="0"/>
              <a:t>customer tidak terbatas pada </a:t>
            </a:r>
            <a:r>
              <a:rPr lang="en-US" smtClean="0"/>
              <a:t>daerah JaBoDeTaBek saja, tapi juga mencakup seluruh wilayah di Indonesia yang bisa mengakses web yang sudah kita buat. Namum waktu kita teliti setelah satu tahun ternyata kenyataannya jumlah </a:t>
            </a:r>
            <a:r>
              <a:rPr lang="en-US" i="1" smtClean="0"/>
              <a:t>customer menurun. Interprestasinya diposting dalam </a:t>
            </a:r>
            <a:r>
              <a:rPr lang="en-US" smtClean="0"/>
              <a:t>pertanyaan. </a:t>
            </a:r>
          </a:p>
          <a:p>
            <a:pPr marL="0" indent="0" algn="just">
              <a:buNone/>
            </a:pPr>
            <a:r>
              <a:rPr lang="en-US" smtClean="0"/>
              <a:t>Ada kemungkinan disebabkan oleh penurunan daya beli masyarakat dan </a:t>
            </a:r>
            <a:r>
              <a:rPr lang="sv-SE" smtClean="0"/>
              <a:t>juga bisa juga disebabkan oleh inflasi yang signifikan. Padahal dalam penelitian ini kita </a:t>
            </a:r>
            <a:r>
              <a:rPr lang="en-US" smtClean="0"/>
              <a:t>tidak meneliti mengenai daya beli dan inflasi, tapi peningkatan terjadi penurunan </a:t>
            </a:r>
            <a:r>
              <a:rPr lang="en-US" i="1" smtClean="0"/>
              <a:t>performance dalam perusahaan. Jika kasusnya seperti itu ada baiknya dalam saran yang </a:t>
            </a:r>
            <a:r>
              <a:rPr lang="en-US" smtClean="0"/>
              <a:t>dibuat ditampilkan atau dijabarkan bahwa selain faktor-faktor internal, faktor-faktor eksternal juga perlu mendapat perhatian.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smtClean="0"/>
              <a:t>PENJELASAN</a:t>
            </a:r>
            <a:endParaRPr lang="en-US" b="1"/>
          </a:p>
        </p:txBody>
      </p:sp>
      <p:sp>
        <p:nvSpPr>
          <p:cNvPr id="3" name="Content Placeholder 2"/>
          <p:cNvSpPr>
            <a:spLocks noGrp="1"/>
          </p:cNvSpPr>
          <p:nvPr>
            <p:ph idx="1"/>
          </p:nvPr>
        </p:nvSpPr>
        <p:spPr>
          <a:xfrm>
            <a:off x="285720" y="1071546"/>
            <a:ext cx="8572560" cy="5500726"/>
          </a:xfrm>
        </p:spPr>
        <p:txBody>
          <a:bodyPr>
            <a:normAutofit fontScale="85000" lnSpcReduction="20000"/>
          </a:bodyPr>
          <a:lstStyle/>
          <a:p>
            <a:pPr marL="0" indent="0" algn="just">
              <a:buNone/>
            </a:pPr>
            <a:r>
              <a:rPr lang="en-US" b="1" smtClean="0"/>
              <a:t>8. Kesimpulan</a:t>
            </a:r>
          </a:p>
          <a:p>
            <a:pPr marL="0" indent="0" algn="just">
              <a:buNone/>
            </a:pPr>
            <a:r>
              <a:rPr lang="fi-FI" smtClean="0"/>
              <a:t>Penarikan kesimpulan dilakukan setelah semua laporan hasil penelitian dilakukan. </a:t>
            </a:r>
            <a:r>
              <a:rPr lang="en-US" smtClean="0"/>
              <a:t>Setiap kesimpulan yang dibuat oleh peneliti didasarkan pada data-data yang telah </a:t>
            </a:r>
            <a:r>
              <a:rPr lang="sv-SE" smtClean="0"/>
              <a:t>dikumpulkan. Kesimpulan yang diambil harus berupa jawaban dari permasalahan. </a:t>
            </a:r>
            <a:r>
              <a:rPr lang="en-US" smtClean="0"/>
              <a:t>Untuk membuat kesimpulan, review kembali kelemahan-kelemahan yang ada dalam </a:t>
            </a:r>
            <a:r>
              <a:rPr lang="fi-FI" smtClean="0"/>
              <a:t>penelitian serta jelaskan kenapa kelemahan itu bisa terjadi dan berikan solusi untuk </a:t>
            </a:r>
            <a:r>
              <a:rPr lang="en-US" smtClean="0"/>
              <a:t>memperbaikinya. Rangkum isi kesimpulan dengan tidak merumuskan kesimpulan </a:t>
            </a:r>
            <a:r>
              <a:rPr lang="sv-SE" smtClean="0"/>
              <a:t>berdasarkan pengetahuan umum dan hindari kata-kata yang dapat menimbulkan </a:t>
            </a:r>
            <a:r>
              <a:rPr lang="en-US" smtClean="0"/>
              <a:t>keragu-raguan seperti kiranya, mungkin, dan lain sebagainya. Yang terpenting dari bab ini adalah utarakan </a:t>
            </a:r>
            <a:r>
              <a:rPr lang="en-US" i="1" smtClean="0"/>
              <a:t>future research agar orang lain dapat melanjutkan penelitian ini </a:t>
            </a:r>
            <a:r>
              <a:rPr lang="en-US" smtClean="0"/>
              <a:t>pada penelitian berikutnya.</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b="1" smtClean="0"/>
              <a:t>MODEL RISET LAINNYA</a:t>
            </a:r>
            <a:endParaRPr lang="en-US" b="1"/>
          </a:p>
        </p:txBody>
      </p:sp>
      <p:sp>
        <p:nvSpPr>
          <p:cNvPr id="3" name="Content Placeholder 2"/>
          <p:cNvSpPr>
            <a:spLocks noGrp="1"/>
          </p:cNvSpPr>
          <p:nvPr>
            <p:ph idx="1"/>
          </p:nvPr>
        </p:nvSpPr>
        <p:spPr>
          <a:xfrm>
            <a:off x="285720" y="1000108"/>
            <a:ext cx="8643998" cy="5572164"/>
          </a:xfrm>
        </p:spPr>
        <p:txBody>
          <a:bodyPr/>
          <a:lstStyle/>
          <a:p>
            <a:pPr algn="just"/>
            <a:r>
              <a:rPr lang="en-US" smtClean="0"/>
              <a:t>Menetapkan permasalahan</a:t>
            </a:r>
          </a:p>
          <a:p>
            <a:pPr algn="just"/>
            <a:r>
              <a:rPr lang="en-US" smtClean="0"/>
              <a:t>Membuat pola pikir yang dibangun dari kerangka terlebih dahulu.</a:t>
            </a:r>
          </a:p>
          <a:p>
            <a:pPr algn="just"/>
            <a:r>
              <a:rPr lang="en-US" smtClean="0"/>
              <a:t>Lakukan </a:t>
            </a:r>
            <a:r>
              <a:rPr lang="en-US" i="1" smtClean="0"/>
              <a:t>statement-statement yang punya kebenaran</a:t>
            </a:r>
          </a:p>
          <a:p>
            <a:pPr algn="just"/>
            <a:r>
              <a:rPr lang="en-US" smtClean="0"/>
              <a:t>Formulasikan hipotesisnya</a:t>
            </a:r>
          </a:p>
          <a:p>
            <a:pPr algn="just"/>
            <a:r>
              <a:rPr lang="en-US" smtClean="0"/>
              <a:t>Uji hipotesis</a:t>
            </a:r>
          </a:p>
          <a:p>
            <a:pPr algn="just"/>
            <a:r>
              <a:rPr lang="en-US" smtClean="0"/>
              <a:t>Simpulkan</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868346"/>
          </a:xfrm>
        </p:spPr>
        <p:txBody>
          <a:bodyPr>
            <a:normAutofit/>
          </a:bodyPr>
          <a:lstStyle/>
          <a:p>
            <a:r>
              <a:rPr lang="en-US" b="1" smtClean="0"/>
              <a:t>BERBAGAI MACAM TIPE RISET</a:t>
            </a:r>
            <a:endParaRPr lang="en-US" b="1"/>
          </a:p>
        </p:txBody>
      </p:sp>
      <p:sp>
        <p:nvSpPr>
          <p:cNvPr id="3" name="Content Placeholder 2"/>
          <p:cNvSpPr>
            <a:spLocks noGrp="1"/>
          </p:cNvSpPr>
          <p:nvPr>
            <p:ph idx="1"/>
          </p:nvPr>
        </p:nvSpPr>
        <p:spPr>
          <a:xfrm>
            <a:off x="71406" y="714356"/>
            <a:ext cx="8858280" cy="6143644"/>
          </a:xfrm>
        </p:spPr>
        <p:txBody>
          <a:bodyPr>
            <a:normAutofit fontScale="70000" lnSpcReduction="20000"/>
          </a:bodyPr>
          <a:lstStyle/>
          <a:p>
            <a:pPr algn="ctr">
              <a:buNone/>
            </a:pPr>
            <a:r>
              <a:rPr lang="en-US" b="1" smtClean="0"/>
              <a:t>KATAGORI BERDASARKAN TUJUAN (</a:t>
            </a:r>
            <a:r>
              <a:rPr lang="en-US" b="1" i="1" smtClean="0"/>
              <a:t>CATEGORIZED BY PURPOSE)</a:t>
            </a:r>
          </a:p>
          <a:p>
            <a:pPr algn="just"/>
            <a:r>
              <a:rPr lang="en-US" b="1" smtClean="0"/>
              <a:t>Penelitian mendasar (</a:t>
            </a:r>
            <a:r>
              <a:rPr lang="en-US" b="1" i="1" smtClean="0"/>
              <a:t>basic research), </a:t>
            </a:r>
            <a:r>
              <a:rPr lang="en-US" i="1" smtClean="0"/>
              <a:t>biasanya terdapat pada ilmu biologi, </a:t>
            </a:r>
            <a:r>
              <a:rPr lang="en-US" smtClean="0"/>
              <a:t>kimia murni, dan juga pada </a:t>
            </a:r>
            <a:r>
              <a:rPr lang="en-US" i="1" smtClean="0"/>
              <a:t>computer science misalnya formal methods dan computational logic.</a:t>
            </a:r>
          </a:p>
          <a:p>
            <a:pPr algn="just"/>
            <a:r>
              <a:rPr lang="en-US" b="1" smtClean="0"/>
              <a:t>Riset terapan (</a:t>
            </a:r>
            <a:r>
              <a:rPr lang="en-US" b="1" i="1" smtClean="0"/>
              <a:t>applied research), </a:t>
            </a:r>
            <a:r>
              <a:rPr lang="en-US" i="1" smtClean="0"/>
              <a:t>dimana biasanya penelitian ini dilakukan </a:t>
            </a:r>
            <a:r>
              <a:rPr lang="en-US" smtClean="0"/>
              <a:t>dengan mengambil permasalahan yang ada dalam sebuah organisasi atau </a:t>
            </a:r>
            <a:r>
              <a:rPr lang="fi-FI" smtClean="0"/>
              <a:t>perusahaan. Namun walaupun begitu, penelitian atau riset terapan ini memiliki </a:t>
            </a:r>
            <a:r>
              <a:rPr lang="en-US" smtClean="0"/>
              <a:t>nilai yang sama dengan riset dasar karena peneliti harus memiliki pengetahuan dasar dalam membangun kuesioner maupun faktor-faktor apa yang akan </a:t>
            </a:r>
            <a:r>
              <a:rPr lang="sv-SE" smtClean="0"/>
              <a:t>ditanyakan dan juga harus memiliki dasar dalam mengolah data secara statistik.</a:t>
            </a:r>
          </a:p>
          <a:p>
            <a:pPr algn="just"/>
            <a:r>
              <a:rPr lang="en-US" b="1" smtClean="0"/>
              <a:t>Evaluasi riset (</a:t>
            </a:r>
            <a:r>
              <a:rPr lang="en-US" b="1" i="1" smtClean="0"/>
              <a:t>evaluation research), </a:t>
            </a:r>
            <a:r>
              <a:rPr lang="en-US" i="1" smtClean="0"/>
              <a:t>merupakan penelitian yang sifatnya comperative study, dengan melihat pada sebuah kasus dalam suatu perusahaan </a:t>
            </a:r>
            <a:r>
              <a:rPr lang="sv-SE" smtClean="0"/>
              <a:t>dan membandingkan kasus tersebut dengan perusahaan lainnya berdasarkan </a:t>
            </a:r>
            <a:r>
              <a:rPr lang="nl-NL" smtClean="0"/>
              <a:t>persamaan dan perbedaan yang ada.</a:t>
            </a:r>
          </a:p>
          <a:p>
            <a:pPr algn="just"/>
            <a:r>
              <a:rPr lang="en-US" b="1" i="1" smtClean="0"/>
              <a:t>Research and Development (R&amp;D), </a:t>
            </a:r>
            <a:r>
              <a:rPr lang="en-US" i="1" smtClean="0"/>
              <a:t>adalah suatu penelitian dimana alat yang </a:t>
            </a:r>
            <a:r>
              <a:rPr lang="en-US" smtClean="0"/>
              <a:t>telah kita buat diujicobakan dan dilihat tingkat keefektifannya.</a:t>
            </a:r>
          </a:p>
          <a:p>
            <a:pPr algn="just"/>
            <a:r>
              <a:rPr lang="en-US" b="1" i="1" smtClean="0"/>
              <a:t>Action Research (Who!) </a:t>
            </a:r>
            <a:r>
              <a:rPr lang="en-US" i="1" smtClean="0"/>
              <a:t>artinya kita melakukannya misalnya kita ikut langsung </a:t>
            </a:r>
            <a:r>
              <a:rPr lang="sv-SE" smtClean="0"/>
              <a:t>sebagai sukarelawan untuk membantu korban banjir. Dimana kita bisa </a:t>
            </a:r>
            <a:r>
              <a:rPr lang="en-US" smtClean="0"/>
              <a:t>berkomunikasi langsung dengan para korban banjir untuk mengetahui keluhan-keluhan yang mereka alami.</a:t>
            </a: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
            <a:ext cx="8229600" cy="868346"/>
          </a:xfrm>
        </p:spPr>
        <p:txBody>
          <a:bodyPr>
            <a:normAutofit/>
          </a:bodyPr>
          <a:lstStyle/>
          <a:p>
            <a:r>
              <a:rPr lang="en-US" b="1" smtClean="0"/>
              <a:t>BERBAGAI MACAM TIPE RISET</a:t>
            </a:r>
            <a:endParaRPr lang="en-US" b="1"/>
          </a:p>
        </p:txBody>
      </p:sp>
      <p:sp>
        <p:nvSpPr>
          <p:cNvPr id="5" name="Content Placeholder 2"/>
          <p:cNvSpPr>
            <a:spLocks noGrp="1"/>
          </p:cNvSpPr>
          <p:nvPr>
            <p:ph idx="1"/>
          </p:nvPr>
        </p:nvSpPr>
        <p:spPr>
          <a:xfrm>
            <a:off x="71406" y="714356"/>
            <a:ext cx="8858280" cy="6143644"/>
          </a:xfrm>
        </p:spPr>
        <p:txBody>
          <a:bodyPr>
            <a:normAutofit/>
          </a:bodyPr>
          <a:lstStyle/>
          <a:p>
            <a:pPr marL="0" indent="0" algn="ctr">
              <a:buNone/>
            </a:pPr>
            <a:r>
              <a:rPr lang="en-US" b="1" smtClean="0"/>
              <a:t>KATAGORI BERDASARKAN WAKTU (</a:t>
            </a:r>
            <a:r>
              <a:rPr lang="en-US" b="1" i="1" smtClean="0"/>
              <a:t>CATEGORIZED BY TIME)</a:t>
            </a:r>
          </a:p>
          <a:p>
            <a:pPr algn="just"/>
            <a:r>
              <a:rPr lang="en-US" i="1" smtClean="0"/>
              <a:t>Cross-sectional research yaitu ada time series-nya, misalnya terdapat kejadian </a:t>
            </a:r>
            <a:r>
              <a:rPr lang="fi-FI" smtClean="0"/>
              <a:t>tahun lalu dan tahun sekarang.</a:t>
            </a:r>
          </a:p>
          <a:p>
            <a:pPr algn="just"/>
            <a:r>
              <a:rPr lang="en-US" i="1" smtClean="0"/>
              <a:t>Longitudinal research yaitu riset yang dibangun berdasarkan historical data </a:t>
            </a:r>
            <a:r>
              <a:rPr lang="en-US" smtClean="0"/>
              <a:t>yang diolah dengan </a:t>
            </a:r>
            <a:r>
              <a:rPr lang="en-US" i="1" smtClean="0"/>
              <a:t>computer science. Misalnya pola hujan, panen, dan </a:t>
            </a:r>
            <a:r>
              <a:rPr lang="en-US" smtClean="0"/>
              <a:t>sebagainya.</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4"/>
            <a:ext cx="8229600" cy="868346"/>
          </a:xfrm>
        </p:spPr>
        <p:txBody>
          <a:bodyPr>
            <a:normAutofit/>
          </a:bodyPr>
          <a:lstStyle/>
          <a:p>
            <a:r>
              <a:rPr lang="en-US" b="1" smtClean="0"/>
              <a:t>BERBAGAI MACAM TIPE RISET</a:t>
            </a:r>
            <a:endParaRPr lang="en-US" b="1"/>
          </a:p>
        </p:txBody>
      </p:sp>
      <p:sp>
        <p:nvSpPr>
          <p:cNvPr id="5" name="Content Placeholder 2"/>
          <p:cNvSpPr>
            <a:spLocks noGrp="1"/>
          </p:cNvSpPr>
          <p:nvPr>
            <p:ph idx="1"/>
          </p:nvPr>
        </p:nvSpPr>
        <p:spPr>
          <a:xfrm>
            <a:off x="71406" y="714356"/>
            <a:ext cx="8858280" cy="6143644"/>
          </a:xfrm>
        </p:spPr>
        <p:txBody>
          <a:bodyPr>
            <a:normAutofit fontScale="55000" lnSpcReduction="20000"/>
          </a:bodyPr>
          <a:lstStyle/>
          <a:p>
            <a:pPr algn="ctr">
              <a:buNone/>
            </a:pPr>
            <a:r>
              <a:rPr lang="en-US" b="1" smtClean="0"/>
              <a:t>KATAGORI BERDASARKAN METODE(</a:t>
            </a:r>
            <a:r>
              <a:rPr lang="en-US" b="1" i="1" smtClean="0"/>
              <a:t>CATEGORIZED BY METHOD)</a:t>
            </a:r>
          </a:p>
          <a:p>
            <a:pPr algn="just"/>
            <a:r>
              <a:rPr lang="en-US" b="1" smtClean="0"/>
              <a:t>Riset kuantitatif (</a:t>
            </a:r>
            <a:r>
              <a:rPr lang="en-US" b="1" i="1" smtClean="0"/>
              <a:t>Quantitative Riset)</a:t>
            </a:r>
          </a:p>
          <a:p>
            <a:pPr marL="727075" indent="-373063" algn="just">
              <a:buFont typeface="Courier New" pitchFamily="49" charset="0"/>
              <a:buChar char="o"/>
            </a:pPr>
            <a:r>
              <a:rPr lang="en-US" b="1" i="1" smtClean="0"/>
              <a:t>Descriptive research (riset deskriptif)</a:t>
            </a:r>
            <a:r>
              <a:rPr lang="en-US" i="1" smtClean="0"/>
              <a:t>. Penelitian secara deskriptif boleh saja </a:t>
            </a:r>
            <a:r>
              <a:rPr lang="en-US" smtClean="0"/>
              <a:t>dilakukan asal penuh dengan interpretasi dan kontribusi. Misalnya kita ingin melihat bagaimana pemanfaatan IT diberbagai organisasi.</a:t>
            </a:r>
          </a:p>
          <a:p>
            <a:pPr marL="727075" indent="-373063" algn="just">
              <a:buFont typeface="Courier New" pitchFamily="49" charset="0"/>
              <a:buChar char="o"/>
            </a:pPr>
            <a:r>
              <a:rPr lang="en-US" b="1" i="1" smtClean="0"/>
              <a:t>Correlational research</a:t>
            </a:r>
            <a:r>
              <a:rPr lang="en-US" i="1" smtClean="0"/>
              <a:t>, yaitu penelitian yang dilakukan belum tentu sebabakibat, </a:t>
            </a:r>
            <a:r>
              <a:rPr lang="sv-SE" smtClean="0"/>
              <a:t>bisa saja diakibatkan oleh adanya suatu faktor kebetulan (</a:t>
            </a:r>
            <a:r>
              <a:rPr lang="sv-SE" i="1" smtClean="0"/>
              <a:t>accident). </a:t>
            </a:r>
            <a:r>
              <a:rPr lang="en-US" smtClean="0"/>
              <a:t>Contohnya bila kinerja meningkat belum tentu berkorelasi positif dengan meningkatnya sistem IT, masih diperlukan adanya suatu analisa dan tambahan lainnya.</a:t>
            </a:r>
          </a:p>
          <a:p>
            <a:pPr marL="727075" indent="-373063" algn="just">
              <a:buFont typeface="Courier New" pitchFamily="49" charset="0"/>
              <a:buChar char="o"/>
            </a:pPr>
            <a:r>
              <a:rPr lang="en-US" b="1" i="1" smtClean="0"/>
              <a:t>Causal-comparative research</a:t>
            </a:r>
            <a:r>
              <a:rPr lang="en-US" i="1" smtClean="0"/>
              <a:t>, dimana terdapat hubungan sebab- akibat.</a:t>
            </a:r>
          </a:p>
          <a:p>
            <a:pPr marL="727075" indent="-373063" algn="just">
              <a:buFont typeface="Courier New" pitchFamily="49" charset="0"/>
              <a:buChar char="o"/>
            </a:pPr>
            <a:r>
              <a:rPr lang="en-US" b="1" i="1" smtClean="0"/>
              <a:t>Experimental research</a:t>
            </a:r>
            <a:r>
              <a:rPr lang="en-US" i="1" smtClean="0"/>
              <a:t>, yaitu penelitian yang diberikan perlakukan </a:t>
            </a:r>
            <a:r>
              <a:rPr lang="en-US" smtClean="0"/>
              <a:t>(</a:t>
            </a:r>
            <a:r>
              <a:rPr lang="en-US" i="1" smtClean="0"/>
              <a:t>treatment). Misalnya, pada hipotesis awal (H0) kita katakan bahwa </a:t>
            </a:r>
            <a:r>
              <a:rPr lang="en-US" smtClean="0"/>
              <a:t>mahasiswa MTI yang sudah mengambil matakuliah metodologi penelitian pada semester 2 lebih banyak yang lulus tepat waktu daripada mahasiswa yang mengambil matakuliah metodologi penelitian di semester 3.</a:t>
            </a:r>
          </a:p>
          <a:p>
            <a:pPr marL="727075" indent="-373063" algn="just">
              <a:buFont typeface="Courier New" pitchFamily="49" charset="0"/>
              <a:buChar char="o"/>
            </a:pPr>
            <a:r>
              <a:rPr lang="en-US" b="1" i="1" smtClean="0"/>
              <a:t>Single-subject research</a:t>
            </a:r>
            <a:r>
              <a:rPr lang="en-US" i="1" smtClean="0"/>
              <a:t>, yaitu penelitian yang meneliti atau mengamati </a:t>
            </a:r>
            <a:r>
              <a:rPr lang="en-US" smtClean="0"/>
              <a:t>objek yang sama secara terus menerus.</a:t>
            </a:r>
          </a:p>
          <a:p>
            <a:pPr algn="just"/>
            <a:r>
              <a:rPr lang="en-US" b="1" smtClean="0"/>
              <a:t>Riset kualitatif (</a:t>
            </a:r>
            <a:r>
              <a:rPr lang="en-US" b="1" i="1" smtClean="0"/>
              <a:t>Qualitative research)</a:t>
            </a:r>
          </a:p>
          <a:p>
            <a:pPr marL="736600" algn="just">
              <a:buFont typeface="Courier New" pitchFamily="49" charset="0"/>
              <a:buChar char="o"/>
            </a:pPr>
            <a:r>
              <a:rPr lang="en-US" b="1" i="1" smtClean="0"/>
              <a:t>Narrative research</a:t>
            </a:r>
            <a:r>
              <a:rPr lang="en-US" i="1" smtClean="0"/>
              <a:t>, misalnya bagaimana kita meng-capture berbagai </a:t>
            </a:r>
            <a:r>
              <a:rPr lang="en-US" smtClean="0"/>
              <a:t>pendapat IT manager diberbagai perusahaan, baik itu berupa peran, kontribusi dan keluhan-keluhan mereka.</a:t>
            </a:r>
          </a:p>
          <a:p>
            <a:pPr marL="736600" algn="just">
              <a:buFont typeface="Courier New" pitchFamily="49" charset="0"/>
              <a:buChar char="o"/>
            </a:pPr>
            <a:r>
              <a:rPr lang="en-US" b="1" i="1" smtClean="0"/>
              <a:t>Ethnographic research</a:t>
            </a:r>
            <a:endParaRPr lang="en-US"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smtClean="0"/>
              <a:t>Scientific Reasoning dapat dipelajari melalui dua cara yaitu:</a:t>
            </a:r>
            <a:endParaRPr lang="en-US" b="1"/>
          </a:p>
        </p:txBody>
      </p:sp>
      <p:sp>
        <p:nvSpPr>
          <p:cNvPr id="3" name="Content Placeholder 2"/>
          <p:cNvSpPr>
            <a:spLocks noGrp="1"/>
          </p:cNvSpPr>
          <p:nvPr>
            <p:ph idx="1"/>
          </p:nvPr>
        </p:nvSpPr>
        <p:spPr/>
        <p:txBody>
          <a:bodyPr>
            <a:normAutofit fontScale="85000" lnSpcReduction="20000"/>
          </a:bodyPr>
          <a:lstStyle/>
          <a:p>
            <a:pPr marL="354013" indent="-354013">
              <a:buFont typeface="+mj-lt"/>
              <a:buAutoNum type="arabicPeriod"/>
            </a:pPr>
            <a:r>
              <a:rPr lang="fi-FI" smtClean="0"/>
              <a:t>Mempelajari penemuan-penemuan ilmiah, misalnya:</a:t>
            </a:r>
          </a:p>
          <a:p>
            <a:pPr marL="736600"/>
            <a:r>
              <a:rPr lang="en-US" i="1" smtClean="0"/>
              <a:t>Law of gravitation</a:t>
            </a:r>
          </a:p>
          <a:p>
            <a:pPr marL="736600"/>
            <a:r>
              <a:rPr lang="en-US" i="1" smtClean="0"/>
              <a:t>Natural selection</a:t>
            </a:r>
          </a:p>
          <a:p>
            <a:pPr marL="736600"/>
            <a:r>
              <a:rPr lang="en-US" i="1" smtClean="0"/>
              <a:t>Laws of inheritence</a:t>
            </a:r>
          </a:p>
          <a:p>
            <a:pPr marL="514350" indent="-514350">
              <a:buNone/>
            </a:pPr>
            <a:r>
              <a:rPr lang="fi-FI" smtClean="0"/>
              <a:t>2. Melakukan penelitian dan menulis laporan penelitian</a:t>
            </a:r>
          </a:p>
          <a:p>
            <a:pPr marL="736600"/>
            <a:r>
              <a:rPr lang="en-US" smtClean="0"/>
              <a:t>Laporan penelitian yang bersifat teknis, spesifik, dan hanya bisa dibaca oleh orang yang mendalami ilmu tersebut</a:t>
            </a:r>
          </a:p>
          <a:p>
            <a:pPr marL="736600"/>
            <a:r>
              <a:rPr lang="sv-SE" smtClean="0"/>
              <a:t>Laporan penelitian dalam versi popular (dapat dibaca oleh orang banyak)</a:t>
            </a:r>
          </a:p>
          <a:p>
            <a:pPr marL="736600"/>
            <a:r>
              <a:rPr lang="en-US" smtClean="0"/>
              <a:t>Membuat ringkasan</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b="1" smtClean="0"/>
              <a:t>PROSES PENELITIAN</a:t>
            </a:r>
            <a:endParaRPr lang="en-US" b="1"/>
          </a:p>
        </p:txBody>
      </p:sp>
      <p:sp>
        <p:nvSpPr>
          <p:cNvPr id="3" name="Content Placeholder 2"/>
          <p:cNvSpPr>
            <a:spLocks noGrp="1"/>
          </p:cNvSpPr>
          <p:nvPr>
            <p:ph idx="1"/>
          </p:nvPr>
        </p:nvSpPr>
        <p:spPr>
          <a:xfrm>
            <a:off x="285720" y="1142984"/>
            <a:ext cx="8643998" cy="5429288"/>
          </a:xfrm>
        </p:spPr>
        <p:txBody>
          <a:bodyPr>
            <a:normAutofit lnSpcReduction="10000"/>
          </a:bodyPr>
          <a:lstStyle/>
          <a:p>
            <a:pPr marL="0" indent="0" algn="just">
              <a:buNone/>
            </a:pPr>
            <a:r>
              <a:rPr lang="es-ES" smtClean="0"/>
              <a:t>Terdapat beberapa alasan perlunya mempelajari </a:t>
            </a:r>
            <a:r>
              <a:rPr lang="es-ES" i="1" smtClean="0"/>
              <a:t>Scientific Inquiry, yaitu:</a:t>
            </a:r>
          </a:p>
          <a:p>
            <a:pPr marL="514350" indent="-514350" algn="just">
              <a:buFont typeface="+mj-lt"/>
              <a:buAutoNum type="alphaLcPeriod"/>
            </a:pPr>
            <a:r>
              <a:rPr lang="en-US" i="1" smtClean="0"/>
              <a:t>Scientific Inquiry membuat kita lebih knowledgeable dalam arti kita mempunyai </a:t>
            </a:r>
            <a:r>
              <a:rPr lang="fi-FI" smtClean="0"/>
              <a:t>dasar untuk mengemukakan pendapat kita.</a:t>
            </a:r>
          </a:p>
          <a:p>
            <a:pPr marL="514350" indent="-514350" algn="just">
              <a:buFont typeface="+mj-lt"/>
              <a:buAutoNum type="alphaLcPeriod"/>
            </a:pPr>
            <a:r>
              <a:rPr lang="en-US" i="1" smtClean="0"/>
              <a:t>Menerangkan lebih lengkap dan lebih dalam dan komprehensif.</a:t>
            </a:r>
          </a:p>
          <a:p>
            <a:pPr marL="514350" indent="-514350" algn="just">
              <a:buFont typeface="+mj-lt"/>
              <a:buAutoNum type="alphaLcPeriod"/>
            </a:pPr>
            <a:r>
              <a:rPr lang="en-US" i="1" smtClean="0"/>
              <a:t>Membuat kita lebih berbudaya dalam arti apa yang kita ungkapkan selalu </a:t>
            </a:r>
            <a:r>
              <a:rPr lang="en-US" smtClean="0"/>
              <a:t>didasarkan pada fakta.</a:t>
            </a:r>
          </a:p>
          <a:p>
            <a:pPr marL="514350" indent="-514350" algn="just">
              <a:buFont typeface="+mj-lt"/>
              <a:buAutoNum type="alphaLcPeriod"/>
            </a:pPr>
            <a:r>
              <a:rPr lang="en-US" smtClean="0"/>
              <a:t>Memunculkan pengetahuan dan ide yang baru.</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286544"/>
          </a:xfrm>
        </p:spPr>
        <p:txBody>
          <a:bodyPr>
            <a:normAutofit/>
          </a:bodyPr>
          <a:lstStyle/>
          <a:p>
            <a:pPr marL="0" indent="0" algn="just">
              <a:buNone/>
            </a:pPr>
            <a:r>
              <a:rPr lang="en-US" smtClean="0"/>
              <a:t>Taktik yang digunakan untuk Mempelajari </a:t>
            </a:r>
            <a:r>
              <a:rPr lang="en-US" b="1" i="1" smtClean="0"/>
              <a:t>Scientific Reasoning</a:t>
            </a:r>
            <a:r>
              <a:rPr lang="en-US" i="1" smtClean="0"/>
              <a:t> yaitu : </a:t>
            </a:r>
          </a:p>
          <a:p>
            <a:pPr marL="514350" indent="-514350" algn="just">
              <a:buAutoNum type="arabicParenR"/>
            </a:pPr>
            <a:r>
              <a:rPr lang="en-US" i="1" smtClean="0"/>
              <a:t>dapatkan idenya secara umum, </a:t>
            </a:r>
          </a:p>
          <a:p>
            <a:pPr marL="514350" indent="-514350" algn="just">
              <a:buAutoNum type="arabicParenR"/>
            </a:pPr>
            <a:r>
              <a:rPr lang="en-US" i="1" smtClean="0"/>
              <a:t>baca secara aktif, </a:t>
            </a:r>
          </a:p>
          <a:p>
            <a:pPr marL="514350" indent="-514350" algn="just">
              <a:buAutoNum type="arabicParenR"/>
            </a:pPr>
            <a:r>
              <a:rPr lang="en-US" i="1" smtClean="0"/>
              <a:t>lakukan kritik,</a:t>
            </a:r>
          </a:p>
          <a:p>
            <a:pPr marL="514350" indent="-514350" algn="just">
              <a:buAutoNum type="arabicParenR"/>
            </a:pPr>
            <a:r>
              <a:rPr lang="en-US" smtClean="0"/>
              <a:t>formulasikan secara eksplisit pertanyaan untuk bagian yang kurang dipahami, </a:t>
            </a:r>
          </a:p>
          <a:p>
            <a:pPr marL="514350" indent="-514350" algn="just">
              <a:buAutoNum type="arabicParenR"/>
            </a:pPr>
            <a:r>
              <a:rPr lang="en-US" smtClean="0"/>
              <a:t>gunakan contoh-contoh yang diberikan, </a:t>
            </a:r>
          </a:p>
          <a:p>
            <a:pPr marL="514350" indent="-514350" algn="just">
              <a:buAutoNum type="arabicParenR"/>
            </a:pPr>
            <a:r>
              <a:rPr lang="en-US" smtClean="0"/>
              <a:t>kerjakan latihan-latihan yang diberikan, </a:t>
            </a:r>
          </a:p>
          <a:p>
            <a:pPr marL="514350" indent="-514350" algn="just">
              <a:buAutoNum type="arabicParenR"/>
            </a:pPr>
            <a:r>
              <a:rPr lang="en-US" smtClean="0"/>
              <a:t>lakukan latihan secara berkala.</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572560" cy="3143272"/>
          </a:xfrm>
        </p:spPr>
        <p:txBody>
          <a:bodyPr>
            <a:normAutofit fontScale="92500" lnSpcReduction="20000"/>
          </a:bodyPr>
          <a:lstStyle/>
          <a:p>
            <a:pPr marL="0" indent="0" algn="just">
              <a:buNone/>
            </a:pPr>
            <a:r>
              <a:rPr lang="en-US" smtClean="0"/>
              <a:t>Untuk mementukan apakah suatu </a:t>
            </a:r>
            <a:r>
              <a:rPr lang="en-US" i="1" smtClean="0"/>
              <a:t>statement itu benar atau salah maka </a:t>
            </a:r>
            <a:r>
              <a:rPr lang="en-US" smtClean="0"/>
              <a:t>digunakan teori korespondensi. Suatu pernyataan dikatakan benar, apabila pernyataan tersebut berkorespondensi dengan kenyataannya yang sebenarnya. Misalnya merokok dapat menyebabkan kanker paru-paru. Perlu adanya pembuktian yang bersifat autentik untuk mendukung </a:t>
            </a:r>
            <a:r>
              <a:rPr lang="en-US" i="1" smtClean="0"/>
              <a:t>statement yang kita buat.</a:t>
            </a:r>
            <a:endParaRPr lang="en-US"/>
          </a:p>
        </p:txBody>
      </p:sp>
      <p:sp>
        <p:nvSpPr>
          <p:cNvPr id="4" name="Rectangle 3"/>
          <p:cNvSpPr/>
          <p:nvPr/>
        </p:nvSpPr>
        <p:spPr>
          <a:xfrm>
            <a:off x="428596" y="3571876"/>
            <a:ext cx="242889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PERNYATAAN</a:t>
            </a:r>
            <a:endParaRPr lang="en-US" b="1">
              <a:solidFill>
                <a:schemeClr val="tx1"/>
              </a:solidFill>
            </a:endParaRPr>
          </a:p>
        </p:txBody>
      </p:sp>
      <p:sp>
        <p:nvSpPr>
          <p:cNvPr id="5" name="Rectangle 4"/>
          <p:cNvSpPr/>
          <p:nvPr/>
        </p:nvSpPr>
        <p:spPr>
          <a:xfrm>
            <a:off x="428596" y="4214818"/>
            <a:ext cx="2428892"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HAL YANG DINYATAKAN O/ PERNYATAAN</a:t>
            </a:r>
            <a:endParaRPr lang="en-US" b="1">
              <a:solidFill>
                <a:schemeClr val="tx1"/>
              </a:solidFill>
            </a:endParaRPr>
          </a:p>
        </p:txBody>
      </p:sp>
      <p:sp>
        <p:nvSpPr>
          <p:cNvPr id="6" name="Rectangle 5"/>
          <p:cNvSpPr/>
          <p:nvPr/>
        </p:nvSpPr>
        <p:spPr>
          <a:xfrm>
            <a:off x="5429256" y="4214818"/>
            <a:ext cx="785818"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chemeClr val="tx1"/>
                </a:solidFill>
              </a:rPr>
              <a:t>?</a:t>
            </a:r>
            <a:endParaRPr lang="en-US" sz="4400" b="1">
              <a:solidFill>
                <a:schemeClr val="tx1"/>
              </a:solidFill>
            </a:endParaRPr>
          </a:p>
        </p:txBody>
      </p:sp>
      <p:sp>
        <p:nvSpPr>
          <p:cNvPr id="7" name="Rectangle 6"/>
          <p:cNvSpPr/>
          <p:nvPr/>
        </p:nvSpPr>
        <p:spPr>
          <a:xfrm>
            <a:off x="3714744" y="4214818"/>
            <a:ext cx="1643074" cy="1214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KORESPONDEN</a:t>
            </a:r>
          </a:p>
          <a:p>
            <a:pPr algn="ctr"/>
            <a:endParaRPr lang="en-US" b="1" smtClean="0">
              <a:solidFill>
                <a:schemeClr val="tx1"/>
              </a:solidFill>
            </a:endParaRPr>
          </a:p>
          <a:p>
            <a:pPr algn="ctr"/>
            <a:endParaRPr lang="en-US" b="1" smtClean="0">
              <a:solidFill>
                <a:schemeClr val="tx1"/>
              </a:solidFill>
            </a:endParaRPr>
          </a:p>
          <a:p>
            <a:pPr algn="ctr"/>
            <a:r>
              <a:rPr lang="en-US" b="1" smtClean="0">
                <a:solidFill>
                  <a:schemeClr val="tx1"/>
                </a:solidFill>
              </a:rPr>
              <a:t>T/F?</a:t>
            </a:r>
            <a:endParaRPr lang="en-US" b="1">
              <a:solidFill>
                <a:schemeClr val="tx1"/>
              </a:solidFill>
            </a:endParaRPr>
          </a:p>
        </p:txBody>
      </p:sp>
      <p:sp>
        <p:nvSpPr>
          <p:cNvPr id="8" name="Rectangle 7"/>
          <p:cNvSpPr/>
          <p:nvPr/>
        </p:nvSpPr>
        <p:spPr>
          <a:xfrm>
            <a:off x="2928926" y="4214818"/>
            <a:ext cx="714380" cy="12144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smtClean="0">
                <a:solidFill>
                  <a:schemeClr val="tx1"/>
                </a:solidFill>
              </a:rPr>
              <a:t>O</a:t>
            </a:r>
            <a:endParaRPr lang="en-US" sz="4400" b="1">
              <a:solidFill>
                <a:schemeClr val="tx1"/>
              </a:solidFill>
            </a:endParaRPr>
          </a:p>
        </p:txBody>
      </p:sp>
      <p:sp>
        <p:nvSpPr>
          <p:cNvPr id="9" name="Rectangle 8"/>
          <p:cNvSpPr/>
          <p:nvPr/>
        </p:nvSpPr>
        <p:spPr>
          <a:xfrm>
            <a:off x="6286512" y="4143380"/>
            <a:ext cx="2428892" cy="1214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HAL YG SEBENARNYA TERJADI</a:t>
            </a:r>
            <a:endParaRPr lang="en-US" b="1">
              <a:solidFill>
                <a:schemeClr val="tx1"/>
              </a:solidFill>
            </a:endParaRPr>
          </a:p>
        </p:txBody>
      </p:sp>
      <p:sp>
        <p:nvSpPr>
          <p:cNvPr id="10" name="Rectangle 9"/>
          <p:cNvSpPr/>
          <p:nvPr/>
        </p:nvSpPr>
        <p:spPr>
          <a:xfrm>
            <a:off x="6286512" y="3500438"/>
            <a:ext cx="242889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FAKTA/KENYATAAN</a:t>
            </a:r>
            <a:endParaRPr lang="en-US" b="1">
              <a:solidFill>
                <a:schemeClr val="tx1"/>
              </a:solidFill>
            </a:endParaRPr>
          </a:p>
        </p:txBody>
      </p:sp>
      <p:sp>
        <p:nvSpPr>
          <p:cNvPr id="11" name="Right Arrow 10"/>
          <p:cNvSpPr/>
          <p:nvPr/>
        </p:nvSpPr>
        <p:spPr>
          <a:xfrm>
            <a:off x="3714744" y="4572008"/>
            <a:ext cx="1643074" cy="428628"/>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SELESAI</a:t>
            </a:r>
            <a:endParaRPr lang="en-US" dirty="0"/>
          </a:p>
        </p:txBody>
      </p:sp>
      <p:sp>
        <p:nvSpPr>
          <p:cNvPr id="3" name="Content Placeholder 2"/>
          <p:cNvSpPr>
            <a:spLocks noGrp="1"/>
          </p:cNvSpPr>
          <p:nvPr>
            <p:ph idx="1"/>
          </p:nvPr>
        </p:nvSpPr>
        <p:spPr/>
        <p:txBody>
          <a:bodyPr/>
          <a:lstStyle/>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643998" cy="654032"/>
          </a:xfrm>
        </p:spPr>
        <p:txBody>
          <a:bodyPr>
            <a:noAutofit/>
          </a:bodyPr>
          <a:lstStyle/>
          <a:p>
            <a:r>
              <a:rPr lang="it-IT" sz="3200" b="1" smtClean="0"/>
              <a:t>DASAR KARAKTERISTIK DARI </a:t>
            </a:r>
            <a:r>
              <a:rPr lang="it-IT" sz="3200" b="1" i="1" smtClean="0"/>
              <a:t>SCIENTIFIC INQUIRY</a:t>
            </a:r>
            <a:endParaRPr lang="en-US" sz="3200" b="1"/>
          </a:p>
        </p:txBody>
      </p:sp>
      <p:sp>
        <p:nvSpPr>
          <p:cNvPr id="3" name="Content Placeholder 2"/>
          <p:cNvSpPr>
            <a:spLocks noGrp="1"/>
          </p:cNvSpPr>
          <p:nvPr>
            <p:ph idx="1"/>
          </p:nvPr>
        </p:nvSpPr>
        <p:spPr>
          <a:xfrm>
            <a:off x="285720" y="928670"/>
            <a:ext cx="8643998" cy="5715040"/>
          </a:xfrm>
        </p:spPr>
        <p:txBody>
          <a:bodyPr>
            <a:normAutofit/>
          </a:bodyPr>
          <a:lstStyle/>
          <a:p>
            <a:pPr marL="354013" indent="-354013" algn="just">
              <a:buFont typeface="+mj-lt"/>
              <a:buAutoNum type="alphaLcParenR"/>
            </a:pPr>
            <a:r>
              <a:rPr lang="en-US" sz="1600" b="1" smtClean="0"/>
              <a:t>Berdasarkan fakta</a:t>
            </a:r>
            <a:r>
              <a:rPr lang="en-US" sz="1600" smtClean="0"/>
              <a:t>. Penelitian yang dilakukan harus didasarkan pada kenyataan/fakta di lapangan.</a:t>
            </a:r>
          </a:p>
          <a:p>
            <a:pPr marL="354013" indent="-354013" algn="just">
              <a:buFont typeface="+mj-lt"/>
              <a:buAutoNum type="alphaLcParenR"/>
            </a:pPr>
            <a:r>
              <a:rPr lang="en-US" sz="1600" b="1" smtClean="0"/>
              <a:t>Bersifat objektif</a:t>
            </a:r>
            <a:r>
              <a:rPr lang="en-US" sz="1600" smtClean="0"/>
              <a:t>. Maksudnya objektif yaitu harus jelas sumbernya sehingga penelitian yang dihasilkan dapat juga dilakukan oleh peneliti lainnya dalam studi yang sama </a:t>
            </a:r>
            <a:r>
              <a:rPr lang="fi-FI" sz="1600" smtClean="0"/>
              <a:t>dengan kondisi yang sama pula.</a:t>
            </a:r>
          </a:p>
          <a:p>
            <a:pPr marL="354013" indent="-354013" algn="just">
              <a:buFont typeface="+mj-lt"/>
              <a:buAutoNum type="alphaLcParenR"/>
            </a:pPr>
            <a:r>
              <a:rPr lang="en-US" sz="1600" b="1" smtClean="0"/>
              <a:t>Dapat dianalisis</a:t>
            </a:r>
            <a:r>
              <a:rPr lang="en-US" sz="1600" smtClean="0"/>
              <a:t>. Ini menunjukkan adanya proses yang tepat dan benar untuk mengidentifikasi masalah dan menentukan metode untuk pemecahan masalah tersebut sesuai dengan metodologi yang telah dipilih sebelumnya.</a:t>
            </a:r>
          </a:p>
          <a:p>
            <a:pPr marL="354013" indent="-354013" algn="just">
              <a:buFont typeface="+mj-lt"/>
              <a:buAutoNum type="alphaLcParenR"/>
            </a:pPr>
            <a:r>
              <a:rPr lang="en-US" sz="1600" b="1" smtClean="0"/>
              <a:t>Bersifat kuantitatif</a:t>
            </a:r>
            <a:r>
              <a:rPr lang="en-US" sz="1600" smtClean="0"/>
              <a:t>. Penelitian yang dilakukan harus bisa diukur berdasarkan argumentasi ilmiah sehingga kesimpulan yang dibuat secara rasional didasarkan pada bukti-buktiyang tersedia. Penelitian tersebut juga harus didukung oleh pengembangan </a:t>
            </a:r>
            <a:r>
              <a:rPr lang="sv-SE" sz="1600" smtClean="0"/>
              <a:t>konsep dan teori agar hasilnya dapat dipertanggungjawabkan secara ilmiah</a:t>
            </a:r>
          </a:p>
          <a:p>
            <a:pPr marL="354013" indent="-354013" algn="just">
              <a:buFont typeface="+mj-lt"/>
              <a:buAutoNum type="alphaLcParenR"/>
            </a:pPr>
            <a:r>
              <a:rPr lang="en-US" sz="1600" b="1" smtClean="0"/>
              <a:t>Berpikir deduktif-hipotesis</a:t>
            </a:r>
            <a:r>
              <a:rPr lang="en-US" sz="1600" smtClean="0"/>
              <a:t>. Karakteristik </a:t>
            </a:r>
            <a:r>
              <a:rPr lang="en-US" sz="1600" i="1" smtClean="0"/>
              <a:t>Scientific Inquiry mengikuti dua pola berpikir yaitu pola pikir </a:t>
            </a:r>
            <a:r>
              <a:rPr lang="en-US" sz="1600" smtClean="0"/>
              <a:t>deduktif dan induktif pola pikir deduktif adalah pola pikir yang dimulai secara </a:t>
            </a:r>
            <a:r>
              <a:rPr lang="sv-SE" sz="1600" smtClean="0"/>
              <a:t>umum ke arah yang lebih khusus. Riset area deduktif sangat sulit ditemukan dalam melakukan penelitian sehingga dalam pola pikir deduktif digunakan </a:t>
            </a:r>
            <a:r>
              <a:rPr lang="en-US" sz="1600" smtClean="0"/>
              <a:t>hipotesis.</a:t>
            </a:r>
          </a:p>
          <a:p>
            <a:pPr marL="354013" indent="-354013" algn="just">
              <a:buFont typeface="+mj-lt"/>
              <a:buAutoNum type="alphaLcParenR"/>
            </a:pPr>
            <a:r>
              <a:rPr lang="en-US" sz="1600" b="1" smtClean="0"/>
              <a:t>Berpikir induktif-general</a:t>
            </a:r>
            <a:r>
              <a:rPr lang="en-US" sz="1600" smtClean="0"/>
              <a:t>. Pola pikir induktif adalah pola pikir yang dimulai dari yang khusus mengarah ke arah yang lebih umum. Pola induktif lebih dominan dipakai dalam melakukan penelitian. Contohnya dalam pengambilan sampel, bila ditanya akan memberikan jawaban yang seragam di interpolasi. Kesimpulannya terbatas pada ruang lingkup penelitian yang diuraikan dan bila penelitian tersebut diulangi oleh orang lain, hasilnya konsisten dan hal inilah yang akan menjadi </a:t>
            </a:r>
            <a:r>
              <a:rPr lang="en-US" sz="1600" i="1" smtClean="0"/>
              <a:t>comment knowkladge.</a:t>
            </a:r>
            <a:endParaRPr lang="en-US" sz="16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r>
              <a:rPr lang="en-US" b="1" smtClean="0"/>
              <a:t>DIAGRAM ALUR PENELITIAN ILMIAH</a:t>
            </a:r>
            <a:endParaRPr lang="en-US" b="1"/>
          </a:p>
        </p:txBody>
      </p:sp>
      <p:sp>
        <p:nvSpPr>
          <p:cNvPr id="4" name="Rectangle 3"/>
          <p:cNvSpPr/>
          <p:nvPr/>
        </p:nvSpPr>
        <p:spPr>
          <a:xfrm>
            <a:off x="1357290" y="1142984"/>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PERMASALAHAN</a:t>
            </a:r>
            <a:endParaRPr lang="en-US" b="1">
              <a:solidFill>
                <a:schemeClr val="tx1"/>
              </a:solidFill>
            </a:endParaRPr>
          </a:p>
        </p:txBody>
      </p:sp>
      <p:sp>
        <p:nvSpPr>
          <p:cNvPr id="5" name="Rectangle 4"/>
          <p:cNvSpPr/>
          <p:nvPr/>
        </p:nvSpPr>
        <p:spPr>
          <a:xfrm>
            <a:off x="1785918" y="1785926"/>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PENGUMPULAN LITERATUR</a:t>
            </a:r>
            <a:endParaRPr lang="en-US" b="1">
              <a:solidFill>
                <a:schemeClr val="tx1"/>
              </a:solidFill>
            </a:endParaRPr>
          </a:p>
        </p:txBody>
      </p:sp>
      <p:sp>
        <p:nvSpPr>
          <p:cNvPr id="6" name="Rectangle 5"/>
          <p:cNvSpPr/>
          <p:nvPr/>
        </p:nvSpPr>
        <p:spPr>
          <a:xfrm>
            <a:off x="2214546" y="2428868"/>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PERUMUSAN MASALAH</a:t>
            </a:r>
            <a:endParaRPr lang="en-US" b="1">
              <a:solidFill>
                <a:schemeClr val="tx1"/>
              </a:solidFill>
            </a:endParaRPr>
          </a:p>
        </p:txBody>
      </p:sp>
      <p:sp>
        <p:nvSpPr>
          <p:cNvPr id="7" name="Rectangle 6"/>
          <p:cNvSpPr/>
          <p:nvPr/>
        </p:nvSpPr>
        <p:spPr>
          <a:xfrm>
            <a:off x="2571736" y="3071810"/>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METODOLOGI DESAIN</a:t>
            </a:r>
            <a:endParaRPr lang="en-US" b="1">
              <a:solidFill>
                <a:schemeClr val="tx1"/>
              </a:solidFill>
            </a:endParaRPr>
          </a:p>
        </p:txBody>
      </p:sp>
      <p:sp>
        <p:nvSpPr>
          <p:cNvPr id="8" name="Rectangle 7"/>
          <p:cNvSpPr/>
          <p:nvPr/>
        </p:nvSpPr>
        <p:spPr>
          <a:xfrm>
            <a:off x="3000364" y="3714752"/>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PENGUMPULAN DATA</a:t>
            </a:r>
            <a:endParaRPr lang="en-US" b="1">
              <a:solidFill>
                <a:schemeClr val="tx1"/>
              </a:solidFill>
            </a:endParaRPr>
          </a:p>
        </p:txBody>
      </p:sp>
      <p:sp>
        <p:nvSpPr>
          <p:cNvPr id="9" name="Rectangle 8"/>
          <p:cNvSpPr/>
          <p:nvPr/>
        </p:nvSpPr>
        <p:spPr>
          <a:xfrm>
            <a:off x="3428992" y="4357694"/>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ANALISIS DATA</a:t>
            </a:r>
            <a:endParaRPr lang="en-US" b="1">
              <a:solidFill>
                <a:schemeClr val="tx1"/>
              </a:solidFill>
            </a:endParaRPr>
          </a:p>
        </p:txBody>
      </p:sp>
      <p:sp>
        <p:nvSpPr>
          <p:cNvPr id="10" name="Rectangle 9"/>
          <p:cNvSpPr/>
          <p:nvPr/>
        </p:nvSpPr>
        <p:spPr>
          <a:xfrm>
            <a:off x="3857620" y="5000636"/>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HASIL PENELITIAN</a:t>
            </a:r>
            <a:endParaRPr lang="en-US" b="1">
              <a:solidFill>
                <a:schemeClr val="tx1"/>
              </a:solidFill>
            </a:endParaRPr>
          </a:p>
        </p:txBody>
      </p:sp>
      <p:sp>
        <p:nvSpPr>
          <p:cNvPr id="11" name="Rectangle 10"/>
          <p:cNvSpPr/>
          <p:nvPr/>
        </p:nvSpPr>
        <p:spPr>
          <a:xfrm>
            <a:off x="4214810" y="5643578"/>
            <a:ext cx="3286148" cy="571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rPr>
              <a:t>REFINE HIPOTESIS</a:t>
            </a:r>
            <a:endParaRPr lang="en-US" b="1">
              <a:solidFill>
                <a:schemeClr val="tx1"/>
              </a:solidFill>
            </a:endParaRPr>
          </a:p>
        </p:txBody>
      </p:sp>
      <p:sp>
        <p:nvSpPr>
          <p:cNvPr id="12" name="Curved Down Arrow 11"/>
          <p:cNvSpPr/>
          <p:nvPr/>
        </p:nvSpPr>
        <p:spPr>
          <a:xfrm rot="3977151">
            <a:off x="4881427" y="1220081"/>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urved Down Arrow 12"/>
          <p:cNvSpPr/>
          <p:nvPr/>
        </p:nvSpPr>
        <p:spPr>
          <a:xfrm rot="3977151">
            <a:off x="5310055" y="1903791"/>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urved Down Arrow 13"/>
          <p:cNvSpPr/>
          <p:nvPr/>
        </p:nvSpPr>
        <p:spPr>
          <a:xfrm rot="3977151">
            <a:off x="5667245" y="2546733"/>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urved Down Arrow 14"/>
          <p:cNvSpPr/>
          <p:nvPr/>
        </p:nvSpPr>
        <p:spPr>
          <a:xfrm rot="3977151">
            <a:off x="6095872" y="3118235"/>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Down Arrow 15"/>
          <p:cNvSpPr/>
          <p:nvPr/>
        </p:nvSpPr>
        <p:spPr>
          <a:xfrm rot="3977151">
            <a:off x="6524500" y="3761179"/>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Down Arrow 16"/>
          <p:cNvSpPr/>
          <p:nvPr/>
        </p:nvSpPr>
        <p:spPr>
          <a:xfrm rot="3977151">
            <a:off x="6953128" y="4475559"/>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urved Down Arrow 17"/>
          <p:cNvSpPr/>
          <p:nvPr/>
        </p:nvSpPr>
        <p:spPr>
          <a:xfrm rot="3977151">
            <a:off x="7310318" y="5118502"/>
            <a:ext cx="957366" cy="83289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urved Up Arrow 18"/>
          <p:cNvSpPr/>
          <p:nvPr/>
        </p:nvSpPr>
        <p:spPr>
          <a:xfrm rot="3468859" flipH="1">
            <a:off x="-942622" y="3262971"/>
            <a:ext cx="5756924" cy="1964360"/>
          </a:xfrm>
          <a:prstGeom prst="curvedUpArrow">
            <a:avLst>
              <a:gd name="adj1" fmla="val 10657"/>
              <a:gd name="adj2" fmla="val 20724"/>
              <a:gd name="adj3" fmla="val 2313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US" b="1" smtClean="0"/>
              <a:t>PENJELASAN</a:t>
            </a:r>
            <a:endParaRPr lang="en-US" b="1"/>
          </a:p>
        </p:txBody>
      </p:sp>
      <p:sp>
        <p:nvSpPr>
          <p:cNvPr id="3" name="Content Placeholder 2"/>
          <p:cNvSpPr>
            <a:spLocks noGrp="1"/>
          </p:cNvSpPr>
          <p:nvPr>
            <p:ph idx="1"/>
          </p:nvPr>
        </p:nvSpPr>
        <p:spPr>
          <a:xfrm>
            <a:off x="285720" y="1071546"/>
            <a:ext cx="8572560" cy="5500726"/>
          </a:xfrm>
        </p:spPr>
        <p:txBody>
          <a:bodyPr>
            <a:normAutofit fontScale="70000" lnSpcReduction="20000"/>
          </a:bodyPr>
          <a:lstStyle/>
          <a:p>
            <a:pPr marL="0" indent="0" algn="just">
              <a:buNone/>
            </a:pPr>
            <a:r>
              <a:rPr lang="es-ES" b="1" smtClean="0"/>
              <a:t>1. PENETAPAN PERMASALAHAN (</a:t>
            </a:r>
            <a:r>
              <a:rPr lang="es-ES" b="1" i="1" smtClean="0"/>
              <a:t>STATE GENERAL PROBLEM)</a:t>
            </a:r>
          </a:p>
          <a:p>
            <a:pPr marL="0" indent="0" algn="just">
              <a:buNone/>
            </a:pPr>
            <a:r>
              <a:rPr lang="en-US" smtClean="0"/>
              <a:t>Ungkapkan sesuatu secara umum (ide). Bila kita ingin melakukan kegiatan penelitian ilmiah maka mulailah dengan menetapkan masalah yang ingin kita angkat dalam suatu penelitian.</a:t>
            </a:r>
          </a:p>
          <a:p>
            <a:pPr marL="0" indent="0" algn="just">
              <a:buNone/>
            </a:pPr>
            <a:r>
              <a:rPr lang="en-US" smtClean="0"/>
              <a:t>Penetapan permasalahan berisikan pernyataan yang bersifat umum terhadap permasalahan yang akan diamati. Misalnya bagaimana mengatasi pertumbuhan jumlah </a:t>
            </a:r>
            <a:r>
              <a:rPr lang="it-IT" smtClean="0"/>
              <a:t>manusia di dunia ini yang berlangsung secara eksponsial. Pada perumusan </a:t>
            </a:r>
            <a:r>
              <a:rPr lang="en-US" smtClean="0"/>
              <a:t>permasalahan harus ada </a:t>
            </a:r>
            <a:r>
              <a:rPr lang="en-US" i="1" smtClean="0"/>
              <a:t>statement yang dihancurkan sebagai general problemnya.</a:t>
            </a:r>
          </a:p>
          <a:p>
            <a:pPr marL="0" indent="0" algn="just">
              <a:buNone/>
            </a:pPr>
            <a:r>
              <a:rPr lang="en-US" smtClean="0"/>
              <a:t>Kita juga perlu mempelajari </a:t>
            </a:r>
            <a:r>
              <a:rPr lang="en-US" i="1" smtClean="0"/>
              <a:t>scientific reasoning agar kita bisa lebih memahami dan </a:t>
            </a:r>
            <a:r>
              <a:rPr lang="en-US" smtClean="0"/>
              <a:t>memanfaatkan informasi ilmiah dalam kehidupan sehari-hari. Berikut ini diberikan beberapa contoh pertanyaan yang memerlukan jawaban secara ilmiah (riset):</a:t>
            </a:r>
          </a:p>
          <a:p>
            <a:pPr marL="0" indent="0" algn="just">
              <a:buNone/>
            </a:pPr>
            <a:r>
              <a:rPr lang="en-US" smtClean="0"/>
              <a:t>• Benarkah alam ini terus mengalami perkembangan </a:t>
            </a:r>
            <a:r>
              <a:rPr lang="en-US" i="1" smtClean="0"/>
              <a:t>(expanding) ?</a:t>
            </a:r>
          </a:p>
          <a:p>
            <a:pPr marL="0" indent="0" algn="just">
              <a:buNone/>
            </a:pPr>
            <a:r>
              <a:rPr lang="sv-SE" smtClean="0"/>
              <a:t>• Apakah krisis energi benar-benar terjadi?</a:t>
            </a:r>
          </a:p>
          <a:p>
            <a:pPr marL="0" indent="0" algn="just">
              <a:buNone/>
            </a:pPr>
            <a:r>
              <a:rPr lang="en-US" smtClean="0"/>
              <a:t>• Apakah merokok menyebabkan penyakit kanker paru-paru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857256"/>
          </a:xfrm>
        </p:spPr>
        <p:txBody>
          <a:bodyPr>
            <a:normAutofit/>
          </a:bodyPr>
          <a:lstStyle/>
          <a:p>
            <a:r>
              <a:rPr lang="en-US" b="1" smtClean="0"/>
              <a:t>PENJELASAN</a:t>
            </a:r>
            <a:endParaRPr lang="en-US" b="1"/>
          </a:p>
        </p:txBody>
      </p:sp>
      <p:sp>
        <p:nvSpPr>
          <p:cNvPr id="3" name="Content Placeholder 2"/>
          <p:cNvSpPr>
            <a:spLocks noGrp="1"/>
          </p:cNvSpPr>
          <p:nvPr>
            <p:ph idx="1"/>
          </p:nvPr>
        </p:nvSpPr>
        <p:spPr>
          <a:xfrm>
            <a:off x="285720" y="1000108"/>
            <a:ext cx="8572560" cy="5857892"/>
          </a:xfrm>
        </p:spPr>
        <p:txBody>
          <a:bodyPr>
            <a:normAutofit fontScale="70000" lnSpcReduction="20000"/>
          </a:bodyPr>
          <a:lstStyle/>
          <a:p>
            <a:pPr marL="0" indent="0" algn="just">
              <a:buNone/>
            </a:pPr>
            <a:r>
              <a:rPr lang="en-US" b="1" smtClean="0"/>
              <a:t>2. PENCARIAN LITERATUR (</a:t>
            </a:r>
            <a:r>
              <a:rPr lang="en-US" b="1" i="1" smtClean="0"/>
              <a:t>CONDUCT LITERATURE SEARCH)</a:t>
            </a:r>
          </a:p>
          <a:p>
            <a:pPr marL="0" indent="0" algn="just">
              <a:buNone/>
            </a:pPr>
            <a:r>
              <a:rPr lang="en-US" smtClean="0"/>
              <a:t>Untuk mendukung ide yang kita dapatkan, kita mesti mencari literatur yang terkait dengan ide. Baik berupa </a:t>
            </a:r>
            <a:r>
              <a:rPr lang="en-US" b="1" smtClean="0"/>
              <a:t>buku, artikel, majalah, jurnal dan lain sebagainya</a:t>
            </a:r>
            <a:r>
              <a:rPr lang="en-US" smtClean="0"/>
              <a:t>. Bahan-bahan yang kita dapatkan dari literatur ini berupa posisi relatif dari topik, ide, atau </a:t>
            </a:r>
            <a:r>
              <a:rPr lang="en-US" i="1" smtClean="0"/>
              <a:t>problem yang diteliti dan digambarkan dalam suatu kerangka penelitian, dimana </a:t>
            </a:r>
            <a:r>
              <a:rPr lang="en-US" smtClean="0"/>
              <a:t>nantinya kerangka tersebut akan memberikan kontribusi pada perkembangan ilmu pengetahuan (</a:t>
            </a:r>
            <a:r>
              <a:rPr lang="en-US" i="1" smtClean="0"/>
              <a:t>knowledge). </a:t>
            </a:r>
          </a:p>
          <a:p>
            <a:pPr marL="0" indent="0" algn="just">
              <a:buNone/>
            </a:pPr>
            <a:r>
              <a:rPr lang="en-US" smtClean="0"/>
              <a:t>Daftar literatur yang dikumpulkan harus terkait dengan permasalahan. Literatur tersebut </a:t>
            </a:r>
            <a:r>
              <a:rPr lang="sv-SE" smtClean="0"/>
              <a:t>berupa berbagai </a:t>
            </a:r>
            <a:r>
              <a:rPr lang="sv-SE" b="1" smtClean="0"/>
              <a:t>teori, teknik, metode, temuan-temuan lainnya yang pernah digunakan </a:t>
            </a:r>
            <a:r>
              <a:rPr lang="en-US" b="1" smtClean="0"/>
              <a:t>oleh orang lain untuk mengatasi/menjawab permasalahan di atas</a:t>
            </a:r>
            <a:r>
              <a:rPr lang="en-US" smtClean="0"/>
              <a:t>. Selain itu, dalam mencari literatur perlu dilakukan </a:t>
            </a:r>
            <a:r>
              <a:rPr lang="en-US" b="1" smtClean="0"/>
              <a:t>analisa terhadap kelemahan, kelebihan, persamaan, perbedaan, dari berbagai teori, teknik, metode dari hasil rangkuman dan ringkasan dari literatur tersebut</a:t>
            </a:r>
            <a:r>
              <a:rPr lang="en-US" smtClean="0"/>
              <a:t>. Hal ini dimaksudkan untuk menginterpretasikan penelitian yang akan Kita lakukan dibandingkan dengan penelitian terdahulu yang disajikan dalam konteks </a:t>
            </a:r>
            <a:r>
              <a:rPr lang="sv-SE" smtClean="0"/>
              <a:t>yang berbeda. Setelah semua bahan terkumpul, daftarkan atau cantumkan semua </a:t>
            </a:r>
            <a:r>
              <a:rPr lang="en-US" smtClean="0"/>
              <a:t>literatur yang terkait dengan masalah (buat </a:t>
            </a:r>
            <a:r>
              <a:rPr lang="en-US" i="1" smtClean="0"/>
              <a:t>list-nya) pada bagian daftar pustaka.</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714380"/>
          </a:xfrm>
        </p:spPr>
        <p:txBody>
          <a:bodyPr>
            <a:normAutofit fontScale="90000"/>
          </a:bodyPr>
          <a:lstStyle/>
          <a:p>
            <a:r>
              <a:rPr lang="en-US" b="1" smtClean="0"/>
              <a:t>PENJELASAN</a:t>
            </a:r>
            <a:endParaRPr lang="en-US" b="1"/>
          </a:p>
        </p:txBody>
      </p:sp>
      <p:sp>
        <p:nvSpPr>
          <p:cNvPr id="3" name="Content Placeholder 2"/>
          <p:cNvSpPr>
            <a:spLocks noGrp="1"/>
          </p:cNvSpPr>
          <p:nvPr>
            <p:ph idx="1"/>
          </p:nvPr>
        </p:nvSpPr>
        <p:spPr>
          <a:xfrm>
            <a:off x="214282" y="928670"/>
            <a:ext cx="8715436" cy="5929330"/>
          </a:xfrm>
        </p:spPr>
        <p:txBody>
          <a:bodyPr>
            <a:normAutofit fontScale="92500" lnSpcReduction="20000"/>
          </a:bodyPr>
          <a:lstStyle/>
          <a:p>
            <a:pPr marL="0" indent="0" algn="just">
              <a:buNone/>
            </a:pPr>
            <a:r>
              <a:rPr lang="en-US" b="1" smtClean="0"/>
              <a:t>3. MERANCANG MASALAH YANG LEBIH SPESIFIK (</a:t>
            </a:r>
            <a:r>
              <a:rPr lang="en-US" b="1" i="1" smtClean="0"/>
              <a:t>STATE SPESIFIC PROBLEM)</a:t>
            </a:r>
          </a:p>
          <a:p>
            <a:pPr marL="0" indent="0" algn="just">
              <a:buNone/>
            </a:pPr>
            <a:r>
              <a:rPr lang="en-US" smtClean="0"/>
              <a:t>Uraikan permasalahan yang dimulai dari permasalahan yang bersifat umum ke masalah yang lebih khusus (spesifik), Misalnya:</a:t>
            </a:r>
          </a:p>
          <a:p>
            <a:pPr marL="727075" indent="-373063" algn="just"/>
            <a:r>
              <a:rPr lang="en-US" smtClean="0"/>
              <a:t>Faktor-faktor apa saja yang menyebabkan alam terus mengalami perkembangan?</a:t>
            </a:r>
          </a:p>
          <a:p>
            <a:pPr marL="727075" indent="-373063" algn="just"/>
            <a:r>
              <a:rPr lang="en-US" smtClean="0"/>
              <a:t>Faktor-faktor apa saja yang mempengaruhi pertumbuhan jumlah manusia?</a:t>
            </a:r>
          </a:p>
          <a:p>
            <a:pPr marL="727075" indent="-373063" algn="just"/>
            <a:r>
              <a:rPr lang="sv-SE" smtClean="0"/>
              <a:t>Faktor-faktor apa saja yang membuat SI dapat meningkatkan kinerja perusahaan</a:t>
            </a:r>
          </a:p>
          <a:p>
            <a:pPr marL="0" indent="0" algn="just">
              <a:buNone/>
            </a:pPr>
            <a:r>
              <a:rPr lang="en-US" smtClean="0"/>
              <a:t>Dengan </a:t>
            </a:r>
            <a:r>
              <a:rPr lang="en-US" i="1" smtClean="0"/>
              <a:t>statement permasalahan diatas banyak hal yang dapat kita uraikan untuk </a:t>
            </a:r>
            <a:r>
              <a:rPr lang="en-US" smtClean="0"/>
              <a:t>menjawab </a:t>
            </a:r>
            <a:r>
              <a:rPr lang="en-US" i="1" smtClean="0"/>
              <a:t>problem statement-nya.</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29600" cy="796908"/>
          </a:xfrm>
        </p:spPr>
        <p:txBody>
          <a:bodyPr/>
          <a:lstStyle/>
          <a:p>
            <a:r>
              <a:rPr lang="en-US" b="1" smtClean="0"/>
              <a:t>PENJELASAN</a:t>
            </a:r>
            <a:endParaRPr lang="en-US" b="1"/>
          </a:p>
        </p:txBody>
      </p:sp>
      <p:sp>
        <p:nvSpPr>
          <p:cNvPr id="3" name="Content Placeholder 2"/>
          <p:cNvSpPr>
            <a:spLocks noGrp="1"/>
          </p:cNvSpPr>
          <p:nvPr>
            <p:ph idx="1"/>
          </p:nvPr>
        </p:nvSpPr>
        <p:spPr>
          <a:xfrm>
            <a:off x="285720" y="928670"/>
            <a:ext cx="8643998" cy="5643602"/>
          </a:xfrm>
        </p:spPr>
        <p:txBody>
          <a:bodyPr>
            <a:normAutofit fontScale="85000" lnSpcReduction="10000"/>
          </a:bodyPr>
          <a:lstStyle/>
          <a:p>
            <a:pPr marL="354013" indent="-354013" algn="just">
              <a:buNone/>
              <a:tabLst>
                <a:tab pos="354013" algn="l"/>
              </a:tabLst>
            </a:pPr>
            <a:r>
              <a:rPr lang="en-US" b="1" smtClean="0"/>
              <a:t>4.MEMBUAT DESAIN PENELITIAN (</a:t>
            </a:r>
            <a:r>
              <a:rPr lang="en-US" b="1" i="1" smtClean="0"/>
              <a:t>DESIGN METHODOLOGY)</a:t>
            </a:r>
          </a:p>
          <a:p>
            <a:pPr marL="0" indent="0" algn="just">
              <a:buNone/>
            </a:pPr>
            <a:r>
              <a:rPr lang="en-US" smtClean="0"/>
              <a:t>Desain penelitian berisikan pengetahuan, algoritma, metode, produk (sistem), model dan lain sebagainya. Dalam melakukan penelitian salah satu hal yang penting ialah membuat desain penelitian. Secara garis besar ada dua macam tipe desain, yaitu </a:t>
            </a:r>
            <a:r>
              <a:rPr lang="en-US" b="1" smtClean="0"/>
              <a:t>desain </a:t>
            </a:r>
            <a:r>
              <a:rPr lang="en-US" b="1" i="1" smtClean="0"/>
              <a:t>ex post facto dan desain eskperimental</a:t>
            </a:r>
            <a:r>
              <a:rPr lang="en-US" i="1" smtClean="0"/>
              <a:t>. Faktor-faktor yang membedakan kedua desain</a:t>
            </a:r>
            <a:r>
              <a:rPr lang="en-US" smtClean="0"/>
              <a:t> ini ialah </a:t>
            </a:r>
            <a:r>
              <a:rPr lang="en-US" b="1" smtClean="0"/>
              <a:t>pada desain </a:t>
            </a:r>
            <a:r>
              <a:rPr lang="en-US" b="1" i="1" smtClean="0"/>
              <a:t>ex post facto tidak terjadi manipulasi varaibel bebas </a:t>
            </a:r>
            <a:r>
              <a:rPr lang="en-US" i="1" smtClean="0"/>
              <a:t>sedang </a:t>
            </a:r>
            <a:r>
              <a:rPr lang="en-US" b="1" i="1" smtClean="0"/>
              <a:t>pada </a:t>
            </a:r>
            <a:r>
              <a:rPr lang="en-US" b="1" smtClean="0"/>
              <a:t>desain yang eksperimental terdapat manipulasi variable bebas</a:t>
            </a:r>
            <a:r>
              <a:rPr lang="en-US" smtClean="0"/>
              <a:t>. Tujuan utama penggunaan desain yang </a:t>
            </a:r>
            <a:r>
              <a:rPr lang="en-US" i="1" smtClean="0"/>
              <a:t>ex post facto ialah bersifat eksplorasi dan deskriptif, sedang </a:t>
            </a:r>
            <a:r>
              <a:rPr lang="en-US" smtClean="0"/>
              <a:t>desain eksperimental bersifat eksplanatori (sebab akibat).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643998" cy="6286544"/>
          </a:xfrm>
        </p:spPr>
        <p:txBody>
          <a:bodyPr>
            <a:normAutofit fontScale="85000" lnSpcReduction="20000"/>
          </a:bodyPr>
          <a:lstStyle/>
          <a:p>
            <a:pPr marL="0" indent="0" algn="just">
              <a:buNone/>
            </a:pPr>
            <a:r>
              <a:rPr lang="fi-FI" smtClean="0"/>
              <a:t>Bila kita ingin melakukan penelitian, maka objek yang diteliti harus jelas. </a:t>
            </a:r>
          </a:p>
          <a:p>
            <a:pPr marL="0" indent="0" algn="just">
              <a:buNone/>
            </a:pPr>
            <a:r>
              <a:rPr lang="fi-FI" smtClean="0"/>
              <a:t>Ada kalanya </a:t>
            </a:r>
            <a:r>
              <a:rPr lang="en-US" smtClean="0"/>
              <a:t>pada saat akan melakukan penelitian peneliti belum mengetahui apa dan siapa yang </a:t>
            </a:r>
            <a:r>
              <a:rPr lang="sv-SE" smtClean="0"/>
              <a:t>akan menjadi objeknya. </a:t>
            </a:r>
          </a:p>
          <a:p>
            <a:pPr marL="0" indent="0" algn="just">
              <a:buNone/>
            </a:pPr>
            <a:r>
              <a:rPr lang="sv-SE" smtClean="0"/>
              <a:t>Contoh, bila kita ingin </a:t>
            </a:r>
            <a:r>
              <a:rPr lang="sv-SE" b="1" smtClean="0"/>
              <a:t>membangun dan mengetahui Sistem </a:t>
            </a:r>
            <a:r>
              <a:rPr lang="en-US" b="1" smtClean="0"/>
              <a:t>Informasi bagi tenaga eksekutif</a:t>
            </a:r>
            <a:r>
              <a:rPr lang="en-US" smtClean="0"/>
              <a:t>, tetapi yang diinterview bukan tenaga eksekutif melainkan tenaga pendukung. Hal ini berarti objeknya tidak tepat atau tidak sesuai dengan apa yang ingin diteliti. Begitu juga dengan penetapan variable yang juga harus jelas. Variable merupakan sesuatu yang berubah-ubah dimana kinerjanya sebagai </a:t>
            </a:r>
            <a:r>
              <a:rPr lang="en-US" i="1" smtClean="0"/>
              <a:t>baseline, dimana dalam variable ada </a:t>
            </a:r>
            <a:r>
              <a:rPr lang="en-US" b="1" i="1" smtClean="0"/>
              <a:t>ketetapan waktu, budget, tenaga yang diperlukan</a:t>
            </a:r>
            <a:r>
              <a:rPr lang="en-US" i="1" smtClean="0"/>
              <a:t> </a:t>
            </a:r>
            <a:r>
              <a:rPr lang="en-US" smtClean="0"/>
              <a:t>untuk mengukur maupun memproses sesuatu. Pengukurannya bisa dilakukan dengan </a:t>
            </a:r>
            <a:r>
              <a:rPr lang="en-US" b="1" i="1" smtClean="0"/>
              <a:t>timer, simple numeric untuk mengukur kinerja, budget dan lain sebagainya</a:t>
            </a:r>
            <a:r>
              <a:rPr lang="en-US" i="1" smtClean="0"/>
              <a:t>. Variabel ini </a:t>
            </a:r>
            <a:r>
              <a:rPr lang="en-US" smtClean="0"/>
              <a:t>erat kaitannya dengan validitas dan reliabilitas dari data yang dikumpulkan.</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2228</Words>
  <Application>Microsoft Office PowerPoint</Application>
  <PresentationFormat>On-screen Show (4:3)</PresentationFormat>
  <Paragraphs>134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Metodologi Penelitian pada  Bidang lmu Komputer  dan Teknologi Informasi-3</vt:lpstr>
      <vt:lpstr>PROSES PENELITIAN</vt:lpstr>
      <vt:lpstr>DASAR KARAKTERISTIK DARI SCIENTIFIC INQUIRY</vt:lpstr>
      <vt:lpstr>DIAGRAM ALUR PENELITIAN ILMIAH</vt:lpstr>
      <vt:lpstr>PENJELASAN</vt:lpstr>
      <vt:lpstr>PENJELASAN</vt:lpstr>
      <vt:lpstr>PENJELASAN</vt:lpstr>
      <vt:lpstr>PENJELASAN</vt:lpstr>
      <vt:lpstr>Slide 9</vt:lpstr>
      <vt:lpstr>PENJELASAN</vt:lpstr>
      <vt:lpstr>PENJELASAN</vt:lpstr>
      <vt:lpstr>PENJELASAN</vt:lpstr>
      <vt:lpstr>Slide 13</vt:lpstr>
      <vt:lpstr>PENJELASAN</vt:lpstr>
      <vt:lpstr>MODEL RISET LAINNYA</vt:lpstr>
      <vt:lpstr>BERBAGAI MACAM TIPE RISET</vt:lpstr>
      <vt:lpstr>BERBAGAI MACAM TIPE RISET</vt:lpstr>
      <vt:lpstr>BERBAGAI MACAM TIPE RISET</vt:lpstr>
      <vt:lpstr>Scientific Reasoning dapat dipelajari melalui dua cara yaitu:</vt:lpstr>
      <vt:lpstr>Slide 20</vt:lpstr>
      <vt:lpstr>Slide 21</vt:lpstr>
      <vt:lpstr>SELESAI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pada  Bidang lmu Komputer  dan Teknologi Informasi-3</dc:title>
  <dc:creator>irawan</dc:creator>
  <cp:lastModifiedBy>irawan</cp:lastModifiedBy>
  <cp:revision>1</cp:revision>
  <dcterms:created xsi:type="dcterms:W3CDTF">2014-10-31T05:32:35Z</dcterms:created>
  <dcterms:modified xsi:type="dcterms:W3CDTF">2014-10-31T05:36:06Z</dcterms:modified>
</cp:coreProperties>
</file>