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4" r:id="rId11"/>
    <p:sldId id="267" r:id="rId12"/>
    <p:sldId id="268" r:id="rId13"/>
    <p:sldId id="269" r:id="rId14"/>
    <p:sldId id="271" r:id="rId15"/>
    <p:sldId id="272" r:id="rId16"/>
    <p:sldId id="273" r:id="rId17"/>
    <p:sldId id="274" r:id="rId18"/>
    <p:sldId id="275" r:id="rId19"/>
    <p:sldId id="276" r:id="rId20"/>
    <p:sldId id="278" r:id="rId21"/>
    <p:sldId id="279" r:id="rId22"/>
    <p:sldId id="280" r:id="rId23"/>
    <p:sldId id="284" r:id="rId24"/>
    <p:sldId id="282" r:id="rId25"/>
    <p:sldId id="283" r:id="rId26"/>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2C16"/>
    <a:srgbClr val="0C788E"/>
    <a:srgbClr val="006666"/>
    <a:srgbClr val="0099CC"/>
    <a:srgbClr val="E0C0A0"/>
    <a:srgbClr val="DDDDDD"/>
    <a:srgbClr val="663300"/>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35" autoAdjust="0"/>
    <p:restoredTop sz="94652" autoAdjust="0"/>
  </p:normalViewPr>
  <p:slideViewPr>
    <p:cSldViewPr>
      <p:cViewPr>
        <p:scale>
          <a:sx n="77" d="100"/>
          <a:sy n="77" d="100"/>
        </p:scale>
        <p:origin x="-972"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endParaRPr lang="es-ES"/>
          </a:p>
        </p:txBody>
      </p:sp>
      <p:sp>
        <p:nvSpPr>
          <p:cNvPr id="2" name="Footer Placeholder 1"/>
          <p:cNvSpPr>
            <a:spLocks noGrp="1"/>
          </p:cNvSpPr>
          <p:nvPr>
            <p:ph type="ftr" sz="quarter" idx="11"/>
          </p:nvPr>
        </p:nvSpPr>
        <p:spPr/>
        <p:txBody>
          <a:bodyPr/>
          <a:lstStyle/>
          <a:p>
            <a:endParaRPr lang="es-ES"/>
          </a:p>
        </p:txBody>
      </p:sp>
      <p:sp>
        <p:nvSpPr>
          <p:cNvPr id="15" name="Slide Number Placeholder 14"/>
          <p:cNvSpPr>
            <a:spLocks noGrp="1"/>
          </p:cNvSpPr>
          <p:nvPr>
            <p:ph type="sldNum" sz="quarter" idx="12"/>
          </p:nvPr>
        </p:nvSpPr>
        <p:spPr>
          <a:xfrm>
            <a:off x="8229600" y="6473952"/>
            <a:ext cx="758952" cy="246888"/>
          </a:xfrm>
        </p:spPr>
        <p:txBody>
          <a:bodyPr/>
          <a:lstStyle/>
          <a:p>
            <a:fld id="{483D0E9B-8342-406F-8685-0A9428DE2124}" type="slidenum">
              <a:rPr lang="es-ES" smtClean="0"/>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8A360CE-B014-48A7-96F3-FEF071952F5B}" type="slidenum">
              <a:rPr lang="es-ES" smtClean="0"/>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496B435-84AF-475F-9E7B-E7978B408131}" type="slidenum">
              <a:rPr lang="es-ES" smtClean="0"/>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endParaRPr lang="es-ES"/>
          </a:p>
        </p:txBody>
      </p:sp>
      <p:sp>
        <p:nvSpPr>
          <p:cNvPr id="19" name="Footer Placeholder 18"/>
          <p:cNvSpPr>
            <a:spLocks noGrp="1"/>
          </p:cNvSpPr>
          <p:nvPr>
            <p:ph type="ftr" sz="quarter" idx="11"/>
          </p:nvPr>
        </p:nvSpPr>
        <p:spPr>
          <a:xfrm>
            <a:off x="3581400" y="76200"/>
            <a:ext cx="2895600" cy="288925"/>
          </a:xfrm>
        </p:spPr>
        <p:txBody>
          <a:bodyPr/>
          <a:lstStyle/>
          <a:p>
            <a:endParaRPr lang="es-ES"/>
          </a:p>
        </p:txBody>
      </p:sp>
      <p:sp>
        <p:nvSpPr>
          <p:cNvPr id="16" name="Slide Number Placeholder 15"/>
          <p:cNvSpPr>
            <a:spLocks noGrp="1"/>
          </p:cNvSpPr>
          <p:nvPr>
            <p:ph type="sldNum" sz="quarter" idx="12"/>
          </p:nvPr>
        </p:nvSpPr>
        <p:spPr>
          <a:xfrm>
            <a:off x="8229600" y="6473952"/>
            <a:ext cx="758952" cy="246888"/>
          </a:xfrm>
        </p:spPr>
        <p:txBody>
          <a:bodyPr/>
          <a:lstStyle/>
          <a:p>
            <a:fld id="{5A29FFD3-C5A6-4F41-AF19-EAFD576CF3CC}" type="slidenum">
              <a:rPr lang="es-ES" smtClean="0"/>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endParaRPr lang="es-ES"/>
          </a:p>
        </p:txBody>
      </p:sp>
      <p:sp>
        <p:nvSpPr>
          <p:cNvPr id="11" name="Footer Placeholder 10"/>
          <p:cNvSpPr>
            <a:spLocks noGrp="1"/>
          </p:cNvSpPr>
          <p:nvPr>
            <p:ph type="ftr" sz="quarter" idx="11"/>
          </p:nvPr>
        </p:nvSpPr>
        <p:spPr/>
        <p:txBody>
          <a:bodyPr/>
          <a:lstStyle/>
          <a:p>
            <a:endParaRPr lang="es-ES"/>
          </a:p>
        </p:txBody>
      </p:sp>
      <p:sp>
        <p:nvSpPr>
          <p:cNvPr id="16" name="Slide Number Placeholder 15"/>
          <p:cNvSpPr>
            <a:spLocks noGrp="1"/>
          </p:cNvSpPr>
          <p:nvPr>
            <p:ph type="sldNum" sz="quarter" idx="12"/>
          </p:nvPr>
        </p:nvSpPr>
        <p:spPr/>
        <p:txBody>
          <a:bodyPr/>
          <a:lstStyle/>
          <a:p>
            <a:fld id="{6B958876-9A52-4FBD-980F-0589EB93DEC0}" type="slidenum">
              <a:rPr lang="es-ES" smtClean="0"/>
              <a:pPr/>
              <a:t>‹#›</a:t>
            </a:fld>
            <a:endParaRPr lang="es-E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endParaRPr lang="es-ES"/>
          </a:p>
        </p:txBody>
      </p:sp>
      <p:sp>
        <p:nvSpPr>
          <p:cNvPr id="10" name="Footer Placeholder 9"/>
          <p:cNvSpPr>
            <a:spLocks noGrp="1"/>
          </p:cNvSpPr>
          <p:nvPr>
            <p:ph type="ftr" sz="quarter" idx="11"/>
          </p:nvPr>
        </p:nvSpPr>
        <p:spPr/>
        <p:txBody>
          <a:bodyPr/>
          <a:lstStyle/>
          <a:p>
            <a:endParaRPr lang="es-ES"/>
          </a:p>
        </p:txBody>
      </p:sp>
      <p:sp>
        <p:nvSpPr>
          <p:cNvPr id="31" name="Slide Number Placeholder 30"/>
          <p:cNvSpPr>
            <a:spLocks noGrp="1"/>
          </p:cNvSpPr>
          <p:nvPr>
            <p:ph type="sldNum" sz="quarter" idx="12"/>
          </p:nvPr>
        </p:nvSpPr>
        <p:spPr/>
        <p:txBody>
          <a:bodyPr/>
          <a:lstStyle/>
          <a:p>
            <a:fld id="{9ED5233E-4AE3-409A-B7D3-7A05BA7C8CFD}" type="slidenum">
              <a:rPr lang="es-ES" smtClean="0"/>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a:xfrm>
            <a:off x="8229600" y="6477000"/>
            <a:ext cx="762000" cy="246888"/>
          </a:xfrm>
        </p:spPr>
        <p:txBody>
          <a:bodyPr/>
          <a:lstStyle/>
          <a:p>
            <a:fld id="{BD5D721F-24CC-4F9A-9C9C-15F9FDF83CBB}" type="slidenum">
              <a:rPr lang="es-ES" smtClean="0"/>
              <a:pPr/>
              <a:t>‹#›</a:t>
            </a:fld>
            <a:endParaRPr lang="es-E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endParaRPr lang="es-ES"/>
          </a:p>
        </p:txBody>
      </p:sp>
      <p:sp>
        <p:nvSpPr>
          <p:cNvPr id="21" name="Footer Placeholder 20"/>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51D4872-5FDD-4058-B6E6-0DDE8DC97D84}" type="slidenum">
              <a:rPr lang="es-ES" smtClean="0"/>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s-ES"/>
          </a:p>
        </p:txBody>
      </p:sp>
      <p:sp>
        <p:nvSpPr>
          <p:cNvPr id="24" name="Footer Placeholder 23"/>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05B4843-16FD-455F-9E35-BD232CD1FD8B}" type="slidenum">
              <a:rPr lang="es-ES" smtClean="0"/>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endParaRPr lang="es-ES"/>
          </a:p>
        </p:txBody>
      </p:sp>
      <p:sp>
        <p:nvSpPr>
          <p:cNvPr id="29" name="Footer Placeholder 28"/>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42C54CE2-0F0A-4603-A0B6-FC4E4B68ADFC}" type="slidenum">
              <a:rPr lang="es-ES" smtClean="0"/>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31" name="Slide Number Placeholder 30"/>
          <p:cNvSpPr>
            <a:spLocks noGrp="1"/>
          </p:cNvSpPr>
          <p:nvPr>
            <p:ph type="sldNum" sz="quarter" idx="12"/>
          </p:nvPr>
        </p:nvSpPr>
        <p:spPr/>
        <p:txBody>
          <a:bodyPr/>
          <a:lstStyle/>
          <a:p>
            <a:fld id="{9397035B-3198-4A45-9196-FE944579FE18}" type="slidenum">
              <a:rPr lang="es-ES" smtClean="0"/>
              <a:pPr/>
              <a:t>‹#›</a:t>
            </a:fld>
            <a:endParaRPr lang="es-E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endParaRPr lang="es-E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E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20A7E71-10EF-419D-BE1B-3A46497D4A75}" type="slidenum">
              <a:rPr lang="es-ES" smtClean="0"/>
              <a:pPr/>
              <a:t>‹#›</a:t>
            </a:fld>
            <a:endParaRPr lang="es-E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98" name="Rectangle 150"/>
          <p:cNvSpPr>
            <a:spLocks noGrp="1" noChangeArrowheads="1"/>
          </p:cNvSpPr>
          <p:nvPr>
            <p:ph type="ctrTitle"/>
          </p:nvPr>
        </p:nvSpPr>
        <p:spPr>
          <a:xfrm>
            <a:off x="0" y="3047712"/>
            <a:ext cx="9144000" cy="647700"/>
          </a:xfrm>
        </p:spPr>
        <p:txBody>
          <a:bodyPr>
            <a:normAutofit fontScale="90000"/>
          </a:bodyPr>
          <a:lstStyle/>
          <a:p>
            <a:pPr algn="l"/>
            <a:r>
              <a:rPr lang="id-ID" sz="4000" b="1" dirty="0" smtClean="0">
                <a:solidFill>
                  <a:srgbClr val="663300"/>
                </a:solidFill>
              </a:rPr>
              <a:t>Unified Modeling Language (UML)</a:t>
            </a:r>
            <a:endParaRPr lang="es-ES" sz="4000" b="1" dirty="0">
              <a:solidFill>
                <a:srgbClr val="663300"/>
              </a:solidFill>
            </a:endParaRPr>
          </a:p>
        </p:txBody>
      </p:sp>
      <p:sp>
        <p:nvSpPr>
          <p:cNvPr id="2223" name="Rectangle 175"/>
          <p:cNvSpPr>
            <a:spLocks noChangeArrowheads="1"/>
          </p:cNvSpPr>
          <p:nvPr/>
        </p:nvSpPr>
        <p:spPr bwMode="auto">
          <a:xfrm>
            <a:off x="285720" y="3632864"/>
            <a:ext cx="5254625" cy="867706"/>
          </a:xfrm>
          <a:prstGeom prst="rect">
            <a:avLst/>
          </a:prstGeom>
          <a:noFill/>
          <a:ln w="9525">
            <a:noFill/>
            <a:miter lim="800000"/>
            <a:headEnd/>
            <a:tailEnd/>
          </a:ln>
          <a:effectLst/>
        </p:spPr>
        <p:txBody>
          <a:bodyPr anchor="ctr"/>
          <a:lstStyle/>
          <a:p>
            <a:r>
              <a:rPr lang="en-US" sz="2000" b="1" dirty="0" smtClean="0">
                <a:solidFill>
                  <a:srgbClr val="663300"/>
                </a:solidFill>
              </a:rPr>
              <a:t>Anna </a:t>
            </a:r>
            <a:r>
              <a:rPr lang="en-US" sz="2000" b="1" dirty="0" err="1" smtClean="0">
                <a:solidFill>
                  <a:srgbClr val="663300"/>
                </a:solidFill>
              </a:rPr>
              <a:t>Dara</a:t>
            </a:r>
            <a:r>
              <a:rPr lang="en-US" sz="2000" b="1" dirty="0" smtClean="0">
                <a:solidFill>
                  <a:srgbClr val="663300"/>
                </a:solidFill>
              </a:rPr>
              <a:t> </a:t>
            </a:r>
            <a:r>
              <a:rPr lang="en-US" sz="2000" b="1" dirty="0" err="1" smtClean="0">
                <a:solidFill>
                  <a:srgbClr val="663300"/>
                </a:solidFill>
              </a:rPr>
              <a:t>Andriana</a:t>
            </a:r>
            <a:r>
              <a:rPr lang="en-US" sz="2000" b="1" dirty="0" smtClean="0">
                <a:solidFill>
                  <a:srgbClr val="663300"/>
                </a:solidFill>
              </a:rPr>
              <a:t>, </a:t>
            </a:r>
            <a:r>
              <a:rPr lang="en-US" sz="2000" b="1" dirty="0" err="1" smtClean="0">
                <a:solidFill>
                  <a:srgbClr val="663300"/>
                </a:solidFill>
              </a:rPr>
              <a:t>S.Kom</a:t>
            </a:r>
            <a:r>
              <a:rPr lang="en-US" sz="2000" b="1" dirty="0" smtClean="0">
                <a:solidFill>
                  <a:srgbClr val="663300"/>
                </a:solidFill>
              </a:rPr>
              <a:t>., </a:t>
            </a:r>
            <a:r>
              <a:rPr lang="en-US" sz="2000" b="1" dirty="0" err="1" smtClean="0">
                <a:solidFill>
                  <a:srgbClr val="663300"/>
                </a:solidFill>
              </a:rPr>
              <a:t>M.Kom</a:t>
            </a:r>
            <a:endParaRPr lang="es-ES" sz="2000" b="1" dirty="0">
              <a:solidFill>
                <a:srgbClr val="6633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err="1" smtClean="0"/>
              <a:t>P</a:t>
            </a:r>
            <a:r>
              <a:rPr lang="en-US" dirty="0" err="1" smtClean="0"/>
              <a:t>ersyaratan</a:t>
            </a:r>
            <a:r>
              <a:rPr lang="en-US" dirty="0" smtClean="0"/>
              <a:t> </a:t>
            </a:r>
            <a:r>
              <a:rPr lang="en-US" dirty="0" err="1" smtClean="0"/>
              <a:t>sistem</a:t>
            </a:r>
            <a:r>
              <a:rPr lang="en-US" dirty="0" smtClean="0"/>
              <a:t> </a:t>
            </a:r>
            <a:r>
              <a:rPr lang="en-US" dirty="0" err="1" smtClean="0"/>
              <a:t>menggunakan</a:t>
            </a:r>
            <a:r>
              <a:rPr lang="en-US" dirty="0" smtClean="0"/>
              <a:t> </a:t>
            </a:r>
            <a:r>
              <a:rPr lang="id-ID" dirty="0" smtClean="0"/>
              <a:t>Use Case</a:t>
            </a:r>
            <a:endParaRPr lang="id-ID" dirty="0"/>
          </a:p>
        </p:txBody>
      </p:sp>
      <p:sp>
        <p:nvSpPr>
          <p:cNvPr id="3" name="Content Placeholder 2"/>
          <p:cNvSpPr>
            <a:spLocks noGrp="1"/>
          </p:cNvSpPr>
          <p:nvPr>
            <p:ph idx="1"/>
          </p:nvPr>
        </p:nvSpPr>
        <p:spPr/>
        <p:txBody>
          <a:bodyPr>
            <a:normAutofit fontScale="92500" lnSpcReduction="10000"/>
          </a:bodyPr>
          <a:lstStyle/>
          <a:p>
            <a:pPr marL="381000" indent="-381000" eaLnBrk="1" hangingPunct="1">
              <a:lnSpc>
                <a:spcPct val="80000"/>
              </a:lnSpc>
            </a:pPr>
            <a:r>
              <a:rPr lang="en-US" sz="2400" u="sng" dirty="0" err="1" smtClean="0">
                <a:solidFill>
                  <a:srgbClr val="0000FF"/>
                </a:solidFill>
              </a:rPr>
              <a:t>Substansi</a:t>
            </a:r>
            <a:r>
              <a:rPr lang="en-US" sz="2400" dirty="0" smtClean="0"/>
              <a:t> : men-</a:t>
            </a:r>
            <a:r>
              <a:rPr lang="en-US" sz="2400" i="1" u="sng" dirty="0" smtClean="0"/>
              <a:t>capture</a:t>
            </a:r>
            <a:r>
              <a:rPr lang="en-US" sz="2400" dirty="0" smtClean="0"/>
              <a:t> </a:t>
            </a:r>
            <a:r>
              <a:rPr lang="en-US" sz="2400" dirty="0" err="1" smtClean="0"/>
              <a:t>dan</a:t>
            </a:r>
            <a:r>
              <a:rPr lang="en-US" sz="2400" dirty="0" smtClean="0"/>
              <a:t> </a:t>
            </a:r>
            <a:r>
              <a:rPr lang="en-US" sz="2400" dirty="0" err="1" smtClean="0"/>
              <a:t>mendokumentasikan</a:t>
            </a:r>
            <a:r>
              <a:rPr lang="en-US" sz="2400" dirty="0" smtClean="0"/>
              <a:t> </a:t>
            </a:r>
            <a:r>
              <a:rPr lang="en-US" sz="2400" dirty="0" err="1" smtClean="0"/>
              <a:t>persyaratan</a:t>
            </a:r>
            <a:r>
              <a:rPr lang="en-US" sz="2400" dirty="0" smtClean="0"/>
              <a:t> </a:t>
            </a:r>
            <a:r>
              <a:rPr lang="en-US" sz="2400" dirty="0" err="1" smtClean="0"/>
              <a:t>sistem</a:t>
            </a:r>
            <a:r>
              <a:rPr lang="en-US" sz="2400" dirty="0" smtClean="0"/>
              <a:t> </a:t>
            </a:r>
            <a:r>
              <a:rPr lang="en-US" sz="2400" dirty="0" err="1" smtClean="0"/>
              <a:t>dari</a:t>
            </a:r>
            <a:r>
              <a:rPr lang="en-US" sz="2400" dirty="0" smtClean="0"/>
              <a:t> </a:t>
            </a:r>
            <a:r>
              <a:rPr lang="en-US" sz="2400" dirty="0" err="1" smtClean="0"/>
              <a:t>sudut</a:t>
            </a:r>
            <a:r>
              <a:rPr lang="en-US" sz="2400" dirty="0" smtClean="0"/>
              <a:t> </a:t>
            </a:r>
            <a:r>
              <a:rPr lang="en-US" sz="2400" dirty="0" err="1" smtClean="0"/>
              <a:t>pandang</a:t>
            </a:r>
            <a:r>
              <a:rPr lang="en-US" sz="2400" dirty="0" smtClean="0"/>
              <a:t> </a:t>
            </a:r>
            <a:r>
              <a:rPr lang="en-US" sz="2400" dirty="0" err="1" smtClean="0"/>
              <a:t>pengguna</a:t>
            </a:r>
            <a:r>
              <a:rPr lang="en-US" sz="2400" dirty="0" smtClean="0"/>
              <a:t> </a:t>
            </a:r>
            <a:r>
              <a:rPr lang="en-US" sz="2400" dirty="0" err="1" smtClean="0"/>
              <a:t>dengan</a:t>
            </a:r>
            <a:r>
              <a:rPr lang="en-US" sz="2400" dirty="0" smtClean="0"/>
              <a:t> </a:t>
            </a:r>
            <a:r>
              <a:rPr lang="en-US" sz="2400" dirty="0" err="1" smtClean="0"/>
              <a:t>cara</a:t>
            </a:r>
            <a:r>
              <a:rPr lang="en-US" sz="2400" dirty="0" smtClean="0"/>
              <a:t> yang </a:t>
            </a:r>
            <a:r>
              <a:rPr lang="en-US" sz="2400" dirty="0" err="1" smtClean="0"/>
              <a:t>mudah</a:t>
            </a:r>
            <a:r>
              <a:rPr lang="en-US" sz="2400" dirty="0" smtClean="0"/>
              <a:t> </a:t>
            </a:r>
            <a:r>
              <a:rPr lang="en-US" sz="2400" dirty="0" err="1" smtClean="0"/>
              <a:t>dipahami</a:t>
            </a:r>
            <a:r>
              <a:rPr lang="en-US" sz="2400" dirty="0" smtClean="0"/>
              <a:t>.</a:t>
            </a:r>
          </a:p>
          <a:p>
            <a:pPr marL="381000" indent="-381000" eaLnBrk="1" hangingPunct="1">
              <a:lnSpc>
                <a:spcPct val="80000"/>
              </a:lnSpc>
            </a:pPr>
            <a:r>
              <a:rPr lang="en-US" sz="2400" u="sng" dirty="0" err="1" smtClean="0">
                <a:solidFill>
                  <a:srgbClr val="0000FF"/>
                </a:solidFill>
              </a:rPr>
              <a:t>Konsep</a:t>
            </a:r>
            <a:r>
              <a:rPr lang="en-US" sz="2400" dirty="0" smtClean="0"/>
              <a:t> : </a:t>
            </a:r>
            <a:r>
              <a:rPr lang="en-US" sz="2400" i="1" dirty="0" smtClean="0"/>
              <a:t>user-centered development</a:t>
            </a:r>
            <a:r>
              <a:rPr lang="en-US" sz="2400" dirty="0" smtClean="0"/>
              <a:t> </a:t>
            </a:r>
            <a:r>
              <a:rPr lang="en-US" sz="2400" dirty="0" smtClean="0">
                <a:sym typeface="Wingdings" pitchFamily="2" charset="2"/>
              </a:rPr>
              <a:t> </a:t>
            </a:r>
            <a:r>
              <a:rPr lang="en-US" sz="2400" dirty="0" err="1" smtClean="0">
                <a:sym typeface="Wingdings" pitchFamily="2" charset="2"/>
              </a:rPr>
              <a:t>sebuah</a:t>
            </a:r>
            <a:r>
              <a:rPr lang="en-US" sz="2400" dirty="0" smtClean="0">
                <a:sym typeface="Wingdings" pitchFamily="2" charset="2"/>
              </a:rPr>
              <a:t> </a:t>
            </a:r>
            <a:r>
              <a:rPr lang="en-US" sz="2400" dirty="0" err="1" smtClean="0">
                <a:sym typeface="Wingdings" pitchFamily="2" charset="2"/>
              </a:rPr>
              <a:t>proses</a:t>
            </a:r>
            <a:r>
              <a:rPr lang="en-US" sz="2400" dirty="0" smtClean="0">
                <a:sym typeface="Wingdings" pitchFamily="2" charset="2"/>
              </a:rPr>
              <a:t> </a:t>
            </a:r>
            <a:r>
              <a:rPr lang="en-US" sz="2400" dirty="0" err="1" smtClean="0">
                <a:sym typeface="Wingdings" pitchFamily="2" charset="2"/>
              </a:rPr>
              <a:t>pengembangan</a:t>
            </a:r>
            <a:r>
              <a:rPr lang="en-US" sz="2400" dirty="0" smtClean="0">
                <a:sym typeface="Wingdings" pitchFamily="2" charset="2"/>
              </a:rPr>
              <a:t> </a:t>
            </a:r>
            <a:r>
              <a:rPr lang="en-US" sz="2400" dirty="0" err="1" smtClean="0">
                <a:sym typeface="Wingdings" pitchFamily="2" charset="2"/>
              </a:rPr>
              <a:t>sistem</a:t>
            </a:r>
            <a:r>
              <a:rPr lang="en-US" sz="2400" dirty="0" smtClean="0">
                <a:sym typeface="Wingdings" pitchFamily="2" charset="2"/>
              </a:rPr>
              <a:t> yang </a:t>
            </a:r>
            <a:r>
              <a:rPr lang="en-US" sz="2400" dirty="0" err="1" smtClean="0">
                <a:sym typeface="Wingdings" pitchFamily="2" charset="2"/>
              </a:rPr>
              <a:t>didasarkan</a:t>
            </a:r>
            <a:r>
              <a:rPr lang="en-US" sz="2400" dirty="0" smtClean="0">
                <a:sym typeface="Wingdings" pitchFamily="2" charset="2"/>
              </a:rPr>
              <a:t> </a:t>
            </a:r>
            <a:r>
              <a:rPr lang="en-US" sz="2400" dirty="0" err="1" smtClean="0">
                <a:sym typeface="Wingdings" pitchFamily="2" charset="2"/>
              </a:rPr>
              <a:t>pada</a:t>
            </a:r>
            <a:r>
              <a:rPr lang="en-US" sz="2400" dirty="0" smtClean="0">
                <a:sym typeface="Wingdings" pitchFamily="2" charset="2"/>
              </a:rPr>
              <a:t> </a:t>
            </a:r>
            <a:r>
              <a:rPr lang="en-US" sz="2400" dirty="0" err="1" smtClean="0">
                <a:sym typeface="Wingdings" pitchFamily="2" charset="2"/>
              </a:rPr>
              <a:t>pemahaman</a:t>
            </a:r>
            <a:r>
              <a:rPr lang="en-US" sz="2400" dirty="0" smtClean="0">
                <a:sym typeface="Wingdings" pitchFamily="2" charset="2"/>
              </a:rPr>
              <a:t> </a:t>
            </a:r>
            <a:r>
              <a:rPr lang="en-US" sz="2400" dirty="0" err="1" smtClean="0">
                <a:sym typeface="Wingdings" pitchFamily="2" charset="2"/>
              </a:rPr>
              <a:t>akan</a:t>
            </a:r>
            <a:r>
              <a:rPr lang="en-US" sz="2400" dirty="0" smtClean="0">
                <a:sym typeface="Wingdings" pitchFamily="2" charset="2"/>
              </a:rPr>
              <a:t> </a:t>
            </a:r>
            <a:r>
              <a:rPr lang="en-US" sz="2400" dirty="0" err="1" smtClean="0">
                <a:sym typeface="Wingdings" pitchFamily="2" charset="2"/>
              </a:rPr>
              <a:t>kebutuhan</a:t>
            </a:r>
            <a:r>
              <a:rPr lang="en-US" sz="2400" dirty="0" smtClean="0">
                <a:sym typeface="Wingdings" pitchFamily="2" charset="2"/>
              </a:rPr>
              <a:t> stakeholder </a:t>
            </a:r>
            <a:r>
              <a:rPr lang="en-US" sz="2400" dirty="0" err="1" smtClean="0">
                <a:sym typeface="Wingdings" pitchFamily="2" charset="2"/>
              </a:rPr>
              <a:t>dan</a:t>
            </a:r>
            <a:r>
              <a:rPr lang="en-US" sz="2400" dirty="0" smtClean="0">
                <a:sym typeface="Wingdings" pitchFamily="2" charset="2"/>
              </a:rPr>
              <a:t> </a:t>
            </a:r>
            <a:r>
              <a:rPr lang="en-US" sz="2400" dirty="0" err="1" smtClean="0">
                <a:sym typeface="Wingdings" pitchFamily="2" charset="2"/>
              </a:rPr>
              <a:t>alasan</a:t>
            </a:r>
            <a:r>
              <a:rPr lang="en-US" sz="2400" dirty="0" smtClean="0">
                <a:sym typeface="Wingdings" pitchFamily="2" charset="2"/>
              </a:rPr>
              <a:t> </a:t>
            </a:r>
            <a:r>
              <a:rPr lang="en-US" sz="2400" dirty="0" err="1" smtClean="0">
                <a:sym typeface="Wingdings" pitchFamily="2" charset="2"/>
              </a:rPr>
              <a:t>mengapa</a:t>
            </a:r>
            <a:r>
              <a:rPr lang="en-US" sz="2400" dirty="0" smtClean="0">
                <a:sym typeface="Wingdings" pitchFamily="2" charset="2"/>
              </a:rPr>
              <a:t> </a:t>
            </a:r>
            <a:r>
              <a:rPr lang="en-US" sz="2400" dirty="0" err="1" smtClean="0">
                <a:sym typeface="Wingdings" pitchFamily="2" charset="2"/>
              </a:rPr>
              <a:t>sistem</a:t>
            </a:r>
            <a:r>
              <a:rPr lang="en-US" sz="2400" dirty="0" smtClean="0">
                <a:sym typeface="Wingdings" pitchFamily="2" charset="2"/>
              </a:rPr>
              <a:t> </a:t>
            </a:r>
            <a:r>
              <a:rPr lang="en-US" sz="2400" dirty="0" err="1" smtClean="0">
                <a:sym typeface="Wingdings" pitchFamily="2" charset="2"/>
              </a:rPr>
              <a:t>itu</a:t>
            </a:r>
            <a:r>
              <a:rPr lang="en-US" sz="2400" dirty="0" smtClean="0">
                <a:sym typeface="Wingdings" pitchFamily="2" charset="2"/>
              </a:rPr>
              <a:t> </a:t>
            </a:r>
            <a:r>
              <a:rPr lang="en-US" sz="2400" dirty="0" err="1" smtClean="0">
                <a:sym typeface="Wingdings" pitchFamily="2" charset="2"/>
              </a:rPr>
              <a:t>harus</a:t>
            </a:r>
            <a:r>
              <a:rPr lang="en-US" sz="2400" dirty="0" smtClean="0">
                <a:sym typeface="Wingdings" pitchFamily="2" charset="2"/>
              </a:rPr>
              <a:t> </a:t>
            </a:r>
            <a:r>
              <a:rPr lang="en-US" sz="2400" dirty="0" err="1" smtClean="0">
                <a:sym typeface="Wingdings" pitchFamily="2" charset="2"/>
              </a:rPr>
              <a:t>dikembangkan</a:t>
            </a:r>
            <a:r>
              <a:rPr lang="en-US" sz="2400" dirty="0" smtClean="0">
                <a:sym typeface="Wingdings" pitchFamily="2" charset="2"/>
              </a:rPr>
              <a:t>.</a:t>
            </a:r>
          </a:p>
          <a:p>
            <a:pPr marL="381000" indent="-381000" eaLnBrk="1" hangingPunct="1">
              <a:lnSpc>
                <a:spcPct val="80000"/>
              </a:lnSpc>
            </a:pPr>
            <a:r>
              <a:rPr lang="en-US" sz="2400" u="sng" dirty="0" err="1" smtClean="0">
                <a:solidFill>
                  <a:srgbClr val="0000FF"/>
                </a:solidFill>
              </a:rPr>
              <a:t>Sarana</a:t>
            </a:r>
            <a:r>
              <a:rPr lang="en-US" sz="2400" dirty="0" smtClean="0"/>
              <a:t> : </a:t>
            </a:r>
            <a:r>
              <a:rPr lang="en-US" sz="2400" i="1" dirty="0" smtClean="0"/>
              <a:t>use-case </a:t>
            </a:r>
            <a:r>
              <a:rPr lang="en-US" sz="2400" i="1" dirty="0" err="1" smtClean="0"/>
              <a:t>modelling</a:t>
            </a:r>
            <a:r>
              <a:rPr lang="en-US" sz="2400" dirty="0" smtClean="0"/>
              <a:t> :</a:t>
            </a:r>
          </a:p>
          <a:p>
            <a:pPr marL="800100" lvl="1" indent="-342900" eaLnBrk="1" hangingPunct="1">
              <a:lnSpc>
                <a:spcPct val="80000"/>
              </a:lnSpc>
            </a:pPr>
            <a:r>
              <a:rPr lang="en-US" sz="2000" dirty="0" err="1" smtClean="0">
                <a:sym typeface="Wingdings" pitchFamily="2" charset="2"/>
              </a:rPr>
              <a:t>proses</a:t>
            </a:r>
            <a:r>
              <a:rPr lang="en-US" sz="2000" dirty="0" smtClean="0">
                <a:sym typeface="Wingdings" pitchFamily="2" charset="2"/>
              </a:rPr>
              <a:t> </a:t>
            </a:r>
            <a:r>
              <a:rPr lang="en-US" sz="2000" dirty="0" err="1" smtClean="0">
                <a:sym typeface="Wingdings" pitchFamily="2" charset="2"/>
              </a:rPr>
              <a:t>pemodelan</a:t>
            </a:r>
            <a:r>
              <a:rPr lang="en-US" sz="2000" dirty="0" smtClean="0">
                <a:sym typeface="Wingdings" pitchFamily="2" charset="2"/>
              </a:rPr>
              <a:t> </a:t>
            </a:r>
            <a:r>
              <a:rPr lang="en-US" sz="2000" dirty="0" err="1" smtClean="0">
                <a:sym typeface="Wingdings" pitchFamily="2" charset="2"/>
              </a:rPr>
              <a:t>fungsi-fungsi</a:t>
            </a:r>
            <a:r>
              <a:rPr lang="en-US" sz="2000" dirty="0" smtClean="0">
                <a:sym typeface="Wingdings" pitchFamily="2" charset="2"/>
              </a:rPr>
              <a:t> </a:t>
            </a:r>
            <a:r>
              <a:rPr lang="en-US" sz="2000" dirty="0" err="1" smtClean="0">
                <a:sym typeface="Wingdings" pitchFamily="2" charset="2"/>
              </a:rPr>
              <a:t>sistem</a:t>
            </a:r>
            <a:r>
              <a:rPr lang="en-US" sz="2000" dirty="0" smtClean="0">
                <a:sym typeface="Wingdings" pitchFamily="2" charset="2"/>
              </a:rPr>
              <a:t> </a:t>
            </a:r>
            <a:r>
              <a:rPr lang="en-US" sz="2000" dirty="0" err="1" smtClean="0">
                <a:sym typeface="Wingdings" pitchFamily="2" charset="2"/>
              </a:rPr>
              <a:t>dalam</a:t>
            </a:r>
            <a:r>
              <a:rPr lang="en-US" sz="2000" dirty="0" smtClean="0">
                <a:sym typeface="Wingdings" pitchFamily="2" charset="2"/>
              </a:rPr>
              <a:t> </a:t>
            </a:r>
            <a:r>
              <a:rPr lang="en-US" sz="2000" dirty="0" err="1" smtClean="0">
                <a:sym typeface="Wingdings" pitchFamily="2" charset="2"/>
              </a:rPr>
              <a:t>konteks</a:t>
            </a:r>
            <a:r>
              <a:rPr lang="en-US" sz="2000" dirty="0" smtClean="0">
                <a:sym typeface="Wingdings" pitchFamily="2" charset="2"/>
              </a:rPr>
              <a:t> </a:t>
            </a:r>
            <a:r>
              <a:rPr lang="en-US" sz="2000" dirty="0" err="1" smtClean="0">
                <a:sym typeface="Wingdings" pitchFamily="2" charset="2"/>
              </a:rPr>
              <a:t>peristiwa-peristiwa</a:t>
            </a:r>
            <a:r>
              <a:rPr lang="en-US" sz="2000" dirty="0" smtClean="0">
                <a:sym typeface="Wingdings" pitchFamily="2" charset="2"/>
              </a:rPr>
              <a:t> </a:t>
            </a:r>
            <a:r>
              <a:rPr lang="en-US" sz="2000" dirty="0" err="1" smtClean="0">
                <a:sym typeface="Wingdings" pitchFamily="2" charset="2"/>
              </a:rPr>
              <a:t>bisnis</a:t>
            </a:r>
            <a:r>
              <a:rPr lang="en-US" sz="2000" dirty="0" smtClean="0">
                <a:sym typeface="Wingdings" pitchFamily="2" charset="2"/>
              </a:rPr>
              <a:t>, </a:t>
            </a:r>
            <a:r>
              <a:rPr lang="en-US" sz="2000" dirty="0" err="1" smtClean="0">
                <a:sym typeface="Wingdings" pitchFamily="2" charset="2"/>
              </a:rPr>
              <a:t>siapa</a:t>
            </a:r>
            <a:r>
              <a:rPr lang="en-US" sz="2000" dirty="0" smtClean="0">
                <a:sym typeface="Wingdings" pitchFamily="2" charset="2"/>
              </a:rPr>
              <a:t> yang </a:t>
            </a:r>
            <a:r>
              <a:rPr lang="en-US" sz="2000" dirty="0" err="1" smtClean="0">
                <a:sym typeface="Wingdings" pitchFamily="2" charset="2"/>
              </a:rPr>
              <a:t>mengawalinya</a:t>
            </a:r>
            <a:r>
              <a:rPr lang="en-US" sz="2000" dirty="0" smtClean="0">
                <a:sym typeface="Wingdings" pitchFamily="2" charset="2"/>
              </a:rPr>
              <a:t>, </a:t>
            </a:r>
            <a:r>
              <a:rPr lang="en-US" sz="2000" dirty="0" err="1" smtClean="0">
                <a:sym typeface="Wingdings" pitchFamily="2" charset="2"/>
              </a:rPr>
              <a:t>dan</a:t>
            </a:r>
            <a:r>
              <a:rPr lang="en-US" sz="2000" dirty="0" smtClean="0">
                <a:sym typeface="Wingdings" pitchFamily="2" charset="2"/>
              </a:rPr>
              <a:t> </a:t>
            </a:r>
            <a:r>
              <a:rPr lang="en-US" sz="2000" dirty="0" err="1" smtClean="0">
                <a:sym typeface="Wingdings" pitchFamily="2" charset="2"/>
              </a:rPr>
              <a:t>bagaimana</a:t>
            </a:r>
            <a:r>
              <a:rPr lang="en-US" sz="2000" dirty="0" smtClean="0">
                <a:sym typeface="Wingdings" pitchFamily="2" charset="2"/>
              </a:rPr>
              <a:t> </a:t>
            </a:r>
            <a:r>
              <a:rPr lang="en-US" sz="2000" dirty="0" err="1" smtClean="0">
                <a:sym typeface="Wingdings" pitchFamily="2" charset="2"/>
              </a:rPr>
              <a:t>sistem</a:t>
            </a:r>
            <a:r>
              <a:rPr lang="en-US" sz="2000" dirty="0" smtClean="0">
                <a:sym typeface="Wingdings" pitchFamily="2" charset="2"/>
              </a:rPr>
              <a:t> </a:t>
            </a:r>
            <a:r>
              <a:rPr lang="en-US" sz="2000" dirty="0" err="1" smtClean="0">
                <a:sym typeface="Wingdings" pitchFamily="2" charset="2"/>
              </a:rPr>
              <a:t>itu</a:t>
            </a:r>
            <a:r>
              <a:rPr lang="en-US" sz="2000" dirty="0" smtClean="0">
                <a:sym typeface="Wingdings" pitchFamily="2" charset="2"/>
              </a:rPr>
              <a:t> </a:t>
            </a:r>
            <a:r>
              <a:rPr lang="en-US" sz="2000" dirty="0" err="1" smtClean="0">
                <a:sym typeface="Wingdings" pitchFamily="2" charset="2"/>
              </a:rPr>
              <a:t>merespon</a:t>
            </a:r>
            <a:r>
              <a:rPr lang="en-US" sz="2000" dirty="0" smtClean="0">
                <a:sym typeface="Wingdings" pitchFamily="2" charset="2"/>
              </a:rPr>
              <a:t>.</a:t>
            </a:r>
          </a:p>
          <a:p>
            <a:pPr marL="800100" lvl="1" indent="-342900" eaLnBrk="1" hangingPunct="1">
              <a:lnSpc>
                <a:spcPct val="80000"/>
              </a:lnSpc>
            </a:pPr>
            <a:r>
              <a:rPr lang="en-US" sz="2000" dirty="0" err="1" smtClean="0">
                <a:sym typeface="Wingdings" pitchFamily="2" charset="2"/>
              </a:rPr>
              <a:t>Pendekatan</a:t>
            </a:r>
            <a:r>
              <a:rPr lang="en-US" sz="2000" dirty="0" smtClean="0">
                <a:sym typeface="Wingdings" pitchFamily="2" charset="2"/>
              </a:rPr>
              <a:t> yang </a:t>
            </a:r>
            <a:r>
              <a:rPr lang="en-US" sz="2000" dirty="0" err="1" smtClean="0">
                <a:sym typeface="Wingdings" pitchFamily="2" charset="2"/>
              </a:rPr>
              <a:t>memfasilitasi</a:t>
            </a:r>
            <a:r>
              <a:rPr lang="en-US" sz="2000" dirty="0" smtClean="0">
                <a:sym typeface="Wingdings" pitchFamily="2" charset="2"/>
              </a:rPr>
              <a:t> </a:t>
            </a:r>
            <a:r>
              <a:rPr lang="en-US" sz="2000" dirty="0" err="1" smtClean="0">
                <a:sym typeface="Wingdings" pitchFamily="2" charset="2"/>
              </a:rPr>
              <a:t>pengembangan</a:t>
            </a:r>
            <a:r>
              <a:rPr lang="en-US" sz="2000" dirty="0" smtClean="0">
                <a:sym typeface="Wingdings" pitchFamily="2" charset="2"/>
              </a:rPr>
              <a:t> </a:t>
            </a:r>
            <a:r>
              <a:rPr lang="en-US" sz="2000" dirty="0" err="1" smtClean="0">
                <a:sym typeface="Wingdings" pitchFamily="2" charset="2"/>
              </a:rPr>
              <a:t>berpusatkan</a:t>
            </a:r>
            <a:r>
              <a:rPr lang="en-US" sz="2000" dirty="0" smtClean="0">
                <a:sym typeface="Wingdings" pitchFamily="2" charset="2"/>
              </a:rPr>
              <a:t> </a:t>
            </a:r>
            <a:r>
              <a:rPr lang="en-US" sz="2000" dirty="0" err="1" smtClean="0">
                <a:sym typeface="Wingdings" pitchFamily="2" charset="2"/>
              </a:rPr>
              <a:t>pada</a:t>
            </a:r>
            <a:r>
              <a:rPr lang="en-US" sz="2000" dirty="0" smtClean="0">
                <a:sym typeface="Wingdings" pitchFamily="2" charset="2"/>
              </a:rPr>
              <a:t> </a:t>
            </a:r>
            <a:r>
              <a:rPr lang="en-US" sz="2000" dirty="0" err="1" smtClean="0">
                <a:sym typeface="Wingdings" pitchFamily="2" charset="2"/>
              </a:rPr>
              <a:t>kegunaan</a:t>
            </a:r>
            <a:r>
              <a:rPr lang="en-US" sz="2000" dirty="0" smtClean="0">
                <a:sym typeface="Wingdings" pitchFamily="2" charset="2"/>
              </a:rPr>
              <a:t>.</a:t>
            </a:r>
          </a:p>
          <a:p>
            <a:pPr marL="800100" lvl="1" indent="-342900" eaLnBrk="1" hangingPunct="1">
              <a:lnSpc>
                <a:spcPct val="80000"/>
              </a:lnSpc>
            </a:pPr>
            <a:r>
              <a:rPr lang="en-US" sz="2000" dirty="0" err="1" smtClean="0">
                <a:sym typeface="Wingdings" pitchFamily="2" charset="2"/>
              </a:rPr>
              <a:t>Menentukan</a:t>
            </a:r>
            <a:r>
              <a:rPr lang="en-US" sz="2000" dirty="0" smtClean="0">
                <a:sym typeface="Wingdings" pitchFamily="2" charset="2"/>
              </a:rPr>
              <a:t>, </a:t>
            </a:r>
            <a:r>
              <a:rPr lang="en-US" sz="2000" dirty="0" err="1" smtClean="0">
                <a:sym typeface="Wingdings" pitchFamily="2" charset="2"/>
              </a:rPr>
              <a:t>mendokumentasikan</a:t>
            </a:r>
            <a:r>
              <a:rPr lang="en-US" sz="2000" dirty="0" smtClean="0">
                <a:sym typeface="Wingdings" pitchFamily="2" charset="2"/>
              </a:rPr>
              <a:t> </a:t>
            </a:r>
            <a:r>
              <a:rPr lang="en-US" sz="2000" dirty="0" err="1" smtClean="0">
                <a:sym typeface="Wingdings" pitchFamily="2" charset="2"/>
              </a:rPr>
              <a:t>dan</a:t>
            </a:r>
            <a:r>
              <a:rPr lang="en-US" sz="2000" dirty="0" smtClean="0">
                <a:sym typeface="Wingdings" pitchFamily="2" charset="2"/>
              </a:rPr>
              <a:t> </a:t>
            </a:r>
            <a:r>
              <a:rPr lang="en-US" sz="2000" dirty="0" err="1" smtClean="0">
                <a:sym typeface="Wingdings" pitchFamily="2" charset="2"/>
              </a:rPr>
              <a:t>memahami</a:t>
            </a:r>
            <a:r>
              <a:rPr lang="en-US" sz="2000" dirty="0" smtClean="0">
                <a:sym typeface="Wingdings" pitchFamily="2" charset="2"/>
              </a:rPr>
              <a:t> </a:t>
            </a:r>
            <a:r>
              <a:rPr lang="en-US" sz="2000" dirty="0" err="1" smtClean="0">
                <a:sym typeface="Wingdings" pitchFamily="2" charset="2"/>
              </a:rPr>
              <a:t>persyaratan</a:t>
            </a:r>
            <a:r>
              <a:rPr lang="en-US" sz="2000" dirty="0" smtClean="0">
                <a:sym typeface="Wingdings" pitchFamily="2" charset="2"/>
              </a:rPr>
              <a:t> </a:t>
            </a:r>
            <a:r>
              <a:rPr lang="en-US" sz="2000" dirty="0" err="1" smtClean="0">
                <a:sym typeface="Wingdings" pitchFamily="2" charset="2"/>
              </a:rPr>
              <a:t>fungsional</a:t>
            </a:r>
            <a:r>
              <a:rPr lang="en-US" sz="2000" dirty="0" smtClean="0">
                <a:sym typeface="Wingdings" pitchFamily="2" charset="2"/>
              </a:rPr>
              <a:t> </a:t>
            </a:r>
            <a:r>
              <a:rPr lang="en-US" sz="2000" dirty="0" err="1" smtClean="0">
                <a:sym typeface="Wingdings" pitchFamily="2" charset="2"/>
              </a:rPr>
              <a:t>sistem</a:t>
            </a:r>
            <a:r>
              <a:rPr lang="en-US" sz="2000" dirty="0" smtClean="0">
                <a:sym typeface="Wingdings" pitchFamily="2" charset="2"/>
              </a:rPr>
              <a:t> </a:t>
            </a:r>
            <a:r>
              <a:rPr lang="en-US" sz="2000" dirty="0" err="1" smtClean="0">
                <a:sym typeface="Wingdings" pitchFamily="2" charset="2"/>
              </a:rPr>
              <a:t>informasi</a:t>
            </a:r>
            <a:r>
              <a:rPr lang="en-US" sz="2000" dirty="0" smtClean="0">
                <a:sym typeface="Wingdings" pitchFamily="2" charset="2"/>
              </a:rPr>
              <a:t>.</a:t>
            </a:r>
          </a:p>
          <a:p>
            <a:pPr marL="800100" lvl="1" indent="-342900" eaLnBrk="1" hangingPunct="1">
              <a:lnSpc>
                <a:spcPct val="80000"/>
              </a:lnSpc>
            </a:pPr>
            <a:endParaRPr lang="en-US" sz="2000" dirty="0" smtClean="0">
              <a:sym typeface="Wingdings" pitchFamily="2" charset="2"/>
            </a:endParaRPr>
          </a:p>
          <a:p>
            <a:pPr marL="457200" lvl="1" indent="0" algn="ctr" eaLnBrk="1" hangingPunct="1">
              <a:lnSpc>
                <a:spcPct val="80000"/>
              </a:lnSpc>
              <a:buNone/>
            </a:pPr>
            <a:r>
              <a:rPr lang="en-US" sz="2000" dirty="0" err="1" smtClean="0">
                <a:sym typeface="Wingdings" pitchFamily="2" charset="2"/>
              </a:rPr>
              <a:t>Menggambarkan</a:t>
            </a:r>
            <a:r>
              <a:rPr lang="en-US" sz="2000" dirty="0" smtClean="0">
                <a:sym typeface="Wingdings" pitchFamily="2" charset="2"/>
              </a:rPr>
              <a:t> </a:t>
            </a:r>
            <a:r>
              <a:rPr lang="en-US" sz="2000" b="1" dirty="0" err="1" smtClean="0">
                <a:sym typeface="Wingdings" pitchFamily="2" charset="2"/>
              </a:rPr>
              <a:t>apa</a:t>
            </a:r>
            <a:r>
              <a:rPr lang="en-US" sz="2000" b="1" dirty="0" smtClean="0">
                <a:sym typeface="Wingdings" pitchFamily="2" charset="2"/>
              </a:rPr>
              <a:t> </a:t>
            </a:r>
            <a:r>
              <a:rPr lang="en-US" sz="2000" dirty="0" smtClean="0">
                <a:sym typeface="Wingdings" pitchFamily="2" charset="2"/>
              </a:rPr>
              <a:t>yang </a:t>
            </a:r>
            <a:r>
              <a:rPr lang="en-US" sz="2000" dirty="0" err="1" smtClean="0">
                <a:sym typeface="Wingdings" pitchFamily="2" charset="2"/>
              </a:rPr>
              <a:t>dilakukan</a:t>
            </a:r>
            <a:r>
              <a:rPr lang="en-US" sz="2000" dirty="0" smtClean="0">
                <a:sym typeface="Wingdings" pitchFamily="2" charset="2"/>
              </a:rPr>
              <a:t> </a:t>
            </a:r>
            <a:r>
              <a:rPr lang="en-US" sz="2000" dirty="0" err="1" smtClean="0">
                <a:sym typeface="Wingdings" pitchFamily="2" charset="2"/>
              </a:rPr>
              <a:t>sistem</a:t>
            </a:r>
            <a:r>
              <a:rPr lang="en-US" sz="2000" dirty="0" smtClean="0">
                <a:sym typeface="Wingdings" pitchFamily="2" charset="2"/>
              </a:rPr>
              <a:t>, </a:t>
            </a:r>
            <a:r>
              <a:rPr lang="en-US" sz="2000" dirty="0" err="1" smtClean="0">
                <a:sym typeface="Wingdings" pitchFamily="2" charset="2"/>
              </a:rPr>
              <a:t>bukan</a:t>
            </a:r>
            <a:r>
              <a:rPr lang="en-US" sz="2000" dirty="0" smtClean="0">
                <a:sym typeface="Wingdings" pitchFamily="2" charset="2"/>
              </a:rPr>
              <a:t> </a:t>
            </a:r>
            <a:r>
              <a:rPr lang="en-US" sz="2000" b="1" dirty="0" err="1" smtClean="0">
                <a:sym typeface="Wingdings" pitchFamily="2" charset="2"/>
              </a:rPr>
              <a:t>bagaimana</a:t>
            </a:r>
            <a:r>
              <a:rPr lang="en-US" sz="2000" dirty="0" smtClean="0">
                <a:sym typeface="Wingdings" pitchFamily="2" charset="2"/>
              </a:rPr>
              <a:t>  </a:t>
            </a:r>
            <a:r>
              <a:rPr lang="en-US" sz="2000" dirty="0" err="1" smtClean="0">
                <a:sym typeface="Wingdings" pitchFamily="2" charset="2"/>
              </a:rPr>
              <a:t>sistem</a:t>
            </a:r>
            <a:r>
              <a:rPr lang="en-US" sz="2000" dirty="0" smtClean="0">
                <a:sym typeface="Wingdings" pitchFamily="2" charset="2"/>
              </a:rPr>
              <a:t> </a:t>
            </a:r>
            <a:r>
              <a:rPr lang="en-US" sz="2000" dirty="0" err="1" smtClean="0">
                <a:sym typeface="Wingdings" pitchFamily="2" charset="2"/>
              </a:rPr>
              <a:t>melakukannya</a:t>
            </a:r>
            <a:endParaRPr lang="en-US" sz="2000" dirty="0" smtClean="0">
              <a:sym typeface="Wingdings" pitchFamily="2" charset="2"/>
            </a:endParaRPr>
          </a:p>
          <a:p>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linds(horizontal)">
                                      <p:cBhvr>
                                        <p:cTn id="26" dur="500"/>
                                        <p:tgtEl>
                                          <p:spTgt spid="3">
                                            <p:txEl>
                                              <p:pRg st="5" end="5"/>
                                            </p:txEl>
                                          </p:spTgt>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blinds(horizontal)">
                                      <p:cBhvr>
                                        <p:cTn id="2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model</a:t>
            </a:r>
            <a:endParaRPr lang="id-ID" dirty="0"/>
          </a:p>
        </p:txBody>
      </p:sp>
      <p:sp>
        <p:nvSpPr>
          <p:cNvPr id="3" name="Content Placeholder 2"/>
          <p:cNvSpPr>
            <a:spLocks noGrp="1"/>
          </p:cNvSpPr>
          <p:nvPr>
            <p:ph idx="1"/>
          </p:nvPr>
        </p:nvSpPr>
        <p:spPr/>
        <p:txBody>
          <a:bodyPr/>
          <a:lstStyle/>
          <a:p>
            <a:pPr marL="342900" lvl="1" indent="-342900">
              <a:buFontTx/>
              <a:buChar char="•"/>
            </a:pPr>
            <a:r>
              <a:rPr lang="en-US" dirty="0" smtClean="0">
                <a:sym typeface="Wingdings" pitchFamily="2" charset="2"/>
              </a:rPr>
              <a:t>Use-case diagram  diagram yang </a:t>
            </a:r>
            <a:r>
              <a:rPr lang="en-US" dirty="0" err="1" smtClean="0">
                <a:sym typeface="Wingdings" pitchFamily="2" charset="2"/>
              </a:rPr>
              <a:t>menggambarkan</a:t>
            </a:r>
            <a:r>
              <a:rPr lang="en-US" dirty="0" smtClean="0">
                <a:sym typeface="Wingdings" pitchFamily="2" charset="2"/>
              </a:rPr>
              <a:t> </a:t>
            </a:r>
            <a:r>
              <a:rPr lang="en-US" dirty="0" err="1" smtClean="0">
                <a:sym typeface="Wingdings" pitchFamily="2" charset="2"/>
              </a:rPr>
              <a:t>interaksi</a:t>
            </a:r>
            <a:r>
              <a:rPr lang="en-US" dirty="0" smtClean="0">
                <a:sym typeface="Wingdings" pitchFamily="2" charset="2"/>
              </a:rPr>
              <a:t> </a:t>
            </a:r>
            <a:r>
              <a:rPr lang="en-US" dirty="0" err="1" smtClean="0">
                <a:sym typeface="Wingdings" pitchFamily="2" charset="2"/>
              </a:rPr>
              <a:t>antara</a:t>
            </a:r>
            <a:r>
              <a:rPr lang="en-US" dirty="0" smtClean="0">
                <a:sym typeface="Wingdings" pitchFamily="2" charset="2"/>
              </a:rPr>
              <a:t> </a:t>
            </a:r>
            <a:r>
              <a:rPr lang="en-US" dirty="0" err="1" smtClean="0">
                <a:sym typeface="Wingdings" pitchFamily="2" charset="2"/>
              </a:rPr>
              <a:t>sistem</a:t>
            </a:r>
            <a:r>
              <a:rPr lang="en-US" dirty="0" smtClean="0">
                <a:sym typeface="Wingdings" pitchFamily="2" charset="2"/>
              </a:rPr>
              <a:t> </a:t>
            </a:r>
            <a:r>
              <a:rPr lang="en-US" dirty="0" err="1" smtClean="0">
                <a:sym typeface="Wingdings" pitchFamily="2" charset="2"/>
              </a:rPr>
              <a:t>dengan</a:t>
            </a:r>
            <a:r>
              <a:rPr lang="en-US" dirty="0" smtClean="0">
                <a:sym typeface="Wingdings" pitchFamily="2" charset="2"/>
              </a:rPr>
              <a:t> </a:t>
            </a:r>
            <a:r>
              <a:rPr lang="en-US" dirty="0" err="1" smtClean="0">
                <a:sym typeface="Wingdings" pitchFamily="2" charset="2"/>
              </a:rPr>
              <a:t>sistem</a:t>
            </a:r>
            <a:r>
              <a:rPr lang="en-US" dirty="0" smtClean="0">
                <a:sym typeface="Wingdings" pitchFamily="2" charset="2"/>
              </a:rPr>
              <a:t> </a:t>
            </a:r>
            <a:r>
              <a:rPr lang="en-US" dirty="0" err="1" smtClean="0">
                <a:sym typeface="Wingdings" pitchFamily="2" charset="2"/>
              </a:rPr>
              <a:t>eksternal</a:t>
            </a:r>
            <a:r>
              <a:rPr lang="en-US" dirty="0" smtClean="0">
                <a:sym typeface="Wingdings" pitchFamily="2" charset="2"/>
              </a:rPr>
              <a:t> </a:t>
            </a:r>
            <a:r>
              <a:rPr lang="en-US" dirty="0" err="1" smtClean="0">
                <a:sym typeface="Wingdings" pitchFamily="2" charset="2"/>
              </a:rPr>
              <a:t>dan</a:t>
            </a:r>
            <a:r>
              <a:rPr lang="en-US" dirty="0" smtClean="0">
                <a:sym typeface="Wingdings" pitchFamily="2" charset="2"/>
              </a:rPr>
              <a:t> </a:t>
            </a:r>
            <a:r>
              <a:rPr lang="en-US" dirty="0" err="1" smtClean="0">
                <a:sym typeface="Wingdings" pitchFamily="2" charset="2"/>
              </a:rPr>
              <a:t>pengguna</a:t>
            </a:r>
            <a:r>
              <a:rPr lang="en-US" dirty="0" smtClean="0">
                <a:sym typeface="Wingdings" pitchFamily="2" charset="2"/>
              </a:rPr>
              <a:t>. </a:t>
            </a:r>
            <a:r>
              <a:rPr lang="en-US" dirty="0" err="1" smtClean="0">
                <a:sym typeface="Wingdings" pitchFamily="2" charset="2"/>
              </a:rPr>
              <a:t>Dengan</a:t>
            </a:r>
            <a:r>
              <a:rPr lang="en-US" dirty="0" smtClean="0">
                <a:sym typeface="Wingdings" pitchFamily="2" charset="2"/>
              </a:rPr>
              <a:t> </a:t>
            </a:r>
            <a:r>
              <a:rPr lang="en-US" dirty="0" err="1" smtClean="0">
                <a:sym typeface="Wingdings" pitchFamily="2" charset="2"/>
              </a:rPr>
              <a:t>kata</a:t>
            </a:r>
            <a:r>
              <a:rPr lang="en-US" dirty="0" smtClean="0">
                <a:sym typeface="Wingdings" pitchFamily="2" charset="2"/>
              </a:rPr>
              <a:t> lain </a:t>
            </a:r>
            <a:r>
              <a:rPr lang="en-US" dirty="0" err="1" smtClean="0">
                <a:sym typeface="Wingdings" pitchFamily="2" charset="2"/>
              </a:rPr>
              <a:t>secara</a:t>
            </a:r>
            <a:r>
              <a:rPr lang="en-US" dirty="0" smtClean="0">
                <a:sym typeface="Wingdings" pitchFamily="2" charset="2"/>
              </a:rPr>
              <a:t> </a:t>
            </a:r>
            <a:r>
              <a:rPr lang="en-US" dirty="0" err="1" smtClean="0">
                <a:sym typeface="Wingdings" pitchFamily="2" charset="2"/>
              </a:rPr>
              <a:t>grafis</a:t>
            </a:r>
            <a:r>
              <a:rPr lang="en-US" dirty="0" smtClean="0">
                <a:sym typeface="Wingdings" pitchFamily="2" charset="2"/>
              </a:rPr>
              <a:t> </a:t>
            </a:r>
            <a:r>
              <a:rPr lang="en-US" dirty="0" err="1" smtClean="0">
                <a:sym typeface="Wingdings" pitchFamily="2" charset="2"/>
              </a:rPr>
              <a:t>menggambarkan</a:t>
            </a:r>
            <a:r>
              <a:rPr lang="en-US" dirty="0" smtClean="0">
                <a:sym typeface="Wingdings" pitchFamily="2" charset="2"/>
              </a:rPr>
              <a:t> </a:t>
            </a:r>
            <a:r>
              <a:rPr lang="en-US" dirty="0" err="1" smtClean="0">
                <a:sym typeface="Wingdings" pitchFamily="2" charset="2"/>
              </a:rPr>
              <a:t>siapa</a:t>
            </a:r>
            <a:r>
              <a:rPr lang="en-US" dirty="0" smtClean="0">
                <a:sym typeface="Wingdings" pitchFamily="2" charset="2"/>
              </a:rPr>
              <a:t> yang </a:t>
            </a:r>
            <a:r>
              <a:rPr lang="en-US" dirty="0" err="1" smtClean="0">
                <a:sym typeface="Wingdings" pitchFamily="2" charset="2"/>
              </a:rPr>
              <a:t>akan</a:t>
            </a:r>
            <a:r>
              <a:rPr lang="en-US" dirty="0" smtClean="0">
                <a:sym typeface="Wingdings" pitchFamily="2" charset="2"/>
              </a:rPr>
              <a:t> </a:t>
            </a:r>
            <a:r>
              <a:rPr lang="en-US" dirty="0" err="1" smtClean="0">
                <a:sym typeface="Wingdings" pitchFamily="2" charset="2"/>
              </a:rPr>
              <a:t>menggunakan</a:t>
            </a:r>
            <a:r>
              <a:rPr lang="en-US" dirty="0" smtClean="0">
                <a:sym typeface="Wingdings" pitchFamily="2" charset="2"/>
              </a:rPr>
              <a:t> </a:t>
            </a:r>
            <a:r>
              <a:rPr lang="en-US" dirty="0" err="1" smtClean="0">
                <a:sym typeface="Wingdings" pitchFamily="2" charset="2"/>
              </a:rPr>
              <a:t>sistem</a:t>
            </a:r>
            <a:r>
              <a:rPr lang="en-US" dirty="0" smtClean="0">
                <a:sym typeface="Wingdings" pitchFamily="2" charset="2"/>
              </a:rPr>
              <a:t> </a:t>
            </a:r>
            <a:r>
              <a:rPr lang="en-US" dirty="0" err="1" smtClean="0">
                <a:sym typeface="Wingdings" pitchFamily="2" charset="2"/>
              </a:rPr>
              <a:t>dan</a:t>
            </a:r>
            <a:r>
              <a:rPr lang="en-US" dirty="0" smtClean="0">
                <a:sym typeface="Wingdings" pitchFamily="2" charset="2"/>
              </a:rPr>
              <a:t> </a:t>
            </a:r>
            <a:r>
              <a:rPr lang="en-US" dirty="0" err="1" smtClean="0">
                <a:sym typeface="Wingdings" pitchFamily="2" charset="2"/>
              </a:rPr>
              <a:t>dengan</a:t>
            </a:r>
            <a:r>
              <a:rPr lang="en-US" dirty="0" smtClean="0">
                <a:sym typeface="Wingdings" pitchFamily="2" charset="2"/>
              </a:rPr>
              <a:t> </a:t>
            </a:r>
            <a:r>
              <a:rPr lang="en-US" dirty="0" err="1" smtClean="0">
                <a:sym typeface="Wingdings" pitchFamily="2" charset="2"/>
              </a:rPr>
              <a:t>cara</a:t>
            </a:r>
            <a:r>
              <a:rPr lang="en-US" dirty="0" smtClean="0">
                <a:sym typeface="Wingdings" pitchFamily="2" charset="2"/>
              </a:rPr>
              <a:t> </a:t>
            </a:r>
            <a:r>
              <a:rPr lang="en-US" dirty="0" err="1" smtClean="0">
                <a:sym typeface="Wingdings" pitchFamily="2" charset="2"/>
              </a:rPr>
              <a:t>apa</a:t>
            </a:r>
            <a:r>
              <a:rPr lang="en-US" dirty="0" smtClean="0">
                <a:sym typeface="Wingdings" pitchFamily="2" charset="2"/>
              </a:rPr>
              <a:t> </a:t>
            </a:r>
            <a:r>
              <a:rPr lang="en-US" dirty="0" err="1" smtClean="0">
                <a:sym typeface="Wingdings" pitchFamily="2" charset="2"/>
              </a:rPr>
              <a:t>pengguna</a:t>
            </a:r>
            <a:r>
              <a:rPr lang="en-US" dirty="0" smtClean="0">
                <a:sym typeface="Wingdings" pitchFamily="2" charset="2"/>
              </a:rPr>
              <a:t> </a:t>
            </a:r>
            <a:r>
              <a:rPr lang="en-US" dirty="0" err="1" smtClean="0">
                <a:sym typeface="Wingdings" pitchFamily="2" charset="2"/>
              </a:rPr>
              <a:t>mengharapkan</a:t>
            </a:r>
            <a:r>
              <a:rPr lang="en-US" dirty="0" smtClean="0">
                <a:sym typeface="Wingdings" pitchFamily="2" charset="2"/>
              </a:rPr>
              <a:t> </a:t>
            </a:r>
            <a:r>
              <a:rPr lang="en-US" dirty="0" err="1" smtClean="0">
                <a:sym typeface="Wingdings" pitchFamily="2" charset="2"/>
              </a:rPr>
              <a:t>untuk</a:t>
            </a:r>
            <a:r>
              <a:rPr lang="en-US" dirty="0" smtClean="0">
                <a:sym typeface="Wingdings" pitchFamily="2" charset="2"/>
              </a:rPr>
              <a:t> </a:t>
            </a:r>
            <a:r>
              <a:rPr lang="en-US" dirty="0" err="1" smtClean="0">
                <a:sym typeface="Wingdings" pitchFamily="2" charset="2"/>
              </a:rPr>
              <a:t>berinteraksi</a:t>
            </a:r>
            <a:r>
              <a:rPr lang="en-US" dirty="0" smtClean="0">
                <a:sym typeface="Wingdings" pitchFamily="2" charset="2"/>
              </a:rPr>
              <a:t> </a:t>
            </a:r>
            <a:r>
              <a:rPr lang="en-US" dirty="0" err="1" smtClean="0">
                <a:sym typeface="Wingdings" pitchFamily="2" charset="2"/>
              </a:rPr>
              <a:t>dengan</a:t>
            </a:r>
            <a:r>
              <a:rPr lang="en-US" dirty="0" smtClean="0">
                <a:sym typeface="Wingdings" pitchFamily="2" charset="2"/>
              </a:rPr>
              <a:t> </a:t>
            </a:r>
            <a:r>
              <a:rPr lang="en-US" dirty="0" err="1" smtClean="0">
                <a:sym typeface="Wingdings" pitchFamily="2" charset="2"/>
              </a:rPr>
              <a:t>sistem</a:t>
            </a:r>
            <a:r>
              <a:rPr lang="en-US" dirty="0" smtClean="0">
                <a:sym typeface="Wingdings" pitchFamily="2" charset="2"/>
              </a:rPr>
              <a:t>.</a:t>
            </a:r>
          </a:p>
          <a:p>
            <a:pPr marL="342900" lvl="1" indent="-342900">
              <a:buFontTx/>
              <a:buChar char="•"/>
            </a:pPr>
            <a:r>
              <a:rPr lang="en-US" dirty="0" smtClean="0">
                <a:sym typeface="Wingdings" pitchFamily="2" charset="2"/>
              </a:rPr>
              <a:t>Use-case </a:t>
            </a:r>
            <a:r>
              <a:rPr lang="en-US" dirty="0" err="1" smtClean="0">
                <a:sym typeface="Wingdings" pitchFamily="2" charset="2"/>
              </a:rPr>
              <a:t>narative</a:t>
            </a:r>
            <a:r>
              <a:rPr lang="en-US" dirty="0" smtClean="0">
                <a:sym typeface="Wingdings" pitchFamily="2" charset="2"/>
              </a:rPr>
              <a:t>  </a:t>
            </a:r>
            <a:r>
              <a:rPr lang="en-US" dirty="0" err="1" smtClean="0">
                <a:sym typeface="Wingdings" pitchFamily="2" charset="2"/>
              </a:rPr>
              <a:t>deskripsi</a:t>
            </a:r>
            <a:r>
              <a:rPr lang="en-US" dirty="0" smtClean="0">
                <a:sym typeface="Wingdings" pitchFamily="2" charset="2"/>
              </a:rPr>
              <a:t> </a:t>
            </a:r>
            <a:r>
              <a:rPr lang="en-US" dirty="0" err="1" smtClean="0">
                <a:sym typeface="Wingdings" pitchFamily="2" charset="2"/>
              </a:rPr>
              <a:t>tekstual</a:t>
            </a:r>
            <a:r>
              <a:rPr lang="en-US" dirty="0" smtClean="0">
                <a:sym typeface="Wingdings" pitchFamily="2" charset="2"/>
              </a:rPr>
              <a:t> </a:t>
            </a:r>
            <a:r>
              <a:rPr lang="en-US" dirty="0" err="1" smtClean="0">
                <a:sym typeface="Wingdings" pitchFamily="2" charset="2"/>
              </a:rPr>
              <a:t>kegiatan</a:t>
            </a:r>
            <a:r>
              <a:rPr lang="en-US" dirty="0" smtClean="0">
                <a:sym typeface="Wingdings" pitchFamily="2" charset="2"/>
              </a:rPr>
              <a:t> </a:t>
            </a:r>
            <a:r>
              <a:rPr lang="en-US" dirty="0" err="1" smtClean="0">
                <a:sym typeface="Wingdings" pitchFamily="2" charset="2"/>
              </a:rPr>
              <a:t>bisnis</a:t>
            </a:r>
            <a:r>
              <a:rPr lang="en-US" dirty="0" smtClean="0">
                <a:sym typeface="Wingdings" pitchFamily="2" charset="2"/>
              </a:rPr>
              <a:t> </a:t>
            </a:r>
            <a:r>
              <a:rPr lang="en-US" dirty="0" err="1" smtClean="0">
                <a:sym typeface="Wingdings" pitchFamily="2" charset="2"/>
              </a:rPr>
              <a:t>dan</a:t>
            </a:r>
            <a:r>
              <a:rPr lang="en-US" dirty="0" smtClean="0">
                <a:sym typeface="Wingdings" pitchFamily="2" charset="2"/>
              </a:rPr>
              <a:t> </a:t>
            </a:r>
            <a:r>
              <a:rPr lang="en-US" dirty="0" err="1" smtClean="0">
                <a:sym typeface="Wingdings" pitchFamily="2" charset="2"/>
              </a:rPr>
              <a:t>bagaimana</a:t>
            </a:r>
            <a:r>
              <a:rPr lang="en-US" dirty="0" smtClean="0">
                <a:sym typeface="Wingdings" pitchFamily="2" charset="2"/>
              </a:rPr>
              <a:t> </a:t>
            </a:r>
            <a:r>
              <a:rPr lang="en-US" dirty="0" err="1" smtClean="0">
                <a:sym typeface="Wingdings" pitchFamily="2" charset="2"/>
              </a:rPr>
              <a:t>pengguna</a:t>
            </a:r>
            <a:r>
              <a:rPr lang="en-US" dirty="0" smtClean="0">
                <a:sym typeface="Wingdings" pitchFamily="2" charset="2"/>
              </a:rPr>
              <a:t> </a:t>
            </a:r>
            <a:r>
              <a:rPr lang="en-US" dirty="0" err="1" smtClean="0">
                <a:sym typeface="Wingdings" pitchFamily="2" charset="2"/>
              </a:rPr>
              <a:t>akan</a:t>
            </a:r>
            <a:r>
              <a:rPr lang="en-US" dirty="0" smtClean="0">
                <a:sym typeface="Wingdings" pitchFamily="2" charset="2"/>
              </a:rPr>
              <a:t> </a:t>
            </a:r>
            <a:r>
              <a:rPr lang="en-US" dirty="0" err="1" smtClean="0">
                <a:sym typeface="Wingdings" pitchFamily="2" charset="2"/>
              </a:rPr>
              <a:t>berinteraksi</a:t>
            </a:r>
            <a:r>
              <a:rPr lang="en-US" dirty="0" smtClean="0">
                <a:sym typeface="Wingdings" pitchFamily="2" charset="2"/>
              </a:rPr>
              <a:t> </a:t>
            </a:r>
            <a:r>
              <a:rPr lang="en-US" dirty="0" err="1" smtClean="0">
                <a:sym typeface="Wingdings" pitchFamily="2" charset="2"/>
              </a:rPr>
              <a:t>dengan</a:t>
            </a:r>
            <a:r>
              <a:rPr lang="en-US" dirty="0" smtClean="0">
                <a:sym typeface="Wingdings" pitchFamily="2" charset="2"/>
              </a:rPr>
              <a:t> </a:t>
            </a:r>
            <a:r>
              <a:rPr lang="en-US" dirty="0" err="1" smtClean="0">
                <a:sym typeface="Wingdings" pitchFamily="2" charset="2"/>
              </a:rPr>
              <a:t>sistem</a:t>
            </a:r>
            <a:r>
              <a:rPr lang="en-US" dirty="0" smtClean="0">
                <a:sym typeface="Wingdings" pitchFamily="2" charset="2"/>
              </a:rPr>
              <a:t> </a:t>
            </a:r>
            <a:r>
              <a:rPr lang="en-US" dirty="0" err="1" smtClean="0">
                <a:sym typeface="Wingdings" pitchFamily="2" charset="2"/>
              </a:rPr>
              <a:t>untuk</a:t>
            </a:r>
            <a:r>
              <a:rPr lang="en-US" dirty="0" smtClean="0">
                <a:sym typeface="Wingdings" pitchFamily="2" charset="2"/>
              </a:rPr>
              <a:t> </a:t>
            </a:r>
            <a:r>
              <a:rPr lang="en-US" dirty="0" err="1" smtClean="0">
                <a:sym typeface="Wingdings" pitchFamily="2" charset="2"/>
              </a:rPr>
              <a:t>menyelesaikan</a:t>
            </a:r>
            <a:r>
              <a:rPr lang="en-US" dirty="0" smtClean="0">
                <a:sym typeface="Wingdings" pitchFamily="2" charset="2"/>
              </a:rPr>
              <a:t> </a:t>
            </a:r>
            <a:r>
              <a:rPr lang="en-US" dirty="0" err="1" smtClean="0">
                <a:sym typeface="Wingdings" pitchFamily="2" charset="2"/>
              </a:rPr>
              <a:t>suatu</a:t>
            </a:r>
            <a:r>
              <a:rPr lang="en-US" dirty="0" smtClean="0">
                <a:sym typeface="Wingdings" pitchFamily="2" charset="2"/>
              </a:rPr>
              <a:t> </a:t>
            </a:r>
            <a:r>
              <a:rPr lang="en-US" dirty="0" err="1" smtClean="0">
                <a:sym typeface="Wingdings" pitchFamily="2" charset="2"/>
              </a:rPr>
              <a:t>tugas</a:t>
            </a:r>
            <a:r>
              <a:rPr lang="en-US" dirty="0" smtClean="0">
                <a:sym typeface="Wingdings" pitchFamily="2" charset="2"/>
              </a:rPr>
              <a:t>.</a:t>
            </a:r>
          </a:p>
          <a:p>
            <a:pPr>
              <a:buNone/>
            </a:pPr>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Simbol Use Case</a:t>
            </a:r>
            <a:endParaRPr lang="id-ID" dirty="0"/>
          </a:p>
        </p:txBody>
      </p:sp>
      <p:sp>
        <p:nvSpPr>
          <p:cNvPr id="6" name="Content Placeholder 5"/>
          <p:cNvSpPr>
            <a:spLocks noGrp="1"/>
          </p:cNvSpPr>
          <p:nvPr>
            <p:ph sz="half" idx="1"/>
          </p:nvPr>
        </p:nvSpPr>
        <p:spPr>
          <a:xfrm>
            <a:off x="457200" y="1600201"/>
            <a:ext cx="4038600" cy="3043246"/>
          </a:xfrm>
        </p:spPr>
        <p:txBody>
          <a:bodyPr/>
          <a:lstStyle/>
          <a:p>
            <a:pPr>
              <a:buNone/>
            </a:pPr>
            <a:r>
              <a:rPr lang="en-US" sz="2400" b="1" dirty="0" smtClean="0">
                <a:sym typeface="Wingdings" pitchFamily="2" charset="2"/>
              </a:rPr>
              <a:t>Use case</a:t>
            </a:r>
            <a:r>
              <a:rPr lang="en-US" sz="2400" dirty="0" smtClean="0">
                <a:sym typeface="Wingdings" pitchFamily="2" charset="2"/>
              </a:rPr>
              <a:t>  </a:t>
            </a:r>
            <a:r>
              <a:rPr lang="en-US" sz="2400" dirty="0" err="1" smtClean="0">
                <a:sym typeface="Wingdings" pitchFamily="2" charset="2"/>
              </a:rPr>
              <a:t>urutan</a:t>
            </a:r>
            <a:r>
              <a:rPr lang="en-US" sz="2400" dirty="0" smtClean="0">
                <a:sym typeface="Wingdings" pitchFamily="2" charset="2"/>
              </a:rPr>
              <a:t> </a:t>
            </a:r>
            <a:r>
              <a:rPr lang="en-US" sz="2400" dirty="0" err="1" smtClean="0">
                <a:sym typeface="Wingdings" pitchFamily="2" charset="2"/>
              </a:rPr>
              <a:t>langkah-langkah</a:t>
            </a:r>
            <a:r>
              <a:rPr lang="en-US" sz="2400" dirty="0" smtClean="0">
                <a:sym typeface="Wingdings" pitchFamily="2" charset="2"/>
              </a:rPr>
              <a:t> yang </a:t>
            </a:r>
            <a:r>
              <a:rPr lang="en-US" sz="2400" dirty="0" err="1" smtClean="0">
                <a:sym typeface="Wingdings" pitchFamily="2" charset="2"/>
              </a:rPr>
              <a:t>secara</a:t>
            </a:r>
            <a:r>
              <a:rPr lang="en-US" sz="2400" dirty="0" smtClean="0">
                <a:sym typeface="Wingdings" pitchFamily="2" charset="2"/>
              </a:rPr>
              <a:t> </a:t>
            </a:r>
            <a:r>
              <a:rPr lang="en-US" sz="2400" dirty="0" err="1" smtClean="0">
                <a:sym typeface="Wingdings" pitchFamily="2" charset="2"/>
              </a:rPr>
              <a:t>tindakan</a:t>
            </a:r>
            <a:r>
              <a:rPr lang="en-US" sz="2400" dirty="0" smtClean="0">
                <a:sym typeface="Wingdings" pitchFamily="2" charset="2"/>
              </a:rPr>
              <a:t> </a:t>
            </a:r>
            <a:r>
              <a:rPr lang="en-US" sz="2400" dirty="0" err="1" smtClean="0">
                <a:sym typeface="Wingdings" pitchFamily="2" charset="2"/>
              </a:rPr>
              <a:t>saling</a:t>
            </a:r>
            <a:r>
              <a:rPr lang="en-US" sz="2400" dirty="0" smtClean="0">
                <a:sym typeface="Wingdings" pitchFamily="2" charset="2"/>
              </a:rPr>
              <a:t> </a:t>
            </a:r>
            <a:r>
              <a:rPr lang="en-US" sz="2400" dirty="0" err="1" smtClean="0">
                <a:sym typeface="Wingdings" pitchFamily="2" charset="2"/>
              </a:rPr>
              <a:t>terkait</a:t>
            </a:r>
            <a:r>
              <a:rPr lang="en-US" sz="2400" dirty="0" smtClean="0">
                <a:sym typeface="Wingdings" pitchFamily="2" charset="2"/>
              </a:rPr>
              <a:t> (</a:t>
            </a:r>
            <a:r>
              <a:rPr lang="en-US" sz="2400" dirty="0" err="1" smtClean="0">
                <a:sym typeface="Wingdings" pitchFamily="2" charset="2"/>
              </a:rPr>
              <a:t>skenario</a:t>
            </a:r>
            <a:r>
              <a:rPr lang="en-US" sz="2400" dirty="0" smtClean="0">
                <a:sym typeface="Wingdings" pitchFamily="2" charset="2"/>
              </a:rPr>
              <a:t>), </a:t>
            </a:r>
            <a:r>
              <a:rPr lang="en-US" sz="2400" dirty="0" err="1" smtClean="0">
                <a:sym typeface="Wingdings" pitchFamily="2" charset="2"/>
              </a:rPr>
              <a:t>baik</a:t>
            </a:r>
            <a:r>
              <a:rPr lang="en-US" sz="2400" dirty="0" smtClean="0">
                <a:sym typeface="Wingdings" pitchFamily="2" charset="2"/>
              </a:rPr>
              <a:t> </a:t>
            </a:r>
            <a:r>
              <a:rPr lang="en-US" sz="2400" dirty="0" err="1" smtClean="0">
                <a:sym typeface="Wingdings" pitchFamily="2" charset="2"/>
              </a:rPr>
              <a:t>terotomatisasi</a:t>
            </a:r>
            <a:r>
              <a:rPr lang="en-US" sz="2400" dirty="0" smtClean="0">
                <a:sym typeface="Wingdings" pitchFamily="2" charset="2"/>
              </a:rPr>
              <a:t> </a:t>
            </a:r>
            <a:r>
              <a:rPr lang="en-US" sz="2400" dirty="0" err="1" smtClean="0">
                <a:sym typeface="Wingdings" pitchFamily="2" charset="2"/>
              </a:rPr>
              <a:t>maupun</a:t>
            </a:r>
            <a:r>
              <a:rPr lang="en-US" sz="2400" dirty="0" smtClean="0">
                <a:sym typeface="Wingdings" pitchFamily="2" charset="2"/>
              </a:rPr>
              <a:t> </a:t>
            </a:r>
            <a:r>
              <a:rPr lang="en-US" sz="2400" dirty="0" err="1" smtClean="0">
                <a:sym typeface="Wingdings" pitchFamily="2" charset="2"/>
              </a:rPr>
              <a:t>secara</a:t>
            </a:r>
            <a:r>
              <a:rPr lang="en-US" sz="2400" dirty="0" smtClean="0">
                <a:sym typeface="Wingdings" pitchFamily="2" charset="2"/>
              </a:rPr>
              <a:t> manual, </a:t>
            </a:r>
            <a:r>
              <a:rPr lang="en-US" sz="2400" dirty="0" err="1" smtClean="0">
                <a:sym typeface="Wingdings" pitchFamily="2" charset="2"/>
              </a:rPr>
              <a:t>untuk</a:t>
            </a:r>
            <a:r>
              <a:rPr lang="en-US" sz="2400" dirty="0" smtClean="0">
                <a:sym typeface="Wingdings" pitchFamily="2" charset="2"/>
              </a:rPr>
              <a:t> </a:t>
            </a:r>
            <a:r>
              <a:rPr lang="en-US" sz="2400" dirty="0" err="1" smtClean="0">
                <a:sym typeface="Wingdings" pitchFamily="2" charset="2"/>
              </a:rPr>
              <a:t>tujuan</a:t>
            </a:r>
            <a:r>
              <a:rPr lang="en-US" sz="2400" dirty="0" smtClean="0">
                <a:sym typeface="Wingdings" pitchFamily="2" charset="2"/>
              </a:rPr>
              <a:t> </a:t>
            </a:r>
            <a:r>
              <a:rPr lang="en-US" sz="2400" dirty="0" err="1" smtClean="0">
                <a:sym typeface="Wingdings" pitchFamily="2" charset="2"/>
              </a:rPr>
              <a:t>melengkapi</a:t>
            </a:r>
            <a:r>
              <a:rPr lang="en-US" sz="2400" dirty="0" smtClean="0">
                <a:sym typeface="Wingdings" pitchFamily="2" charset="2"/>
              </a:rPr>
              <a:t> </a:t>
            </a:r>
            <a:r>
              <a:rPr lang="en-US" sz="2400" dirty="0" err="1" smtClean="0">
                <a:sym typeface="Wingdings" pitchFamily="2" charset="2"/>
              </a:rPr>
              <a:t>satu</a:t>
            </a:r>
            <a:r>
              <a:rPr lang="en-US" sz="2400" dirty="0" smtClean="0">
                <a:sym typeface="Wingdings" pitchFamily="2" charset="2"/>
              </a:rPr>
              <a:t> </a:t>
            </a:r>
            <a:r>
              <a:rPr lang="en-US" sz="2400" dirty="0" err="1" smtClean="0">
                <a:sym typeface="Wingdings" pitchFamily="2" charset="2"/>
              </a:rPr>
              <a:t>tugas</a:t>
            </a:r>
            <a:r>
              <a:rPr lang="en-US" sz="2400" dirty="0" smtClean="0">
                <a:sym typeface="Wingdings" pitchFamily="2" charset="2"/>
              </a:rPr>
              <a:t> </a:t>
            </a:r>
            <a:r>
              <a:rPr lang="en-US" sz="2400" dirty="0" err="1" smtClean="0">
                <a:sym typeface="Wingdings" pitchFamily="2" charset="2"/>
              </a:rPr>
              <a:t>bisnis</a:t>
            </a:r>
            <a:r>
              <a:rPr lang="en-US" sz="2400" dirty="0" smtClean="0">
                <a:sym typeface="Wingdings" pitchFamily="2" charset="2"/>
              </a:rPr>
              <a:t> </a:t>
            </a:r>
            <a:r>
              <a:rPr lang="en-US" sz="2400" dirty="0" err="1" smtClean="0">
                <a:sym typeface="Wingdings" pitchFamily="2" charset="2"/>
              </a:rPr>
              <a:t>tunggal</a:t>
            </a:r>
            <a:r>
              <a:rPr lang="en-US" sz="2400" dirty="0" smtClean="0">
                <a:sym typeface="Wingdings" pitchFamily="2" charset="2"/>
              </a:rPr>
              <a:t>.</a:t>
            </a:r>
          </a:p>
          <a:p>
            <a:pPr>
              <a:buNone/>
            </a:pPr>
            <a:endParaRPr lang="id-ID" dirty="0"/>
          </a:p>
        </p:txBody>
      </p:sp>
      <p:sp>
        <p:nvSpPr>
          <p:cNvPr id="4" name="Content Placeholder 3"/>
          <p:cNvSpPr>
            <a:spLocks noGrp="1"/>
          </p:cNvSpPr>
          <p:nvPr>
            <p:ph sz="half" idx="2"/>
          </p:nvPr>
        </p:nvSpPr>
        <p:spPr>
          <a:xfrm>
            <a:off x="4648200" y="1600201"/>
            <a:ext cx="4038600" cy="2471742"/>
          </a:xfrm>
        </p:spPr>
        <p:txBody>
          <a:bodyPr/>
          <a:lstStyle/>
          <a:p>
            <a:pPr>
              <a:buNone/>
            </a:pPr>
            <a:r>
              <a:rPr lang="en-US" sz="2400" b="1" dirty="0" smtClean="0">
                <a:sym typeface="Wingdings" pitchFamily="2" charset="2"/>
              </a:rPr>
              <a:t>Actor/</a:t>
            </a:r>
            <a:r>
              <a:rPr lang="en-US" sz="2400" b="1" dirty="0" err="1" smtClean="0">
                <a:sym typeface="Wingdings" pitchFamily="2" charset="2"/>
              </a:rPr>
              <a:t>Pelaku</a:t>
            </a:r>
            <a:r>
              <a:rPr lang="en-US" sz="2400" dirty="0" smtClean="0">
                <a:sym typeface="Wingdings" pitchFamily="2" charset="2"/>
              </a:rPr>
              <a:t>  </a:t>
            </a:r>
            <a:r>
              <a:rPr lang="en-US" sz="2400" dirty="0" err="1" smtClean="0">
                <a:sym typeface="Wingdings" pitchFamily="2" charset="2"/>
              </a:rPr>
              <a:t>segala</a:t>
            </a:r>
            <a:r>
              <a:rPr lang="en-US" sz="2400" dirty="0" smtClean="0">
                <a:sym typeface="Wingdings" pitchFamily="2" charset="2"/>
              </a:rPr>
              <a:t> </a:t>
            </a:r>
            <a:r>
              <a:rPr lang="en-US" sz="2400" dirty="0" err="1" smtClean="0">
                <a:sym typeface="Wingdings" pitchFamily="2" charset="2"/>
              </a:rPr>
              <a:t>sesuatu</a:t>
            </a:r>
            <a:r>
              <a:rPr lang="en-US" sz="2400" dirty="0" smtClean="0">
                <a:sym typeface="Wingdings" pitchFamily="2" charset="2"/>
              </a:rPr>
              <a:t> yang </a:t>
            </a:r>
            <a:r>
              <a:rPr lang="en-US" sz="2400" dirty="0" err="1" smtClean="0">
                <a:sym typeface="Wingdings" pitchFamily="2" charset="2"/>
              </a:rPr>
              <a:t>perlu</a:t>
            </a:r>
            <a:r>
              <a:rPr lang="en-US" sz="2400" dirty="0" smtClean="0">
                <a:sym typeface="Wingdings" pitchFamily="2" charset="2"/>
              </a:rPr>
              <a:t> </a:t>
            </a:r>
            <a:r>
              <a:rPr lang="en-US" sz="2400" dirty="0" err="1" smtClean="0">
                <a:sym typeface="Wingdings" pitchFamily="2" charset="2"/>
              </a:rPr>
              <a:t>berinteraksi</a:t>
            </a:r>
            <a:r>
              <a:rPr lang="en-US" sz="2400" dirty="0" smtClean="0">
                <a:sym typeface="Wingdings" pitchFamily="2" charset="2"/>
              </a:rPr>
              <a:t> </a:t>
            </a:r>
            <a:r>
              <a:rPr lang="en-US" sz="2400" dirty="0" err="1" smtClean="0">
                <a:sym typeface="Wingdings" pitchFamily="2" charset="2"/>
              </a:rPr>
              <a:t>dengan</a:t>
            </a:r>
            <a:r>
              <a:rPr lang="en-US" sz="2400" dirty="0" smtClean="0">
                <a:sym typeface="Wingdings" pitchFamily="2" charset="2"/>
              </a:rPr>
              <a:t> </a:t>
            </a:r>
            <a:r>
              <a:rPr lang="en-US" sz="2400" dirty="0" err="1" smtClean="0">
                <a:sym typeface="Wingdings" pitchFamily="2" charset="2"/>
              </a:rPr>
              <a:t>sistem</a:t>
            </a:r>
            <a:r>
              <a:rPr lang="en-US" sz="2400" dirty="0" smtClean="0">
                <a:sym typeface="Wingdings" pitchFamily="2" charset="2"/>
              </a:rPr>
              <a:t> </a:t>
            </a:r>
            <a:r>
              <a:rPr lang="en-US" sz="2400" dirty="0" err="1" smtClean="0">
                <a:sym typeface="Wingdings" pitchFamily="2" charset="2"/>
              </a:rPr>
              <a:t>untuk</a:t>
            </a:r>
            <a:r>
              <a:rPr lang="en-US" sz="2400" dirty="0" smtClean="0">
                <a:sym typeface="Wingdings" pitchFamily="2" charset="2"/>
              </a:rPr>
              <a:t> </a:t>
            </a:r>
            <a:r>
              <a:rPr lang="en-US" sz="2400" dirty="0" err="1" smtClean="0">
                <a:sym typeface="Wingdings" pitchFamily="2" charset="2"/>
              </a:rPr>
              <a:t>pertukaran</a:t>
            </a:r>
            <a:r>
              <a:rPr lang="en-US" sz="2400" dirty="0" smtClean="0">
                <a:sym typeface="Wingdings" pitchFamily="2" charset="2"/>
              </a:rPr>
              <a:t> </a:t>
            </a:r>
            <a:r>
              <a:rPr lang="en-US" sz="2400" dirty="0" err="1" smtClean="0">
                <a:sym typeface="Wingdings" pitchFamily="2" charset="2"/>
              </a:rPr>
              <a:t>informasi</a:t>
            </a:r>
            <a:r>
              <a:rPr lang="en-US" sz="2400" dirty="0" smtClean="0">
                <a:sym typeface="Wingdings" pitchFamily="2" charset="2"/>
              </a:rPr>
              <a:t>.</a:t>
            </a:r>
          </a:p>
          <a:p>
            <a:pPr>
              <a:buNone/>
            </a:pPr>
            <a:endParaRPr lang="id-ID" dirty="0"/>
          </a:p>
        </p:txBody>
      </p:sp>
      <p:sp>
        <p:nvSpPr>
          <p:cNvPr id="8" name="Oval 4"/>
          <p:cNvSpPr>
            <a:spLocks noChangeArrowheads="1"/>
          </p:cNvSpPr>
          <p:nvPr/>
        </p:nvSpPr>
        <p:spPr bwMode="auto">
          <a:xfrm>
            <a:off x="1285852" y="4929198"/>
            <a:ext cx="1643074" cy="1071570"/>
          </a:xfrm>
          <a:prstGeom prst="ellipse">
            <a:avLst/>
          </a:prstGeom>
          <a:solidFill>
            <a:schemeClr val="accent1"/>
          </a:solidFill>
          <a:ln w="9525">
            <a:solidFill>
              <a:schemeClr val="tx1"/>
            </a:solidFill>
            <a:round/>
            <a:headEnd/>
            <a:tailEnd/>
          </a:ln>
        </p:spPr>
        <p:txBody>
          <a:bodyPr wrap="none" anchor="ctr"/>
          <a:lstStyle/>
          <a:p>
            <a:pPr algn="ctr"/>
            <a:r>
              <a:rPr lang="en-US" sz="1400" dirty="0">
                <a:solidFill>
                  <a:srgbClr val="FF0000"/>
                </a:solidFill>
                <a:latin typeface="Calibri" pitchFamily="34" charset="0"/>
              </a:rPr>
              <a:t>use case </a:t>
            </a:r>
          </a:p>
          <a:p>
            <a:pPr algn="ctr"/>
            <a:r>
              <a:rPr lang="en-US" sz="1400" dirty="0">
                <a:solidFill>
                  <a:srgbClr val="FF0000"/>
                </a:solidFill>
                <a:latin typeface="Calibri" pitchFamily="34" charset="0"/>
              </a:rPr>
              <a:t>symbols</a:t>
            </a:r>
          </a:p>
        </p:txBody>
      </p:sp>
      <p:grpSp>
        <p:nvGrpSpPr>
          <p:cNvPr id="9" name="Group 13"/>
          <p:cNvGrpSpPr>
            <a:grpSpLocks/>
          </p:cNvGrpSpPr>
          <p:nvPr/>
        </p:nvGrpSpPr>
        <p:grpSpPr bwMode="auto">
          <a:xfrm>
            <a:off x="5715008" y="3929065"/>
            <a:ext cx="1126282" cy="1935996"/>
            <a:chOff x="432" y="2496"/>
            <a:chExt cx="414" cy="729"/>
          </a:xfrm>
        </p:grpSpPr>
        <p:grpSp>
          <p:nvGrpSpPr>
            <p:cNvPr id="10" name="Group 11"/>
            <p:cNvGrpSpPr>
              <a:grpSpLocks/>
            </p:cNvGrpSpPr>
            <p:nvPr/>
          </p:nvGrpSpPr>
          <p:grpSpPr bwMode="auto">
            <a:xfrm>
              <a:off x="624" y="2496"/>
              <a:ext cx="194" cy="624"/>
              <a:chOff x="624" y="2448"/>
              <a:chExt cx="194" cy="624"/>
            </a:xfrm>
          </p:grpSpPr>
          <p:sp>
            <p:nvSpPr>
              <p:cNvPr id="12" name="Oval 5"/>
              <p:cNvSpPr>
                <a:spLocks noChangeArrowheads="1"/>
              </p:cNvSpPr>
              <p:nvPr/>
            </p:nvSpPr>
            <p:spPr bwMode="auto">
              <a:xfrm>
                <a:off x="626" y="2448"/>
                <a:ext cx="192" cy="192"/>
              </a:xfrm>
              <a:prstGeom prst="ellipse">
                <a:avLst/>
              </a:prstGeom>
              <a:solidFill>
                <a:schemeClr val="accent1"/>
              </a:solidFill>
              <a:ln w="9525">
                <a:solidFill>
                  <a:schemeClr val="tx1"/>
                </a:solidFill>
                <a:round/>
                <a:headEnd/>
                <a:tailEnd/>
              </a:ln>
            </p:spPr>
            <p:txBody>
              <a:bodyPr wrap="none" anchor="ctr"/>
              <a:lstStyle/>
              <a:p>
                <a:endParaRPr lang="id-ID" sz="1400">
                  <a:latin typeface="Calibri" pitchFamily="34" charset="0"/>
                </a:endParaRPr>
              </a:p>
            </p:txBody>
          </p:sp>
          <p:sp>
            <p:nvSpPr>
              <p:cNvPr id="13" name="Line 6"/>
              <p:cNvSpPr>
                <a:spLocks noChangeShapeType="1"/>
              </p:cNvSpPr>
              <p:nvPr/>
            </p:nvSpPr>
            <p:spPr bwMode="auto">
              <a:xfrm>
                <a:off x="720" y="2640"/>
                <a:ext cx="0" cy="240"/>
              </a:xfrm>
              <a:prstGeom prst="line">
                <a:avLst/>
              </a:prstGeom>
              <a:noFill/>
              <a:ln w="9525">
                <a:solidFill>
                  <a:schemeClr val="tx1"/>
                </a:solidFill>
                <a:round/>
                <a:headEnd/>
                <a:tailEnd/>
              </a:ln>
            </p:spPr>
            <p:txBody>
              <a:bodyPr/>
              <a:lstStyle/>
              <a:p>
                <a:endParaRPr lang="id-ID"/>
              </a:p>
            </p:txBody>
          </p:sp>
          <p:sp>
            <p:nvSpPr>
              <p:cNvPr id="14" name="Line 7"/>
              <p:cNvSpPr>
                <a:spLocks noChangeShapeType="1"/>
              </p:cNvSpPr>
              <p:nvPr/>
            </p:nvSpPr>
            <p:spPr bwMode="auto">
              <a:xfrm>
                <a:off x="624" y="2736"/>
                <a:ext cx="192" cy="0"/>
              </a:xfrm>
              <a:prstGeom prst="line">
                <a:avLst/>
              </a:prstGeom>
              <a:noFill/>
              <a:ln w="9525">
                <a:solidFill>
                  <a:schemeClr val="tx1"/>
                </a:solidFill>
                <a:round/>
                <a:headEnd/>
                <a:tailEnd/>
              </a:ln>
            </p:spPr>
            <p:txBody>
              <a:bodyPr/>
              <a:lstStyle/>
              <a:p>
                <a:endParaRPr lang="id-ID"/>
              </a:p>
            </p:txBody>
          </p:sp>
          <p:sp>
            <p:nvSpPr>
              <p:cNvPr id="15" name="Line 8"/>
              <p:cNvSpPr>
                <a:spLocks noChangeShapeType="1"/>
              </p:cNvSpPr>
              <p:nvPr/>
            </p:nvSpPr>
            <p:spPr bwMode="auto">
              <a:xfrm>
                <a:off x="720" y="2880"/>
                <a:ext cx="96" cy="192"/>
              </a:xfrm>
              <a:prstGeom prst="line">
                <a:avLst/>
              </a:prstGeom>
              <a:noFill/>
              <a:ln w="9525">
                <a:solidFill>
                  <a:schemeClr val="tx1"/>
                </a:solidFill>
                <a:round/>
                <a:headEnd/>
                <a:tailEnd/>
              </a:ln>
            </p:spPr>
            <p:txBody>
              <a:bodyPr/>
              <a:lstStyle/>
              <a:p>
                <a:endParaRPr lang="id-ID"/>
              </a:p>
            </p:txBody>
          </p:sp>
          <p:sp>
            <p:nvSpPr>
              <p:cNvPr id="16" name="Line 9"/>
              <p:cNvSpPr>
                <a:spLocks noChangeShapeType="1"/>
              </p:cNvSpPr>
              <p:nvPr/>
            </p:nvSpPr>
            <p:spPr bwMode="auto">
              <a:xfrm flipH="1">
                <a:off x="624" y="2880"/>
                <a:ext cx="96" cy="192"/>
              </a:xfrm>
              <a:prstGeom prst="line">
                <a:avLst/>
              </a:prstGeom>
              <a:noFill/>
              <a:ln w="9525">
                <a:solidFill>
                  <a:schemeClr val="tx1"/>
                </a:solidFill>
                <a:round/>
                <a:headEnd/>
                <a:tailEnd/>
              </a:ln>
            </p:spPr>
            <p:txBody>
              <a:bodyPr/>
              <a:lstStyle/>
              <a:p>
                <a:endParaRPr lang="id-ID"/>
              </a:p>
            </p:txBody>
          </p:sp>
        </p:grpSp>
        <p:sp>
          <p:nvSpPr>
            <p:cNvPr id="11" name="Text Box 12"/>
            <p:cNvSpPr txBox="1">
              <a:spLocks noChangeArrowheads="1"/>
            </p:cNvSpPr>
            <p:nvPr/>
          </p:nvSpPr>
          <p:spPr bwMode="auto">
            <a:xfrm>
              <a:off x="432" y="3109"/>
              <a:ext cx="414" cy="116"/>
            </a:xfrm>
            <a:prstGeom prst="rect">
              <a:avLst/>
            </a:prstGeom>
            <a:noFill/>
            <a:ln w="9525">
              <a:noFill/>
              <a:miter lim="800000"/>
              <a:headEnd/>
              <a:tailEnd/>
            </a:ln>
          </p:spPr>
          <p:txBody>
            <a:bodyPr wrap="none">
              <a:spAutoFit/>
            </a:bodyPr>
            <a:lstStyle/>
            <a:p>
              <a:r>
                <a:rPr lang="en-US" sz="1400" dirty="0">
                  <a:solidFill>
                    <a:srgbClr val="FF0000"/>
                  </a:solidFill>
                  <a:latin typeface="Calibri" pitchFamily="34" charset="0"/>
                </a:rPr>
                <a:t>actor symbol</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linds(horizont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blinds(horizontal)">
                                      <p:cBhvr>
                                        <p:cTn id="15" dur="500"/>
                                        <p:tgtEl>
                                          <p:spTgt spid="4">
                                            <p:txEl>
                                              <p:pRg st="0" end="0"/>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linds(horizontal)">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4" grpId="0" build="p"/>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Tipe Aktor/Pelaku</a:t>
            </a:r>
            <a:endParaRPr lang="id-ID" dirty="0"/>
          </a:p>
        </p:txBody>
      </p:sp>
      <p:sp>
        <p:nvSpPr>
          <p:cNvPr id="3" name="Content Placeholder 2"/>
          <p:cNvSpPr>
            <a:spLocks noGrp="1"/>
          </p:cNvSpPr>
          <p:nvPr>
            <p:ph sz="half" idx="1"/>
          </p:nvPr>
        </p:nvSpPr>
        <p:spPr>
          <a:xfrm>
            <a:off x="457200" y="1600200"/>
            <a:ext cx="5757874" cy="4525963"/>
          </a:xfrm>
        </p:spPr>
        <p:txBody>
          <a:bodyPr>
            <a:normAutofit fontScale="92500"/>
          </a:bodyPr>
          <a:lstStyle/>
          <a:p>
            <a:pPr marL="609600" indent="-609600">
              <a:buNone/>
            </a:pPr>
            <a:r>
              <a:rPr lang="en-US" sz="1500" b="1" i="1" u="sng" dirty="0" smtClean="0">
                <a:latin typeface="Calibri" pitchFamily="34" charset="0"/>
                <a:sym typeface="Wingdings" pitchFamily="2" charset="2"/>
              </a:rPr>
              <a:t>Primary business actor</a:t>
            </a:r>
            <a:r>
              <a:rPr lang="en-US" sz="1500" dirty="0" smtClean="0">
                <a:latin typeface="Calibri" pitchFamily="34" charset="0"/>
                <a:sym typeface="Wingdings" pitchFamily="2" charset="2"/>
              </a:rPr>
              <a:t> : stakeholder yang </a:t>
            </a:r>
            <a:r>
              <a:rPr lang="en-US" sz="1500" dirty="0" err="1" smtClean="0">
                <a:latin typeface="Calibri" pitchFamily="34" charset="0"/>
                <a:sym typeface="Wingdings" pitchFamily="2" charset="2"/>
              </a:rPr>
              <a:t>terutama</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mendapatkan</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keuntungan</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dari</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pelaksanaan</a:t>
            </a:r>
            <a:r>
              <a:rPr lang="en-US" sz="1500" dirty="0" smtClean="0">
                <a:latin typeface="Calibri" pitchFamily="34" charset="0"/>
                <a:sym typeface="Wingdings" pitchFamily="2" charset="2"/>
              </a:rPr>
              <a:t> use-case (</a:t>
            </a:r>
            <a:r>
              <a:rPr lang="en-US" sz="1500" dirty="0" err="1" smtClean="0">
                <a:latin typeface="Calibri" pitchFamily="34" charset="0"/>
                <a:sym typeface="Wingdings" pitchFamily="2" charset="2"/>
              </a:rPr>
              <a:t>contoh</a:t>
            </a:r>
            <a:r>
              <a:rPr lang="en-US" sz="1500" dirty="0" smtClean="0">
                <a:latin typeface="Calibri" pitchFamily="34" charset="0"/>
                <a:sym typeface="Wingdings" pitchFamily="2" charset="2"/>
              </a:rPr>
              <a:t> : </a:t>
            </a:r>
            <a:r>
              <a:rPr lang="en-US" sz="1500" dirty="0" err="1" smtClean="0">
                <a:latin typeface="Calibri" pitchFamily="34" charset="0"/>
                <a:sym typeface="Wingdings" pitchFamily="2" charset="2"/>
              </a:rPr>
              <a:t>karyawan</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dengan</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menerima</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gaji</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untuk</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periode</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tertentu</a:t>
            </a:r>
            <a:r>
              <a:rPr lang="en-US" sz="1500" dirty="0" smtClean="0">
                <a:latin typeface="Calibri" pitchFamily="34" charset="0"/>
                <a:sym typeface="Wingdings" pitchFamily="2" charset="2"/>
              </a:rPr>
              <a:t>)</a:t>
            </a:r>
          </a:p>
          <a:p>
            <a:pPr marL="609600" indent="-609600">
              <a:buNone/>
            </a:pPr>
            <a:r>
              <a:rPr lang="en-US" sz="1500" b="1" i="1" u="sng" dirty="0" smtClean="0">
                <a:latin typeface="Calibri" pitchFamily="34" charset="0"/>
                <a:sym typeface="Wingdings" pitchFamily="2" charset="2"/>
              </a:rPr>
              <a:t>Primary system actor</a:t>
            </a:r>
            <a:r>
              <a:rPr lang="en-US" sz="1500" dirty="0" smtClean="0">
                <a:latin typeface="Calibri" pitchFamily="34" charset="0"/>
                <a:sym typeface="Wingdings" pitchFamily="2" charset="2"/>
              </a:rPr>
              <a:t> : stakeholder yang </a:t>
            </a:r>
            <a:r>
              <a:rPr lang="en-US" sz="1500" dirty="0" err="1" smtClean="0">
                <a:latin typeface="Calibri" pitchFamily="34" charset="0"/>
                <a:sym typeface="Wingdings" pitchFamily="2" charset="2"/>
              </a:rPr>
              <a:t>secara</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langsung</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berhadapan</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dengan</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sistem</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untuk</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menginisiasi</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atau</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memicu</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kegiatan</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atau</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sistem</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contoh</a:t>
            </a:r>
            <a:r>
              <a:rPr lang="en-US" sz="1500" dirty="0" smtClean="0">
                <a:latin typeface="Calibri" pitchFamily="34" charset="0"/>
                <a:sym typeface="Wingdings" pitchFamily="2" charset="2"/>
              </a:rPr>
              <a:t> : operator </a:t>
            </a:r>
            <a:r>
              <a:rPr lang="en-US" sz="1500" dirty="0" err="1" smtClean="0">
                <a:latin typeface="Calibri" pitchFamily="34" charset="0"/>
                <a:sym typeface="Wingdings" pitchFamily="2" charset="2"/>
              </a:rPr>
              <a:t>telepon</a:t>
            </a:r>
            <a:r>
              <a:rPr lang="en-US" sz="1500" dirty="0" smtClean="0">
                <a:latin typeface="Calibri" pitchFamily="34" charset="0"/>
                <a:sym typeface="Wingdings" pitchFamily="2" charset="2"/>
              </a:rPr>
              <a:t> yang </a:t>
            </a:r>
            <a:r>
              <a:rPr lang="en-US" sz="1500" dirty="0" err="1" smtClean="0">
                <a:latin typeface="Calibri" pitchFamily="34" charset="0"/>
                <a:sym typeface="Wingdings" pitchFamily="2" charset="2"/>
              </a:rPr>
              <a:t>memberi</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bantuan</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kepada</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pelanggan</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kasir</a:t>
            </a:r>
            <a:r>
              <a:rPr lang="en-US" sz="1500" dirty="0" smtClean="0">
                <a:latin typeface="Calibri" pitchFamily="34" charset="0"/>
                <a:sym typeface="Wingdings" pitchFamily="2" charset="2"/>
              </a:rPr>
              <a:t> bank yang </a:t>
            </a:r>
            <a:r>
              <a:rPr lang="en-US" sz="1500" dirty="0" err="1" smtClean="0">
                <a:latin typeface="Calibri" pitchFamily="34" charset="0"/>
                <a:sym typeface="Wingdings" pitchFamily="2" charset="2"/>
              </a:rPr>
              <a:t>memproses</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transaksi</a:t>
            </a:r>
            <a:r>
              <a:rPr lang="en-US" sz="1500" dirty="0" smtClean="0">
                <a:latin typeface="Calibri" pitchFamily="34" charset="0"/>
                <a:sym typeface="Wingdings" pitchFamily="2" charset="2"/>
              </a:rPr>
              <a:t>)</a:t>
            </a:r>
          </a:p>
          <a:p>
            <a:pPr marL="609600" indent="-609600">
              <a:buNone/>
            </a:pPr>
            <a:r>
              <a:rPr lang="en-US" sz="1500" b="1" i="1" u="sng" dirty="0" smtClean="0">
                <a:latin typeface="Calibri" pitchFamily="34" charset="0"/>
                <a:sym typeface="Wingdings" pitchFamily="2" charset="2"/>
              </a:rPr>
              <a:t>External server actor</a:t>
            </a:r>
            <a:r>
              <a:rPr lang="en-US" sz="1500" dirty="0" smtClean="0">
                <a:latin typeface="Calibri" pitchFamily="34" charset="0"/>
                <a:sym typeface="Wingdings" pitchFamily="2" charset="2"/>
              </a:rPr>
              <a:t> : stakeholder yang </a:t>
            </a:r>
            <a:r>
              <a:rPr lang="en-US" sz="1500" dirty="0" err="1" smtClean="0">
                <a:latin typeface="Calibri" pitchFamily="34" charset="0"/>
                <a:sym typeface="Wingdings" pitchFamily="2" charset="2"/>
              </a:rPr>
              <a:t>melayani</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kebutuhan</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pengguna</a:t>
            </a:r>
            <a:r>
              <a:rPr lang="en-US" sz="1500" dirty="0" smtClean="0">
                <a:latin typeface="Calibri" pitchFamily="34" charset="0"/>
                <a:sym typeface="Wingdings" pitchFamily="2" charset="2"/>
              </a:rPr>
              <a:t> use-case. (</a:t>
            </a:r>
            <a:r>
              <a:rPr lang="en-US" sz="1500" dirty="0" err="1" smtClean="0">
                <a:latin typeface="Calibri" pitchFamily="34" charset="0"/>
                <a:sym typeface="Wingdings" pitchFamily="2" charset="2"/>
              </a:rPr>
              <a:t>contoh</a:t>
            </a:r>
            <a:r>
              <a:rPr lang="en-US" sz="1500" dirty="0" smtClean="0">
                <a:latin typeface="Calibri" pitchFamily="34" charset="0"/>
                <a:sym typeface="Wingdings" pitchFamily="2" charset="2"/>
              </a:rPr>
              <a:t> : biro </a:t>
            </a:r>
            <a:r>
              <a:rPr lang="en-US" sz="1500" dirty="0" err="1" smtClean="0">
                <a:latin typeface="Calibri" pitchFamily="34" charset="0"/>
                <a:sym typeface="Wingdings" pitchFamily="2" charset="2"/>
              </a:rPr>
              <a:t>kredit</a:t>
            </a:r>
            <a:r>
              <a:rPr lang="en-US" sz="1500" dirty="0" smtClean="0">
                <a:latin typeface="Calibri" pitchFamily="34" charset="0"/>
                <a:sym typeface="Wingdings" pitchFamily="2" charset="2"/>
              </a:rPr>
              <a:t> yang </a:t>
            </a:r>
            <a:r>
              <a:rPr lang="en-US" sz="1500" dirty="0" err="1" smtClean="0">
                <a:latin typeface="Calibri" pitchFamily="34" charset="0"/>
                <a:sym typeface="Wingdings" pitchFamily="2" charset="2"/>
              </a:rPr>
              <a:t>memiliki</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kuasa</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atas</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perubahan</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kartu</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kredit</a:t>
            </a:r>
            <a:r>
              <a:rPr lang="en-US" sz="1500" dirty="0" smtClean="0">
                <a:latin typeface="Calibri" pitchFamily="34" charset="0"/>
                <a:sym typeface="Wingdings" pitchFamily="2" charset="2"/>
              </a:rPr>
              <a:t>).</a:t>
            </a:r>
          </a:p>
          <a:p>
            <a:pPr marL="609600" indent="-609600">
              <a:buNone/>
            </a:pPr>
            <a:r>
              <a:rPr lang="en-US" sz="1500" b="1" i="1" u="sng" dirty="0" smtClean="0">
                <a:latin typeface="Calibri" pitchFamily="34" charset="0"/>
                <a:sym typeface="Wingdings" pitchFamily="2" charset="2"/>
              </a:rPr>
              <a:t>External receiver actor</a:t>
            </a:r>
            <a:r>
              <a:rPr lang="en-US" sz="1500" dirty="0" smtClean="0">
                <a:latin typeface="Calibri" pitchFamily="34" charset="0"/>
                <a:sym typeface="Wingdings" pitchFamily="2" charset="2"/>
              </a:rPr>
              <a:t> : stakeholder yang </a:t>
            </a:r>
            <a:r>
              <a:rPr lang="en-US" sz="1500" dirty="0" err="1" smtClean="0">
                <a:latin typeface="Calibri" pitchFamily="34" charset="0"/>
                <a:sym typeface="Wingdings" pitchFamily="2" charset="2"/>
              </a:rPr>
              <a:t>bukan</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pelaku</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utama</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tapi</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menerima</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nilai</a:t>
            </a:r>
            <a:r>
              <a:rPr lang="en-US" sz="1500" dirty="0" smtClean="0">
                <a:latin typeface="Calibri" pitchFamily="34" charset="0"/>
                <a:sym typeface="Wingdings" pitchFamily="2" charset="2"/>
              </a:rPr>
              <a:t> yang </a:t>
            </a:r>
            <a:r>
              <a:rPr lang="en-US" sz="1500" dirty="0" err="1" smtClean="0">
                <a:latin typeface="Calibri" pitchFamily="34" charset="0"/>
                <a:sym typeface="Wingdings" pitchFamily="2" charset="2"/>
              </a:rPr>
              <a:t>terukur</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atau</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teramati</a:t>
            </a:r>
            <a:r>
              <a:rPr lang="en-US" sz="1500" dirty="0" smtClean="0">
                <a:latin typeface="Calibri" pitchFamily="34" charset="0"/>
                <a:sym typeface="Wingdings" pitchFamily="2" charset="2"/>
              </a:rPr>
              <a:t> (output) </a:t>
            </a:r>
            <a:r>
              <a:rPr lang="en-US" sz="1500" dirty="0" err="1" smtClean="0">
                <a:latin typeface="Calibri" pitchFamily="34" charset="0"/>
                <a:sym typeface="Wingdings" pitchFamily="2" charset="2"/>
              </a:rPr>
              <a:t>dari</a:t>
            </a:r>
            <a:r>
              <a:rPr lang="en-US" sz="1500" dirty="0" smtClean="0">
                <a:latin typeface="Calibri" pitchFamily="34" charset="0"/>
                <a:sym typeface="Wingdings" pitchFamily="2" charset="2"/>
              </a:rPr>
              <a:t> use-case. (</a:t>
            </a:r>
            <a:r>
              <a:rPr lang="en-US" sz="1500" dirty="0" err="1" smtClean="0">
                <a:latin typeface="Calibri" pitchFamily="34" charset="0"/>
                <a:sym typeface="Wingdings" pitchFamily="2" charset="2"/>
              </a:rPr>
              <a:t>contoh</a:t>
            </a:r>
            <a:r>
              <a:rPr lang="en-US" sz="1500" dirty="0" smtClean="0">
                <a:latin typeface="Calibri" pitchFamily="34" charset="0"/>
                <a:sym typeface="Wingdings" pitchFamily="2" charset="2"/>
              </a:rPr>
              <a:t> : </a:t>
            </a:r>
            <a:r>
              <a:rPr lang="en-US" sz="1500" dirty="0" err="1" smtClean="0">
                <a:latin typeface="Calibri" pitchFamily="34" charset="0"/>
                <a:sym typeface="Wingdings" pitchFamily="2" charset="2"/>
              </a:rPr>
              <a:t>gudang</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menerima</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paket</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permintaan</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uantuk</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menyiapkan</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pengiriman</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sesudah</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seorang</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pelanggan</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memesannya</a:t>
            </a:r>
            <a:r>
              <a:rPr lang="en-US" sz="1500" dirty="0" smtClean="0">
                <a:latin typeface="Calibri" pitchFamily="34" charset="0"/>
                <a:sym typeface="Wingdings" pitchFamily="2" charset="2"/>
              </a:rPr>
              <a:t>).</a:t>
            </a:r>
          </a:p>
          <a:p>
            <a:pPr marL="609600" indent="-609600">
              <a:buNone/>
            </a:pPr>
            <a:r>
              <a:rPr lang="en-US" sz="1500" b="1" i="1" u="sng" dirty="0" smtClean="0">
                <a:latin typeface="Calibri" pitchFamily="34" charset="0"/>
                <a:sym typeface="Wingdings" pitchFamily="2" charset="2"/>
              </a:rPr>
              <a:t>Temporal event</a:t>
            </a:r>
            <a:r>
              <a:rPr lang="en-US" sz="1500" dirty="0" smtClean="0">
                <a:latin typeface="Calibri" pitchFamily="34" charset="0"/>
                <a:sym typeface="Wingdings" pitchFamily="2" charset="2"/>
              </a:rPr>
              <a:t> : </a:t>
            </a:r>
            <a:r>
              <a:rPr lang="en-US" sz="1500" dirty="0" err="1" smtClean="0">
                <a:latin typeface="Calibri" pitchFamily="34" charset="0"/>
                <a:sym typeface="Wingdings" pitchFamily="2" charset="2"/>
              </a:rPr>
              <a:t>kejadian</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sistem</a:t>
            </a:r>
            <a:r>
              <a:rPr lang="en-US" sz="1500" dirty="0" smtClean="0">
                <a:latin typeface="Calibri" pitchFamily="34" charset="0"/>
                <a:sym typeface="Wingdings" pitchFamily="2" charset="2"/>
              </a:rPr>
              <a:t> yang </a:t>
            </a:r>
            <a:r>
              <a:rPr lang="en-US" sz="1500" dirty="0" err="1" smtClean="0">
                <a:latin typeface="Calibri" pitchFamily="34" charset="0"/>
                <a:sym typeface="Wingdings" pitchFamily="2" charset="2"/>
              </a:rPr>
              <a:t>dipicu</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dengan</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waktu</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contoh</a:t>
            </a:r>
            <a:r>
              <a:rPr lang="en-US" sz="1500" dirty="0" smtClean="0">
                <a:latin typeface="Calibri" pitchFamily="34" charset="0"/>
                <a:sym typeface="Wingdings" pitchFamily="2" charset="2"/>
              </a:rPr>
              <a:t> : </a:t>
            </a:r>
            <a:r>
              <a:rPr lang="en-US" sz="1500" dirty="0" err="1" smtClean="0">
                <a:latin typeface="Calibri" pitchFamily="34" charset="0"/>
                <a:sym typeface="Wingdings" pitchFamily="2" charset="2"/>
              </a:rPr>
              <a:t>sistem</a:t>
            </a:r>
            <a:r>
              <a:rPr lang="en-US" sz="1500" dirty="0" smtClean="0">
                <a:latin typeface="Calibri" pitchFamily="34" charset="0"/>
                <a:sym typeface="Wingdings" pitchFamily="2" charset="2"/>
              </a:rPr>
              <a:t> billing </a:t>
            </a:r>
            <a:r>
              <a:rPr lang="en-US" sz="1500" dirty="0" err="1" smtClean="0">
                <a:latin typeface="Calibri" pitchFamily="34" charset="0"/>
                <a:sym typeface="Wingdings" pitchFamily="2" charset="2"/>
              </a:rPr>
              <a:t>untuk</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perusahaan</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kartu</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kredit</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secara</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otomatis</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mencetak</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tagihan</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pada</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hari</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ke</a:t>
            </a:r>
            <a:r>
              <a:rPr lang="en-US" sz="1500" dirty="0" smtClean="0">
                <a:latin typeface="Calibri" pitchFamily="34" charset="0"/>
                <a:sym typeface="Wingdings" pitchFamily="2" charset="2"/>
              </a:rPr>
              <a:t> lima </a:t>
            </a:r>
            <a:r>
              <a:rPr lang="en-US" sz="1500" dirty="0" err="1" smtClean="0">
                <a:latin typeface="Calibri" pitchFamily="34" charset="0"/>
                <a:sym typeface="Wingdings" pitchFamily="2" charset="2"/>
              </a:rPr>
              <a:t>dalam</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bulan</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itu</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tanggal</a:t>
            </a:r>
            <a:r>
              <a:rPr lang="en-US" sz="1500" dirty="0" smtClean="0">
                <a:latin typeface="Calibri" pitchFamily="34" charset="0"/>
                <a:sym typeface="Wingdings" pitchFamily="2" charset="2"/>
              </a:rPr>
              <a:t> billing); billing PLN; billing PAM, bank </a:t>
            </a:r>
            <a:r>
              <a:rPr lang="en-US" sz="1500" dirty="0" err="1" smtClean="0">
                <a:latin typeface="Calibri" pitchFamily="34" charset="0"/>
                <a:sym typeface="Wingdings" pitchFamily="2" charset="2"/>
              </a:rPr>
              <a:t>merekonsiliasi</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transaksi</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tiap</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hari</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pada</a:t>
            </a:r>
            <a:r>
              <a:rPr lang="en-US" sz="1500" dirty="0" smtClean="0">
                <a:latin typeface="Calibri" pitchFamily="34" charset="0"/>
                <a:sym typeface="Wingdings" pitchFamily="2" charset="2"/>
              </a:rPr>
              <a:t> jam 5 sore). Yang </a:t>
            </a:r>
            <a:r>
              <a:rPr lang="en-US" sz="1500" dirty="0" err="1" smtClean="0">
                <a:latin typeface="Calibri" pitchFamily="34" charset="0"/>
                <a:sym typeface="Wingdings" pitchFamily="2" charset="2"/>
              </a:rPr>
              <a:t>menjadi</a:t>
            </a:r>
            <a:r>
              <a:rPr lang="en-US" sz="1500" dirty="0" smtClean="0">
                <a:latin typeface="Calibri" pitchFamily="34" charset="0"/>
                <a:sym typeface="Wingdings" pitchFamily="2" charset="2"/>
              </a:rPr>
              <a:t> actor/</a:t>
            </a:r>
            <a:r>
              <a:rPr lang="en-US" sz="1500" dirty="0" err="1" smtClean="0">
                <a:latin typeface="Calibri" pitchFamily="34" charset="0"/>
                <a:sym typeface="Wingdings" pitchFamily="2" charset="2"/>
              </a:rPr>
              <a:t>pelaku</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disini</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adalah</a:t>
            </a:r>
            <a:r>
              <a:rPr lang="en-US" sz="1500" dirty="0" smtClean="0">
                <a:latin typeface="Calibri" pitchFamily="34" charset="0"/>
                <a:sym typeface="Wingdings" pitchFamily="2" charset="2"/>
              </a:rPr>
              <a:t> </a:t>
            </a:r>
            <a:r>
              <a:rPr lang="en-US" sz="1500" b="1" u="sng" dirty="0" err="1" smtClean="0">
                <a:latin typeface="Calibri" pitchFamily="34" charset="0"/>
                <a:sym typeface="Wingdings" pitchFamily="2" charset="2"/>
              </a:rPr>
              <a:t>waktu</a:t>
            </a:r>
            <a:r>
              <a:rPr lang="en-US" sz="1500" dirty="0" smtClean="0">
                <a:latin typeface="Calibri" pitchFamily="34" charset="0"/>
                <a:sym typeface="Wingdings" pitchFamily="2" charset="2"/>
              </a:rPr>
              <a:t>.</a:t>
            </a:r>
          </a:p>
          <a:p>
            <a:endParaRPr lang="id-ID" dirty="0"/>
          </a:p>
        </p:txBody>
      </p:sp>
      <p:grpSp>
        <p:nvGrpSpPr>
          <p:cNvPr id="5" name="Group 4"/>
          <p:cNvGrpSpPr/>
          <p:nvPr/>
        </p:nvGrpSpPr>
        <p:grpSpPr>
          <a:xfrm>
            <a:off x="6019800" y="2514600"/>
            <a:ext cx="2873375" cy="3048000"/>
            <a:chOff x="6019800" y="2514600"/>
            <a:chExt cx="2873375" cy="3048000"/>
          </a:xfrm>
        </p:grpSpPr>
        <p:grpSp>
          <p:nvGrpSpPr>
            <p:cNvPr id="6" name="Group 5"/>
            <p:cNvGrpSpPr>
              <a:grpSpLocks/>
            </p:cNvGrpSpPr>
            <p:nvPr/>
          </p:nvGrpSpPr>
          <p:grpSpPr bwMode="auto">
            <a:xfrm>
              <a:off x="6019799" y="3276600"/>
              <a:ext cx="638174" cy="835025"/>
              <a:chOff x="432" y="2496"/>
              <a:chExt cx="740" cy="918"/>
            </a:xfrm>
          </p:grpSpPr>
          <p:grpSp>
            <p:nvGrpSpPr>
              <p:cNvPr id="31" name="Group 6"/>
              <p:cNvGrpSpPr>
                <a:grpSpLocks/>
              </p:cNvGrpSpPr>
              <p:nvPr/>
            </p:nvGrpSpPr>
            <p:grpSpPr bwMode="auto">
              <a:xfrm>
                <a:off x="624" y="2496"/>
                <a:ext cx="194" cy="624"/>
                <a:chOff x="624" y="2448"/>
                <a:chExt cx="194" cy="624"/>
              </a:xfrm>
            </p:grpSpPr>
            <p:sp>
              <p:nvSpPr>
                <p:cNvPr id="33" name="Oval 7"/>
                <p:cNvSpPr>
                  <a:spLocks noChangeArrowheads="1"/>
                </p:cNvSpPr>
                <p:nvPr/>
              </p:nvSpPr>
              <p:spPr bwMode="auto">
                <a:xfrm>
                  <a:off x="626" y="2448"/>
                  <a:ext cx="192" cy="192"/>
                </a:xfrm>
                <a:prstGeom prst="ellipse">
                  <a:avLst/>
                </a:prstGeom>
                <a:solidFill>
                  <a:schemeClr val="accent1"/>
                </a:solidFill>
                <a:ln w="9525">
                  <a:solidFill>
                    <a:schemeClr val="tx1"/>
                  </a:solidFill>
                  <a:round/>
                  <a:headEnd/>
                  <a:tailEnd/>
                </a:ln>
              </p:spPr>
              <p:txBody>
                <a:bodyPr wrap="none" anchor="ctr"/>
                <a:lstStyle/>
                <a:p>
                  <a:endParaRPr lang="id-ID" sz="1200">
                    <a:latin typeface="Calibri" pitchFamily="34" charset="0"/>
                  </a:endParaRPr>
                </a:p>
              </p:txBody>
            </p:sp>
            <p:sp>
              <p:nvSpPr>
                <p:cNvPr id="34" name="Line 8"/>
                <p:cNvSpPr>
                  <a:spLocks noChangeShapeType="1"/>
                </p:cNvSpPr>
                <p:nvPr/>
              </p:nvSpPr>
              <p:spPr bwMode="auto">
                <a:xfrm>
                  <a:off x="720" y="2640"/>
                  <a:ext cx="0" cy="240"/>
                </a:xfrm>
                <a:prstGeom prst="line">
                  <a:avLst/>
                </a:prstGeom>
                <a:noFill/>
                <a:ln w="9525">
                  <a:solidFill>
                    <a:schemeClr val="tx1"/>
                  </a:solidFill>
                  <a:round/>
                  <a:headEnd/>
                  <a:tailEnd/>
                </a:ln>
              </p:spPr>
              <p:txBody>
                <a:bodyPr/>
                <a:lstStyle/>
                <a:p>
                  <a:endParaRPr lang="id-ID"/>
                </a:p>
              </p:txBody>
            </p:sp>
            <p:sp>
              <p:nvSpPr>
                <p:cNvPr id="35" name="Line 9"/>
                <p:cNvSpPr>
                  <a:spLocks noChangeShapeType="1"/>
                </p:cNvSpPr>
                <p:nvPr/>
              </p:nvSpPr>
              <p:spPr bwMode="auto">
                <a:xfrm>
                  <a:off x="624" y="2736"/>
                  <a:ext cx="192" cy="0"/>
                </a:xfrm>
                <a:prstGeom prst="line">
                  <a:avLst/>
                </a:prstGeom>
                <a:noFill/>
                <a:ln w="9525">
                  <a:solidFill>
                    <a:schemeClr val="tx1"/>
                  </a:solidFill>
                  <a:round/>
                  <a:headEnd/>
                  <a:tailEnd/>
                </a:ln>
              </p:spPr>
              <p:txBody>
                <a:bodyPr/>
                <a:lstStyle/>
                <a:p>
                  <a:endParaRPr lang="id-ID"/>
                </a:p>
              </p:txBody>
            </p:sp>
            <p:sp>
              <p:nvSpPr>
                <p:cNvPr id="36" name="Line 10"/>
                <p:cNvSpPr>
                  <a:spLocks noChangeShapeType="1"/>
                </p:cNvSpPr>
                <p:nvPr/>
              </p:nvSpPr>
              <p:spPr bwMode="auto">
                <a:xfrm>
                  <a:off x="720" y="2880"/>
                  <a:ext cx="96" cy="192"/>
                </a:xfrm>
                <a:prstGeom prst="line">
                  <a:avLst/>
                </a:prstGeom>
                <a:noFill/>
                <a:ln w="9525">
                  <a:solidFill>
                    <a:schemeClr val="tx1"/>
                  </a:solidFill>
                  <a:round/>
                  <a:headEnd/>
                  <a:tailEnd/>
                </a:ln>
              </p:spPr>
              <p:txBody>
                <a:bodyPr/>
                <a:lstStyle/>
                <a:p>
                  <a:endParaRPr lang="id-ID"/>
                </a:p>
              </p:txBody>
            </p:sp>
            <p:sp>
              <p:nvSpPr>
                <p:cNvPr id="37" name="Line 11"/>
                <p:cNvSpPr>
                  <a:spLocks noChangeShapeType="1"/>
                </p:cNvSpPr>
                <p:nvPr/>
              </p:nvSpPr>
              <p:spPr bwMode="auto">
                <a:xfrm flipH="1">
                  <a:off x="624" y="2880"/>
                  <a:ext cx="96" cy="192"/>
                </a:xfrm>
                <a:prstGeom prst="line">
                  <a:avLst/>
                </a:prstGeom>
                <a:noFill/>
                <a:ln w="9525">
                  <a:solidFill>
                    <a:schemeClr val="tx1"/>
                  </a:solidFill>
                  <a:round/>
                  <a:headEnd/>
                  <a:tailEnd/>
                </a:ln>
              </p:spPr>
              <p:txBody>
                <a:bodyPr/>
                <a:lstStyle/>
                <a:p>
                  <a:endParaRPr lang="id-ID"/>
                </a:p>
              </p:txBody>
            </p:sp>
          </p:grpSp>
          <p:sp>
            <p:nvSpPr>
              <p:cNvPr id="32" name="Text Box 12"/>
              <p:cNvSpPr txBox="1">
                <a:spLocks noChangeArrowheads="1"/>
              </p:cNvSpPr>
              <p:nvPr/>
            </p:nvSpPr>
            <p:spPr bwMode="auto">
              <a:xfrm>
                <a:off x="432" y="3109"/>
                <a:ext cx="740" cy="305"/>
              </a:xfrm>
              <a:prstGeom prst="rect">
                <a:avLst/>
              </a:prstGeom>
              <a:noFill/>
              <a:ln w="9525">
                <a:noFill/>
                <a:miter lim="800000"/>
                <a:headEnd/>
                <a:tailEnd/>
              </a:ln>
            </p:spPr>
            <p:txBody>
              <a:bodyPr wrap="none">
                <a:spAutoFit/>
              </a:bodyPr>
              <a:lstStyle/>
              <a:p>
                <a:r>
                  <a:rPr lang="en-US" sz="1200">
                    <a:latin typeface="Calibri" pitchFamily="34" charset="0"/>
                  </a:rPr>
                  <a:t>Actor 1</a:t>
                </a:r>
              </a:p>
            </p:txBody>
          </p:sp>
        </p:grpSp>
        <p:grpSp>
          <p:nvGrpSpPr>
            <p:cNvPr id="7" name="Group 13"/>
            <p:cNvGrpSpPr>
              <a:grpSpLocks/>
            </p:cNvGrpSpPr>
            <p:nvPr/>
          </p:nvGrpSpPr>
          <p:grpSpPr bwMode="auto">
            <a:xfrm>
              <a:off x="6019799" y="4495800"/>
              <a:ext cx="638174" cy="835025"/>
              <a:chOff x="432" y="2496"/>
              <a:chExt cx="740" cy="918"/>
            </a:xfrm>
          </p:grpSpPr>
          <p:grpSp>
            <p:nvGrpSpPr>
              <p:cNvPr id="24" name="Group 14"/>
              <p:cNvGrpSpPr>
                <a:grpSpLocks/>
              </p:cNvGrpSpPr>
              <p:nvPr/>
            </p:nvGrpSpPr>
            <p:grpSpPr bwMode="auto">
              <a:xfrm>
                <a:off x="624" y="2496"/>
                <a:ext cx="194" cy="624"/>
                <a:chOff x="624" y="2448"/>
                <a:chExt cx="194" cy="624"/>
              </a:xfrm>
            </p:grpSpPr>
            <p:sp>
              <p:nvSpPr>
                <p:cNvPr id="26" name="Oval 15"/>
                <p:cNvSpPr>
                  <a:spLocks noChangeArrowheads="1"/>
                </p:cNvSpPr>
                <p:nvPr/>
              </p:nvSpPr>
              <p:spPr bwMode="auto">
                <a:xfrm>
                  <a:off x="626" y="2448"/>
                  <a:ext cx="192" cy="192"/>
                </a:xfrm>
                <a:prstGeom prst="ellipse">
                  <a:avLst/>
                </a:prstGeom>
                <a:solidFill>
                  <a:schemeClr val="accent1"/>
                </a:solidFill>
                <a:ln w="9525">
                  <a:solidFill>
                    <a:schemeClr val="tx1"/>
                  </a:solidFill>
                  <a:round/>
                  <a:headEnd/>
                  <a:tailEnd/>
                </a:ln>
              </p:spPr>
              <p:txBody>
                <a:bodyPr wrap="none" anchor="ctr"/>
                <a:lstStyle/>
                <a:p>
                  <a:endParaRPr lang="id-ID" sz="1200">
                    <a:latin typeface="Calibri" pitchFamily="34" charset="0"/>
                  </a:endParaRPr>
                </a:p>
              </p:txBody>
            </p:sp>
            <p:sp>
              <p:nvSpPr>
                <p:cNvPr id="27" name="Line 16"/>
                <p:cNvSpPr>
                  <a:spLocks noChangeShapeType="1"/>
                </p:cNvSpPr>
                <p:nvPr/>
              </p:nvSpPr>
              <p:spPr bwMode="auto">
                <a:xfrm>
                  <a:off x="720" y="2640"/>
                  <a:ext cx="0" cy="240"/>
                </a:xfrm>
                <a:prstGeom prst="line">
                  <a:avLst/>
                </a:prstGeom>
                <a:noFill/>
                <a:ln w="9525">
                  <a:solidFill>
                    <a:schemeClr val="tx1"/>
                  </a:solidFill>
                  <a:round/>
                  <a:headEnd/>
                  <a:tailEnd/>
                </a:ln>
              </p:spPr>
              <p:txBody>
                <a:bodyPr/>
                <a:lstStyle/>
                <a:p>
                  <a:endParaRPr lang="id-ID"/>
                </a:p>
              </p:txBody>
            </p:sp>
            <p:sp>
              <p:nvSpPr>
                <p:cNvPr id="28" name="Line 17"/>
                <p:cNvSpPr>
                  <a:spLocks noChangeShapeType="1"/>
                </p:cNvSpPr>
                <p:nvPr/>
              </p:nvSpPr>
              <p:spPr bwMode="auto">
                <a:xfrm>
                  <a:off x="624" y="2736"/>
                  <a:ext cx="192" cy="0"/>
                </a:xfrm>
                <a:prstGeom prst="line">
                  <a:avLst/>
                </a:prstGeom>
                <a:noFill/>
                <a:ln w="9525">
                  <a:solidFill>
                    <a:schemeClr val="tx1"/>
                  </a:solidFill>
                  <a:round/>
                  <a:headEnd/>
                  <a:tailEnd/>
                </a:ln>
              </p:spPr>
              <p:txBody>
                <a:bodyPr/>
                <a:lstStyle/>
                <a:p>
                  <a:endParaRPr lang="id-ID"/>
                </a:p>
              </p:txBody>
            </p:sp>
            <p:sp>
              <p:nvSpPr>
                <p:cNvPr id="29" name="Line 18"/>
                <p:cNvSpPr>
                  <a:spLocks noChangeShapeType="1"/>
                </p:cNvSpPr>
                <p:nvPr/>
              </p:nvSpPr>
              <p:spPr bwMode="auto">
                <a:xfrm>
                  <a:off x="720" y="2880"/>
                  <a:ext cx="96" cy="192"/>
                </a:xfrm>
                <a:prstGeom prst="line">
                  <a:avLst/>
                </a:prstGeom>
                <a:noFill/>
                <a:ln w="9525">
                  <a:solidFill>
                    <a:schemeClr val="tx1"/>
                  </a:solidFill>
                  <a:round/>
                  <a:headEnd/>
                  <a:tailEnd/>
                </a:ln>
              </p:spPr>
              <p:txBody>
                <a:bodyPr/>
                <a:lstStyle/>
                <a:p>
                  <a:endParaRPr lang="id-ID"/>
                </a:p>
              </p:txBody>
            </p:sp>
            <p:sp>
              <p:nvSpPr>
                <p:cNvPr id="30" name="Line 19"/>
                <p:cNvSpPr>
                  <a:spLocks noChangeShapeType="1"/>
                </p:cNvSpPr>
                <p:nvPr/>
              </p:nvSpPr>
              <p:spPr bwMode="auto">
                <a:xfrm flipH="1">
                  <a:off x="624" y="2880"/>
                  <a:ext cx="96" cy="192"/>
                </a:xfrm>
                <a:prstGeom prst="line">
                  <a:avLst/>
                </a:prstGeom>
                <a:noFill/>
                <a:ln w="9525">
                  <a:solidFill>
                    <a:schemeClr val="tx1"/>
                  </a:solidFill>
                  <a:round/>
                  <a:headEnd/>
                  <a:tailEnd/>
                </a:ln>
              </p:spPr>
              <p:txBody>
                <a:bodyPr/>
                <a:lstStyle/>
                <a:p>
                  <a:endParaRPr lang="id-ID"/>
                </a:p>
              </p:txBody>
            </p:sp>
          </p:grpSp>
          <p:sp>
            <p:nvSpPr>
              <p:cNvPr id="25" name="Text Box 20"/>
              <p:cNvSpPr txBox="1">
                <a:spLocks noChangeArrowheads="1"/>
              </p:cNvSpPr>
              <p:nvPr/>
            </p:nvSpPr>
            <p:spPr bwMode="auto">
              <a:xfrm>
                <a:off x="432" y="3109"/>
                <a:ext cx="740" cy="305"/>
              </a:xfrm>
              <a:prstGeom prst="rect">
                <a:avLst/>
              </a:prstGeom>
              <a:noFill/>
              <a:ln w="9525">
                <a:noFill/>
                <a:miter lim="800000"/>
                <a:headEnd/>
                <a:tailEnd/>
              </a:ln>
            </p:spPr>
            <p:txBody>
              <a:bodyPr wrap="none">
                <a:spAutoFit/>
              </a:bodyPr>
              <a:lstStyle/>
              <a:p>
                <a:r>
                  <a:rPr lang="en-US" sz="1200">
                    <a:latin typeface="Calibri" pitchFamily="34" charset="0"/>
                  </a:rPr>
                  <a:t>Actor 3</a:t>
                </a:r>
              </a:p>
            </p:txBody>
          </p:sp>
        </p:grpSp>
        <p:grpSp>
          <p:nvGrpSpPr>
            <p:cNvPr id="8" name="Group 21"/>
            <p:cNvGrpSpPr>
              <a:grpSpLocks/>
            </p:cNvGrpSpPr>
            <p:nvPr/>
          </p:nvGrpSpPr>
          <p:grpSpPr bwMode="auto">
            <a:xfrm>
              <a:off x="8254999" y="3505200"/>
              <a:ext cx="638174" cy="835025"/>
              <a:chOff x="432" y="2496"/>
              <a:chExt cx="740" cy="918"/>
            </a:xfrm>
          </p:grpSpPr>
          <p:grpSp>
            <p:nvGrpSpPr>
              <p:cNvPr id="17" name="Group 22"/>
              <p:cNvGrpSpPr>
                <a:grpSpLocks/>
              </p:cNvGrpSpPr>
              <p:nvPr/>
            </p:nvGrpSpPr>
            <p:grpSpPr bwMode="auto">
              <a:xfrm>
                <a:off x="624" y="2496"/>
                <a:ext cx="194" cy="624"/>
                <a:chOff x="624" y="2448"/>
                <a:chExt cx="194" cy="624"/>
              </a:xfrm>
            </p:grpSpPr>
            <p:sp>
              <p:nvSpPr>
                <p:cNvPr id="19" name="Oval 23"/>
                <p:cNvSpPr>
                  <a:spLocks noChangeArrowheads="1"/>
                </p:cNvSpPr>
                <p:nvPr/>
              </p:nvSpPr>
              <p:spPr bwMode="auto">
                <a:xfrm>
                  <a:off x="626" y="2448"/>
                  <a:ext cx="192" cy="192"/>
                </a:xfrm>
                <a:prstGeom prst="ellipse">
                  <a:avLst/>
                </a:prstGeom>
                <a:solidFill>
                  <a:schemeClr val="accent1"/>
                </a:solidFill>
                <a:ln w="9525">
                  <a:solidFill>
                    <a:schemeClr val="tx1"/>
                  </a:solidFill>
                  <a:round/>
                  <a:headEnd/>
                  <a:tailEnd/>
                </a:ln>
              </p:spPr>
              <p:txBody>
                <a:bodyPr wrap="none" anchor="ctr"/>
                <a:lstStyle/>
                <a:p>
                  <a:endParaRPr lang="id-ID" sz="1200">
                    <a:latin typeface="Calibri" pitchFamily="34" charset="0"/>
                  </a:endParaRPr>
                </a:p>
              </p:txBody>
            </p:sp>
            <p:sp>
              <p:nvSpPr>
                <p:cNvPr id="20" name="Line 24"/>
                <p:cNvSpPr>
                  <a:spLocks noChangeShapeType="1"/>
                </p:cNvSpPr>
                <p:nvPr/>
              </p:nvSpPr>
              <p:spPr bwMode="auto">
                <a:xfrm>
                  <a:off x="720" y="2640"/>
                  <a:ext cx="0" cy="240"/>
                </a:xfrm>
                <a:prstGeom prst="line">
                  <a:avLst/>
                </a:prstGeom>
                <a:noFill/>
                <a:ln w="9525">
                  <a:solidFill>
                    <a:schemeClr val="tx1"/>
                  </a:solidFill>
                  <a:round/>
                  <a:headEnd/>
                  <a:tailEnd/>
                </a:ln>
              </p:spPr>
              <p:txBody>
                <a:bodyPr/>
                <a:lstStyle/>
                <a:p>
                  <a:endParaRPr lang="id-ID"/>
                </a:p>
              </p:txBody>
            </p:sp>
            <p:sp>
              <p:nvSpPr>
                <p:cNvPr id="21" name="Line 25"/>
                <p:cNvSpPr>
                  <a:spLocks noChangeShapeType="1"/>
                </p:cNvSpPr>
                <p:nvPr/>
              </p:nvSpPr>
              <p:spPr bwMode="auto">
                <a:xfrm>
                  <a:off x="624" y="2736"/>
                  <a:ext cx="192" cy="0"/>
                </a:xfrm>
                <a:prstGeom prst="line">
                  <a:avLst/>
                </a:prstGeom>
                <a:noFill/>
                <a:ln w="9525">
                  <a:solidFill>
                    <a:schemeClr val="tx1"/>
                  </a:solidFill>
                  <a:round/>
                  <a:headEnd/>
                  <a:tailEnd/>
                </a:ln>
              </p:spPr>
              <p:txBody>
                <a:bodyPr/>
                <a:lstStyle/>
                <a:p>
                  <a:endParaRPr lang="id-ID"/>
                </a:p>
              </p:txBody>
            </p:sp>
            <p:sp>
              <p:nvSpPr>
                <p:cNvPr id="22" name="Line 26"/>
                <p:cNvSpPr>
                  <a:spLocks noChangeShapeType="1"/>
                </p:cNvSpPr>
                <p:nvPr/>
              </p:nvSpPr>
              <p:spPr bwMode="auto">
                <a:xfrm>
                  <a:off x="720" y="2880"/>
                  <a:ext cx="96" cy="192"/>
                </a:xfrm>
                <a:prstGeom prst="line">
                  <a:avLst/>
                </a:prstGeom>
                <a:noFill/>
                <a:ln w="9525">
                  <a:solidFill>
                    <a:schemeClr val="tx1"/>
                  </a:solidFill>
                  <a:round/>
                  <a:headEnd/>
                  <a:tailEnd/>
                </a:ln>
              </p:spPr>
              <p:txBody>
                <a:bodyPr/>
                <a:lstStyle/>
                <a:p>
                  <a:endParaRPr lang="id-ID"/>
                </a:p>
              </p:txBody>
            </p:sp>
            <p:sp>
              <p:nvSpPr>
                <p:cNvPr id="23" name="Line 27"/>
                <p:cNvSpPr>
                  <a:spLocks noChangeShapeType="1"/>
                </p:cNvSpPr>
                <p:nvPr/>
              </p:nvSpPr>
              <p:spPr bwMode="auto">
                <a:xfrm flipH="1">
                  <a:off x="624" y="2880"/>
                  <a:ext cx="96" cy="192"/>
                </a:xfrm>
                <a:prstGeom prst="line">
                  <a:avLst/>
                </a:prstGeom>
                <a:noFill/>
                <a:ln w="9525">
                  <a:solidFill>
                    <a:schemeClr val="tx1"/>
                  </a:solidFill>
                  <a:round/>
                  <a:headEnd/>
                  <a:tailEnd/>
                </a:ln>
              </p:spPr>
              <p:txBody>
                <a:bodyPr/>
                <a:lstStyle/>
                <a:p>
                  <a:endParaRPr lang="id-ID"/>
                </a:p>
              </p:txBody>
            </p:sp>
          </p:grpSp>
          <p:sp>
            <p:nvSpPr>
              <p:cNvPr id="18" name="Text Box 28"/>
              <p:cNvSpPr txBox="1">
                <a:spLocks noChangeArrowheads="1"/>
              </p:cNvSpPr>
              <p:nvPr/>
            </p:nvSpPr>
            <p:spPr bwMode="auto">
              <a:xfrm>
                <a:off x="432" y="3109"/>
                <a:ext cx="740" cy="305"/>
              </a:xfrm>
              <a:prstGeom prst="rect">
                <a:avLst/>
              </a:prstGeom>
              <a:noFill/>
              <a:ln w="9525">
                <a:noFill/>
                <a:miter lim="800000"/>
                <a:headEnd/>
                <a:tailEnd/>
              </a:ln>
            </p:spPr>
            <p:txBody>
              <a:bodyPr wrap="none">
                <a:spAutoFit/>
              </a:bodyPr>
              <a:lstStyle/>
              <a:p>
                <a:r>
                  <a:rPr lang="en-US" sz="1200">
                    <a:latin typeface="Calibri" pitchFamily="34" charset="0"/>
                  </a:rPr>
                  <a:t>Actor 2</a:t>
                </a:r>
              </a:p>
            </p:txBody>
          </p:sp>
        </p:grpSp>
        <p:sp>
          <p:nvSpPr>
            <p:cNvPr id="9" name="Rectangle 29"/>
            <p:cNvSpPr>
              <a:spLocks noChangeArrowheads="1"/>
            </p:cNvSpPr>
            <p:nvPr/>
          </p:nvSpPr>
          <p:spPr bwMode="auto">
            <a:xfrm>
              <a:off x="6858000" y="2514600"/>
              <a:ext cx="1295400" cy="3048000"/>
            </a:xfrm>
            <a:prstGeom prst="rect">
              <a:avLst/>
            </a:prstGeom>
            <a:solidFill>
              <a:schemeClr val="bg1">
                <a:lumMod val="85000"/>
              </a:schemeClr>
            </a:solidFill>
            <a:ln w="9525">
              <a:solidFill>
                <a:schemeClr val="tx1"/>
              </a:solidFill>
              <a:miter lim="800000"/>
              <a:headEnd/>
              <a:tailEnd/>
            </a:ln>
          </p:spPr>
          <p:txBody>
            <a:bodyPr wrap="none" anchor="ctr"/>
            <a:lstStyle/>
            <a:p>
              <a:pPr fontAlgn="auto">
                <a:spcBef>
                  <a:spcPts val="0"/>
                </a:spcBef>
                <a:spcAft>
                  <a:spcPts val="0"/>
                </a:spcAft>
                <a:defRPr/>
              </a:pPr>
              <a:endParaRPr lang="en-US" sz="1200">
                <a:latin typeface="+mn-lt"/>
                <a:cs typeface="+mn-cs"/>
              </a:endParaRPr>
            </a:p>
          </p:txBody>
        </p:sp>
        <p:sp>
          <p:nvSpPr>
            <p:cNvPr id="10" name="Oval 30"/>
            <p:cNvSpPr>
              <a:spLocks noChangeArrowheads="1"/>
            </p:cNvSpPr>
            <p:nvPr/>
          </p:nvSpPr>
          <p:spPr bwMode="auto">
            <a:xfrm>
              <a:off x="7010400" y="2971800"/>
              <a:ext cx="990600" cy="533400"/>
            </a:xfrm>
            <a:prstGeom prst="ellipse">
              <a:avLst/>
            </a:prstGeom>
            <a:solidFill>
              <a:schemeClr val="accent1"/>
            </a:solidFill>
            <a:ln w="9525">
              <a:solidFill>
                <a:schemeClr val="tx1"/>
              </a:solidFill>
              <a:round/>
              <a:headEnd/>
              <a:tailEnd/>
            </a:ln>
          </p:spPr>
          <p:txBody>
            <a:bodyPr wrap="none" anchor="ctr"/>
            <a:lstStyle/>
            <a:p>
              <a:pPr algn="ctr"/>
              <a:r>
                <a:rPr lang="en-US" sz="1200" dirty="0">
                  <a:solidFill>
                    <a:srgbClr val="FF0000"/>
                  </a:solidFill>
                  <a:latin typeface="Calibri" pitchFamily="34" charset="0"/>
                </a:rPr>
                <a:t>Use case 1</a:t>
              </a:r>
            </a:p>
          </p:txBody>
        </p:sp>
        <p:sp>
          <p:nvSpPr>
            <p:cNvPr id="11" name="Oval 31"/>
            <p:cNvSpPr>
              <a:spLocks noChangeArrowheads="1"/>
            </p:cNvSpPr>
            <p:nvPr/>
          </p:nvSpPr>
          <p:spPr bwMode="auto">
            <a:xfrm>
              <a:off x="7010400" y="3733800"/>
              <a:ext cx="990600" cy="533400"/>
            </a:xfrm>
            <a:prstGeom prst="ellipse">
              <a:avLst/>
            </a:prstGeom>
            <a:solidFill>
              <a:schemeClr val="accent1"/>
            </a:solidFill>
            <a:ln w="9525">
              <a:solidFill>
                <a:schemeClr val="tx1"/>
              </a:solidFill>
              <a:round/>
              <a:headEnd/>
              <a:tailEnd/>
            </a:ln>
          </p:spPr>
          <p:txBody>
            <a:bodyPr wrap="none" anchor="ctr"/>
            <a:lstStyle/>
            <a:p>
              <a:pPr algn="ctr"/>
              <a:r>
                <a:rPr lang="en-US" sz="1200" dirty="0">
                  <a:solidFill>
                    <a:srgbClr val="FF0000"/>
                  </a:solidFill>
                  <a:latin typeface="Calibri" pitchFamily="34" charset="0"/>
                </a:rPr>
                <a:t>Use case 2</a:t>
              </a:r>
            </a:p>
          </p:txBody>
        </p:sp>
        <p:sp>
          <p:nvSpPr>
            <p:cNvPr id="12" name="Oval 32"/>
            <p:cNvSpPr>
              <a:spLocks noChangeArrowheads="1"/>
            </p:cNvSpPr>
            <p:nvPr/>
          </p:nvSpPr>
          <p:spPr bwMode="auto">
            <a:xfrm>
              <a:off x="7010400" y="4572000"/>
              <a:ext cx="990600" cy="533400"/>
            </a:xfrm>
            <a:prstGeom prst="ellipse">
              <a:avLst/>
            </a:prstGeom>
            <a:solidFill>
              <a:schemeClr val="accent1"/>
            </a:solidFill>
            <a:ln w="9525">
              <a:solidFill>
                <a:schemeClr val="tx1"/>
              </a:solidFill>
              <a:round/>
              <a:headEnd/>
              <a:tailEnd/>
            </a:ln>
          </p:spPr>
          <p:txBody>
            <a:bodyPr wrap="none" anchor="ctr"/>
            <a:lstStyle/>
            <a:p>
              <a:pPr algn="ctr"/>
              <a:r>
                <a:rPr lang="en-US" sz="1200" dirty="0">
                  <a:solidFill>
                    <a:srgbClr val="FF0000"/>
                  </a:solidFill>
                  <a:latin typeface="Calibri" pitchFamily="34" charset="0"/>
                </a:rPr>
                <a:t>Use case 3</a:t>
              </a:r>
            </a:p>
          </p:txBody>
        </p:sp>
        <p:sp>
          <p:nvSpPr>
            <p:cNvPr id="13" name="Line 33"/>
            <p:cNvSpPr>
              <a:spLocks noChangeShapeType="1"/>
            </p:cNvSpPr>
            <p:nvPr/>
          </p:nvSpPr>
          <p:spPr bwMode="auto">
            <a:xfrm flipV="1">
              <a:off x="6400800" y="3352800"/>
              <a:ext cx="609600" cy="304800"/>
            </a:xfrm>
            <a:prstGeom prst="line">
              <a:avLst/>
            </a:prstGeom>
            <a:noFill/>
            <a:ln w="9525">
              <a:solidFill>
                <a:schemeClr val="tx1"/>
              </a:solidFill>
              <a:round/>
              <a:headEnd/>
              <a:tailEnd type="triangle" w="med" len="med"/>
            </a:ln>
          </p:spPr>
          <p:txBody>
            <a:bodyPr/>
            <a:lstStyle/>
            <a:p>
              <a:endParaRPr lang="id-ID"/>
            </a:p>
          </p:txBody>
        </p:sp>
        <p:sp>
          <p:nvSpPr>
            <p:cNvPr id="14" name="Line 34"/>
            <p:cNvSpPr>
              <a:spLocks noChangeShapeType="1"/>
            </p:cNvSpPr>
            <p:nvPr/>
          </p:nvSpPr>
          <p:spPr bwMode="auto">
            <a:xfrm>
              <a:off x="6324600" y="4800600"/>
              <a:ext cx="609600" cy="0"/>
            </a:xfrm>
            <a:prstGeom prst="line">
              <a:avLst/>
            </a:prstGeom>
            <a:noFill/>
            <a:ln w="9525">
              <a:solidFill>
                <a:schemeClr val="tx1"/>
              </a:solidFill>
              <a:round/>
              <a:headEnd/>
              <a:tailEnd type="triangle" w="med" len="med"/>
            </a:ln>
          </p:spPr>
          <p:txBody>
            <a:bodyPr/>
            <a:lstStyle/>
            <a:p>
              <a:endParaRPr lang="id-ID"/>
            </a:p>
          </p:txBody>
        </p:sp>
        <p:sp>
          <p:nvSpPr>
            <p:cNvPr id="15" name="Line 35"/>
            <p:cNvSpPr>
              <a:spLocks noChangeShapeType="1"/>
            </p:cNvSpPr>
            <p:nvPr/>
          </p:nvSpPr>
          <p:spPr bwMode="auto">
            <a:xfrm flipH="1" flipV="1">
              <a:off x="7924800" y="3429000"/>
              <a:ext cx="457200" cy="381000"/>
            </a:xfrm>
            <a:prstGeom prst="line">
              <a:avLst/>
            </a:prstGeom>
            <a:noFill/>
            <a:ln w="9525">
              <a:solidFill>
                <a:schemeClr val="tx1"/>
              </a:solidFill>
              <a:round/>
              <a:headEnd/>
              <a:tailEnd type="triangle" w="med" len="med"/>
            </a:ln>
          </p:spPr>
          <p:txBody>
            <a:bodyPr/>
            <a:lstStyle/>
            <a:p>
              <a:endParaRPr lang="id-ID"/>
            </a:p>
          </p:txBody>
        </p:sp>
        <p:sp>
          <p:nvSpPr>
            <p:cNvPr id="16" name="Line 36"/>
            <p:cNvSpPr>
              <a:spLocks noChangeShapeType="1"/>
            </p:cNvSpPr>
            <p:nvPr/>
          </p:nvSpPr>
          <p:spPr bwMode="auto">
            <a:xfrm flipH="1">
              <a:off x="7848600" y="3962400"/>
              <a:ext cx="533400" cy="685800"/>
            </a:xfrm>
            <a:prstGeom prst="line">
              <a:avLst/>
            </a:prstGeom>
            <a:noFill/>
            <a:ln w="9525">
              <a:solidFill>
                <a:schemeClr val="tx1"/>
              </a:solidFill>
              <a:round/>
              <a:headEnd/>
              <a:tailEnd type="triangle" w="med" len="med"/>
            </a:ln>
          </p:spPr>
          <p:txBody>
            <a:bodyPr/>
            <a:lstStyle/>
            <a:p>
              <a:endParaRPr lang="id-ID"/>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additive="base">
                                        <p:cTn id="32" dur="500" fill="hold"/>
                                        <p:tgtEl>
                                          <p:spTgt spid="5"/>
                                        </p:tgtEl>
                                        <p:attrNameLst>
                                          <p:attrName>ppt_x</p:attrName>
                                        </p:attrNameLst>
                                      </p:cBhvr>
                                      <p:tavLst>
                                        <p:tav tm="0">
                                          <p:val>
                                            <p:strVal val="#ppt_x"/>
                                          </p:val>
                                        </p:tav>
                                        <p:tav tm="100000">
                                          <p:val>
                                            <p:strVal val="#ppt_x"/>
                                          </p:val>
                                        </p:tav>
                                      </p:tavLst>
                                    </p:anim>
                                    <p:anim calcmode="lin" valueType="num">
                                      <p:cBhvr additive="base">
                                        <p:cTn id="3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Relationship</a:t>
            </a:r>
            <a:endParaRPr lang="id-ID" dirty="0"/>
          </a:p>
        </p:txBody>
      </p:sp>
      <p:sp>
        <p:nvSpPr>
          <p:cNvPr id="3" name="Content Placeholder 2"/>
          <p:cNvSpPr>
            <a:spLocks noGrp="1"/>
          </p:cNvSpPr>
          <p:nvPr>
            <p:ph idx="1"/>
          </p:nvPr>
        </p:nvSpPr>
        <p:spPr>
          <a:xfrm>
            <a:off x="457200" y="1600201"/>
            <a:ext cx="8229600" cy="2686056"/>
          </a:xfrm>
        </p:spPr>
        <p:txBody>
          <a:bodyPr/>
          <a:lstStyle/>
          <a:p>
            <a:pPr eaLnBrk="1" hangingPunct="1"/>
            <a:r>
              <a:rPr lang="en-US" sz="2500" dirty="0" err="1" smtClean="0"/>
              <a:t>Hubungan</a:t>
            </a:r>
            <a:r>
              <a:rPr lang="en-US" sz="2500" dirty="0" smtClean="0"/>
              <a:t> yang </a:t>
            </a:r>
            <a:r>
              <a:rPr lang="en-US" sz="2500" dirty="0" err="1" smtClean="0"/>
              <a:t>terjadi</a:t>
            </a:r>
            <a:r>
              <a:rPr lang="en-US" sz="2500" dirty="0" smtClean="0"/>
              <a:t> </a:t>
            </a:r>
            <a:r>
              <a:rPr lang="en-US" sz="2500" dirty="0" err="1" smtClean="0"/>
              <a:t>antar</a:t>
            </a:r>
            <a:r>
              <a:rPr lang="en-US" sz="2500" dirty="0" smtClean="0"/>
              <a:t> </a:t>
            </a:r>
            <a:r>
              <a:rPr lang="en-US" sz="2500" dirty="0" err="1" smtClean="0"/>
              <a:t>simbol</a:t>
            </a:r>
            <a:r>
              <a:rPr lang="en-US" sz="2500" dirty="0" smtClean="0"/>
              <a:t> </a:t>
            </a:r>
            <a:r>
              <a:rPr lang="en-US" sz="2500" dirty="0" err="1" smtClean="0"/>
              <a:t>dalam</a:t>
            </a:r>
            <a:r>
              <a:rPr lang="en-US" sz="2500" dirty="0" smtClean="0"/>
              <a:t> use case</a:t>
            </a:r>
          </a:p>
          <a:p>
            <a:pPr eaLnBrk="1" hangingPunct="1"/>
            <a:r>
              <a:rPr lang="en-US" sz="2500" dirty="0" err="1" smtClean="0"/>
              <a:t>Menggunakan</a:t>
            </a:r>
            <a:r>
              <a:rPr lang="en-US" sz="2500" dirty="0" smtClean="0"/>
              <a:t> </a:t>
            </a:r>
            <a:r>
              <a:rPr lang="en-US" sz="2500" dirty="0" err="1" smtClean="0"/>
              <a:t>garis</a:t>
            </a:r>
            <a:r>
              <a:rPr lang="en-US" sz="2500" dirty="0" smtClean="0"/>
              <a:t> </a:t>
            </a:r>
            <a:r>
              <a:rPr lang="en-US" sz="2500" dirty="0" err="1" smtClean="0"/>
              <a:t>dan</a:t>
            </a:r>
            <a:r>
              <a:rPr lang="en-US" sz="2500" dirty="0" smtClean="0"/>
              <a:t> </a:t>
            </a:r>
            <a:r>
              <a:rPr lang="en-US" sz="2500" dirty="0" err="1" smtClean="0"/>
              <a:t>tipe</a:t>
            </a:r>
            <a:r>
              <a:rPr lang="en-US" sz="2500" dirty="0" smtClean="0"/>
              <a:t> </a:t>
            </a:r>
            <a:r>
              <a:rPr lang="en-US" sz="2500" dirty="0" err="1" smtClean="0"/>
              <a:t>simbol</a:t>
            </a:r>
            <a:r>
              <a:rPr lang="en-US" sz="2500" dirty="0" smtClean="0"/>
              <a:t> yang </a:t>
            </a:r>
            <a:r>
              <a:rPr lang="en-US" sz="2500" dirty="0" err="1" smtClean="0"/>
              <a:t>digunakan</a:t>
            </a:r>
            <a:r>
              <a:rPr lang="en-US" sz="2500" dirty="0" smtClean="0"/>
              <a:t> </a:t>
            </a:r>
            <a:r>
              <a:rPr lang="en-US" sz="2500" dirty="0" err="1" smtClean="0"/>
              <a:t>untuk</a:t>
            </a:r>
            <a:r>
              <a:rPr lang="en-US" sz="2500" dirty="0" smtClean="0"/>
              <a:t> </a:t>
            </a:r>
            <a:r>
              <a:rPr lang="en-US" sz="2500" dirty="0" err="1" smtClean="0"/>
              <a:t>menghubungkan</a:t>
            </a:r>
            <a:r>
              <a:rPr lang="en-US" sz="2500" dirty="0" smtClean="0"/>
              <a:t> </a:t>
            </a:r>
            <a:r>
              <a:rPr lang="en-US" sz="2500" dirty="0" err="1" smtClean="0"/>
              <a:t>garis</a:t>
            </a:r>
            <a:r>
              <a:rPr lang="en-US" sz="2500" dirty="0" smtClean="0"/>
              <a:t>.</a:t>
            </a:r>
          </a:p>
          <a:p>
            <a:pPr lvl="1" eaLnBrk="1" hangingPunct="1"/>
            <a:r>
              <a:rPr lang="en-US" sz="2500" dirty="0" err="1" smtClean="0"/>
              <a:t>Assosiation</a:t>
            </a:r>
            <a:r>
              <a:rPr lang="en-US" sz="2500" dirty="0" smtClean="0"/>
              <a:t> (</a:t>
            </a:r>
            <a:r>
              <a:rPr lang="en-US" sz="2500" dirty="0" err="1" smtClean="0"/>
              <a:t>gabungan</a:t>
            </a:r>
            <a:r>
              <a:rPr lang="en-US" sz="2500" dirty="0" smtClean="0"/>
              <a:t>) </a:t>
            </a:r>
            <a:r>
              <a:rPr lang="en-US" sz="2500" dirty="0" smtClean="0">
                <a:sym typeface="Wingdings" pitchFamily="2" charset="2"/>
              </a:rPr>
              <a:t> </a:t>
            </a:r>
            <a:r>
              <a:rPr lang="en-US" sz="2500" dirty="0" err="1" smtClean="0">
                <a:sym typeface="Wingdings" pitchFamily="2" charset="2"/>
              </a:rPr>
              <a:t>hubungan</a:t>
            </a:r>
            <a:r>
              <a:rPr lang="en-US" sz="2500" dirty="0" smtClean="0">
                <a:sym typeface="Wingdings" pitchFamily="2" charset="2"/>
              </a:rPr>
              <a:t> </a:t>
            </a:r>
            <a:r>
              <a:rPr lang="en-US" sz="2500" dirty="0" err="1" smtClean="0">
                <a:sym typeface="Wingdings" pitchFamily="2" charset="2"/>
              </a:rPr>
              <a:t>antara</a:t>
            </a:r>
            <a:r>
              <a:rPr lang="en-US" sz="2500" dirty="0" smtClean="0">
                <a:sym typeface="Wingdings" pitchFamily="2" charset="2"/>
              </a:rPr>
              <a:t> </a:t>
            </a:r>
            <a:r>
              <a:rPr lang="en-US" sz="2500" dirty="0" err="1" smtClean="0">
                <a:sym typeface="Wingdings" pitchFamily="2" charset="2"/>
              </a:rPr>
              <a:t>aktor</a:t>
            </a:r>
            <a:r>
              <a:rPr lang="en-US" sz="2500" dirty="0" smtClean="0">
                <a:sym typeface="Wingdings" pitchFamily="2" charset="2"/>
              </a:rPr>
              <a:t> </a:t>
            </a:r>
            <a:r>
              <a:rPr lang="en-US" sz="2500" dirty="0" err="1" smtClean="0">
                <a:sym typeface="Wingdings" pitchFamily="2" charset="2"/>
              </a:rPr>
              <a:t>dengan</a:t>
            </a:r>
            <a:r>
              <a:rPr lang="en-US" sz="2500" dirty="0" smtClean="0">
                <a:sym typeface="Wingdings" pitchFamily="2" charset="2"/>
              </a:rPr>
              <a:t> use case </a:t>
            </a:r>
            <a:r>
              <a:rPr lang="en-US" sz="2500" dirty="0" err="1" smtClean="0">
                <a:sym typeface="Wingdings" pitchFamily="2" charset="2"/>
              </a:rPr>
              <a:t>di</a:t>
            </a:r>
            <a:r>
              <a:rPr lang="en-US" sz="2500" dirty="0" smtClean="0">
                <a:sym typeface="Wingdings" pitchFamily="2" charset="2"/>
              </a:rPr>
              <a:t> </a:t>
            </a:r>
            <a:r>
              <a:rPr lang="en-US" sz="2500" dirty="0" err="1" smtClean="0">
                <a:sym typeface="Wingdings" pitchFamily="2" charset="2"/>
              </a:rPr>
              <a:t>mana</a:t>
            </a:r>
            <a:r>
              <a:rPr lang="en-US" sz="2500" dirty="0" smtClean="0">
                <a:sym typeface="Wingdings" pitchFamily="2" charset="2"/>
              </a:rPr>
              <a:t> </a:t>
            </a:r>
            <a:r>
              <a:rPr lang="en-US" sz="2500" dirty="0" err="1" smtClean="0">
                <a:sym typeface="Wingdings" pitchFamily="2" charset="2"/>
              </a:rPr>
              <a:t>terjadi</a:t>
            </a:r>
            <a:r>
              <a:rPr lang="en-US" sz="2500" dirty="0" smtClean="0">
                <a:sym typeface="Wingdings" pitchFamily="2" charset="2"/>
              </a:rPr>
              <a:t> </a:t>
            </a:r>
            <a:r>
              <a:rPr lang="en-US" sz="2500" dirty="0" err="1" smtClean="0">
                <a:sym typeface="Wingdings" pitchFamily="2" charset="2"/>
              </a:rPr>
              <a:t>interaksi</a:t>
            </a:r>
            <a:r>
              <a:rPr lang="en-US" sz="2500" dirty="0" smtClean="0">
                <a:sym typeface="Wingdings" pitchFamily="2" charset="2"/>
              </a:rPr>
              <a:t> </a:t>
            </a:r>
            <a:r>
              <a:rPr lang="en-US" sz="2500" dirty="0" err="1" smtClean="0">
                <a:sym typeface="Wingdings" pitchFamily="2" charset="2"/>
              </a:rPr>
              <a:t>diantara</a:t>
            </a:r>
            <a:r>
              <a:rPr lang="en-US" sz="2500" dirty="0" smtClean="0">
                <a:sym typeface="Wingdings" pitchFamily="2" charset="2"/>
              </a:rPr>
              <a:t> </a:t>
            </a:r>
            <a:r>
              <a:rPr lang="en-US" sz="2500" dirty="0" err="1" smtClean="0">
                <a:sym typeface="Wingdings" pitchFamily="2" charset="2"/>
              </a:rPr>
              <a:t>mereka</a:t>
            </a:r>
            <a:r>
              <a:rPr lang="en-US" sz="2500" dirty="0" smtClean="0">
                <a:sym typeface="Wingdings" pitchFamily="2" charset="2"/>
              </a:rPr>
              <a:t>.</a:t>
            </a:r>
            <a:endParaRPr lang="en-US" sz="2500" dirty="0" smtClean="0"/>
          </a:p>
          <a:p>
            <a:pPr>
              <a:buNone/>
            </a:pPr>
            <a:endParaRPr lang="id-ID" dirty="0"/>
          </a:p>
        </p:txBody>
      </p:sp>
      <p:grpSp>
        <p:nvGrpSpPr>
          <p:cNvPr id="52" name="Group 51"/>
          <p:cNvGrpSpPr/>
          <p:nvPr/>
        </p:nvGrpSpPr>
        <p:grpSpPr>
          <a:xfrm>
            <a:off x="1071538" y="4500570"/>
            <a:ext cx="6562725" cy="1343025"/>
            <a:chOff x="914400" y="5165725"/>
            <a:chExt cx="6562725" cy="1343025"/>
          </a:xfrm>
        </p:grpSpPr>
        <p:sp>
          <p:nvSpPr>
            <p:cNvPr id="53" name="Text Box 25"/>
            <p:cNvSpPr txBox="1">
              <a:spLocks noChangeArrowheads="1"/>
            </p:cNvSpPr>
            <p:nvPr/>
          </p:nvSpPr>
          <p:spPr bwMode="auto">
            <a:xfrm>
              <a:off x="1905000" y="6232525"/>
              <a:ext cx="1693863" cy="276225"/>
            </a:xfrm>
            <a:prstGeom prst="rect">
              <a:avLst/>
            </a:prstGeom>
            <a:noFill/>
            <a:ln w="9525">
              <a:noFill/>
              <a:miter lim="800000"/>
              <a:headEnd/>
              <a:tailEnd/>
            </a:ln>
          </p:spPr>
          <p:txBody>
            <a:bodyPr wrap="none">
              <a:spAutoFit/>
            </a:bodyPr>
            <a:lstStyle/>
            <a:p>
              <a:r>
                <a:rPr lang="en-US" sz="1200" dirty="0">
                  <a:latin typeface="Calibri" pitchFamily="34" charset="0"/>
                </a:rPr>
                <a:t>Use </a:t>
              </a:r>
              <a:r>
                <a:rPr lang="en-US" sz="1200" dirty="0" err="1">
                  <a:latin typeface="Calibri" pitchFamily="34" charset="0"/>
                </a:rPr>
                <a:t>diiimitasi</a:t>
              </a:r>
              <a:r>
                <a:rPr lang="en-US" sz="1200" dirty="0">
                  <a:latin typeface="Calibri" pitchFamily="34" charset="0"/>
                </a:rPr>
                <a:t> </a:t>
              </a:r>
              <a:r>
                <a:rPr lang="en-US" sz="1200" dirty="0" err="1">
                  <a:latin typeface="Calibri" pitchFamily="34" charset="0"/>
                </a:rPr>
                <a:t>oleh</a:t>
              </a:r>
              <a:r>
                <a:rPr lang="en-US" sz="1200" dirty="0">
                  <a:latin typeface="Calibri" pitchFamily="34" charset="0"/>
                </a:rPr>
                <a:t> </a:t>
              </a:r>
              <a:r>
                <a:rPr lang="en-US" sz="1200" dirty="0" err="1">
                  <a:latin typeface="Calibri" pitchFamily="34" charset="0"/>
                </a:rPr>
                <a:t>aktor</a:t>
              </a:r>
              <a:endParaRPr lang="en-US" sz="1200" dirty="0">
                <a:latin typeface="Calibri" pitchFamily="34" charset="0"/>
              </a:endParaRPr>
            </a:p>
          </p:txBody>
        </p:sp>
        <p:grpSp>
          <p:nvGrpSpPr>
            <p:cNvPr id="54" name="Group 29"/>
            <p:cNvGrpSpPr/>
            <p:nvPr/>
          </p:nvGrpSpPr>
          <p:grpSpPr>
            <a:xfrm>
              <a:off x="914400" y="5165725"/>
              <a:ext cx="6562725" cy="1325563"/>
              <a:chOff x="914400" y="5165725"/>
              <a:chExt cx="6562725" cy="1325563"/>
            </a:xfrm>
          </p:grpSpPr>
          <p:sp>
            <p:nvSpPr>
              <p:cNvPr id="55" name="Oval 4"/>
              <p:cNvSpPr>
                <a:spLocks noChangeArrowheads="1"/>
              </p:cNvSpPr>
              <p:nvPr/>
            </p:nvSpPr>
            <p:spPr bwMode="auto">
              <a:xfrm>
                <a:off x="3276600" y="5318125"/>
                <a:ext cx="1371600" cy="762000"/>
              </a:xfrm>
              <a:prstGeom prst="ellipse">
                <a:avLst/>
              </a:prstGeom>
              <a:solidFill>
                <a:schemeClr val="accent1"/>
              </a:solidFill>
              <a:ln w="9525">
                <a:solidFill>
                  <a:schemeClr val="tx1"/>
                </a:solidFill>
                <a:round/>
                <a:headEnd/>
                <a:tailEnd/>
              </a:ln>
            </p:spPr>
            <p:txBody>
              <a:bodyPr wrap="none" anchor="ctr"/>
              <a:lstStyle/>
              <a:p>
                <a:pPr algn="ctr"/>
                <a:r>
                  <a:rPr lang="en-US" sz="1200" dirty="0">
                    <a:solidFill>
                      <a:srgbClr val="FF0000"/>
                    </a:solidFill>
                    <a:latin typeface="Calibri" pitchFamily="34" charset="0"/>
                  </a:rPr>
                  <a:t>Place New Order</a:t>
                </a:r>
              </a:p>
            </p:txBody>
          </p:sp>
          <p:grpSp>
            <p:nvGrpSpPr>
              <p:cNvPr id="56" name="Group 55"/>
              <p:cNvGrpSpPr>
                <a:grpSpLocks/>
              </p:cNvGrpSpPr>
              <p:nvPr/>
            </p:nvGrpSpPr>
            <p:grpSpPr bwMode="auto">
              <a:xfrm>
                <a:off x="914400" y="5165725"/>
                <a:ext cx="1014413" cy="1249363"/>
                <a:chOff x="432" y="2496"/>
                <a:chExt cx="639" cy="787"/>
              </a:xfrm>
            </p:grpSpPr>
            <p:grpSp>
              <p:nvGrpSpPr>
                <p:cNvPr id="71" name="Group 6"/>
                <p:cNvGrpSpPr>
                  <a:grpSpLocks/>
                </p:cNvGrpSpPr>
                <p:nvPr/>
              </p:nvGrpSpPr>
              <p:grpSpPr bwMode="auto">
                <a:xfrm>
                  <a:off x="624" y="2496"/>
                  <a:ext cx="194" cy="624"/>
                  <a:chOff x="624" y="2448"/>
                  <a:chExt cx="194" cy="624"/>
                </a:xfrm>
              </p:grpSpPr>
              <p:sp>
                <p:nvSpPr>
                  <p:cNvPr id="73" name="Oval 7"/>
                  <p:cNvSpPr>
                    <a:spLocks noChangeArrowheads="1"/>
                  </p:cNvSpPr>
                  <p:nvPr/>
                </p:nvSpPr>
                <p:spPr bwMode="auto">
                  <a:xfrm>
                    <a:off x="626" y="2448"/>
                    <a:ext cx="192" cy="192"/>
                  </a:xfrm>
                  <a:prstGeom prst="ellipse">
                    <a:avLst/>
                  </a:prstGeom>
                  <a:solidFill>
                    <a:schemeClr val="accent1"/>
                  </a:solidFill>
                  <a:ln w="9525">
                    <a:solidFill>
                      <a:schemeClr val="tx1"/>
                    </a:solidFill>
                    <a:round/>
                    <a:headEnd/>
                    <a:tailEnd/>
                  </a:ln>
                </p:spPr>
                <p:txBody>
                  <a:bodyPr wrap="none" anchor="ctr"/>
                  <a:lstStyle/>
                  <a:p>
                    <a:endParaRPr lang="id-ID" sz="1200">
                      <a:latin typeface="Calibri" pitchFamily="34" charset="0"/>
                    </a:endParaRPr>
                  </a:p>
                </p:txBody>
              </p:sp>
              <p:sp>
                <p:nvSpPr>
                  <p:cNvPr id="74" name="Line 8"/>
                  <p:cNvSpPr>
                    <a:spLocks noChangeShapeType="1"/>
                  </p:cNvSpPr>
                  <p:nvPr/>
                </p:nvSpPr>
                <p:spPr bwMode="auto">
                  <a:xfrm>
                    <a:off x="720" y="2640"/>
                    <a:ext cx="0" cy="240"/>
                  </a:xfrm>
                  <a:prstGeom prst="line">
                    <a:avLst/>
                  </a:prstGeom>
                  <a:noFill/>
                  <a:ln w="9525">
                    <a:solidFill>
                      <a:schemeClr val="tx1"/>
                    </a:solidFill>
                    <a:round/>
                    <a:headEnd/>
                    <a:tailEnd/>
                  </a:ln>
                </p:spPr>
                <p:txBody>
                  <a:bodyPr/>
                  <a:lstStyle/>
                  <a:p>
                    <a:endParaRPr lang="id-ID"/>
                  </a:p>
                </p:txBody>
              </p:sp>
              <p:sp>
                <p:nvSpPr>
                  <p:cNvPr id="75" name="Line 9"/>
                  <p:cNvSpPr>
                    <a:spLocks noChangeShapeType="1"/>
                  </p:cNvSpPr>
                  <p:nvPr/>
                </p:nvSpPr>
                <p:spPr bwMode="auto">
                  <a:xfrm>
                    <a:off x="624" y="2736"/>
                    <a:ext cx="192" cy="0"/>
                  </a:xfrm>
                  <a:prstGeom prst="line">
                    <a:avLst/>
                  </a:prstGeom>
                  <a:noFill/>
                  <a:ln w="9525">
                    <a:solidFill>
                      <a:schemeClr val="tx1"/>
                    </a:solidFill>
                    <a:round/>
                    <a:headEnd/>
                    <a:tailEnd/>
                  </a:ln>
                </p:spPr>
                <p:txBody>
                  <a:bodyPr/>
                  <a:lstStyle/>
                  <a:p>
                    <a:endParaRPr lang="id-ID"/>
                  </a:p>
                </p:txBody>
              </p:sp>
              <p:sp>
                <p:nvSpPr>
                  <p:cNvPr id="76" name="Line 10"/>
                  <p:cNvSpPr>
                    <a:spLocks noChangeShapeType="1"/>
                  </p:cNvSpPr>
                  <p:nvPr/>
                </p:nvSpPr>
                <p:spPr bwMode="auto">
                  <a:xfrm>
                    <a:off x="720" y="2880"/>
                    <a:ext cx="96" cy="192"/>
                  </a:xfrm>
                  <a:prstGeom prst="line">
                    <a:avLst/>
                  </a:prstGeom>
                  <a:noFill/>
                  <a:ln w="9525">
                    <a:solidFill>
                      <a:schemeClr val="tx1"/>
                    </a:solidFill>
                    <a:round/>
                    <a:headEnd/>
                    <a:tailEnd/>
                  </a:ln>
                </p:spPr>
                <p:txBody>
                  <a:bodyPr/>
                  <a:lstStyle/>
                  <a:p>
                    <a:endParaRPr lang="id-ID"/>
                  </a:p>
                </p:txBody>
              </p:sp>
              <p:sp>
                <p:nvSpPr>
                  <p:cNvPr id="77" name="Line 11"/>
                  <p:cNvSpPr>
                    <a:spLocks noChangeShapeType="1"/>
                  </p:cNvSpPr>
                  <p:nvPr/>
                </p:nvSpPr>
                <p:spPr bwMode="auto">
                  <a:xfrm flipH="1">
                    <a:off x="624" y="2880"/>
                    <a:ext cx="96" cy="192"/>
                  </a:xfrm>
                  <a:prstGeom prst="line">
                    <a:avLst/>
                  </a:prstGeom>
                  <a:noFill/>
                  <a:ln w="9525">
                    <a:solidFill>
                      <a:schemeClr val="tx1"/>
                    </a:solidFill>
                    <a:round/>
                    <a:headEnd/>
                    <a:tailEnd/>
                  </a:ln>
                </p:spPr>
                <p:txBody>
                  <a:bodyPr/>
                  <a:lstStyle/>
                  <a:p>
                    <a:endParaRPr lang="id-ID"/>
                  </a:p>
                </p:txBody>
              </p:sp>
            </p:grpSp>
            <p:sp>
              <p:nvSpPr>
                <p:cNvPr id="72" name="Text Box 12"/>
                <p:cNvSpPr txBox="1">
                  <a:spLocks noChangeArrowheads="1"/>
                </p:cNvSpPr>
                <p:nvPr/>
              </p:nvSpPr>
              <p:spPr bwMode="auto">
                <a:xfrm>
                  <a:off x="432" y="3109"/>
                  <a:ext cx="639" cy="174"/>
                </a:xfrm>
                <a:prstGeom prst="rect">
                  <a:avLst/>
                </a:prstGeom>
                <a:noFill/>
                <a:ln w="9525">
                  <a:noFill/>
                  <a:miter lim="800000"/>
                  <a:headEnd/>
                  <a:tailEnd/>
                </a:ln>
              </p:spPr>
              <p:txBody>
                <a:bodyPr wrap="none">
                  <a:spAutoFit/>
                </a:bodyPr>
                <a:lstStyle/>
                <a:p>
                  <a:r>
                    <a:rPr lang="en-US" sz="1200">
                      <a:latin typeface="Calibri" pitchFamily="34" charset="0"/>
                    </a:rPr>
                    <a:t>Anggota Klub</a:t>
                  </a:r>
                </a:p>
              </p:txBody>
            </p:sp>
          </p:grpSp>
          <p:grpSp>
            <p:nvGrpSpPr>
              <p:cNvPr id="57" name="Group 13"/>
              <p:cNvGrpSpPr>
                <a:grpSpLocks/>
              </p:cNvGrpSpPr>
              <p:nvPr/>
            </p:nvGrpSpPr>
            <p:grpSpPr bwMode="auto">
              <a:xfrm>
                <a:off x="6324600" y="5241925"/>
                <a:ext cx="1152525" cy="1249363"/>
                <a:chOff x="432" y="2496"/>
                <a:chExt cx="726" cy="787"/>
              </a:xfrm>
            </p:grpSpPr>
            <p:grpSp>
              <p:nvGrpSpPr>
                <p:cNvPr id="64" name="Group 14"/>
                <p:cNvGrpSpPr>
                  <a:grpSpLocks/>
                </p:cNvGrpSpPr>
                <p:nvPr/>
              </p:nvGrpSpPr>
              <p:grpSpPr bwMode="auto">
                <a:xfrm>
                  <a:off x="624" y="2496"/>
                  <a:ext cx="194" cy="624"/>
                  <a:chOff x="624" y="2448"/>
                  <a:chExt cx="194" cy="624"/>
                </a:xfrm>
              </p:grpSpPr>
              <p:sp>
                <p:nvSpPr>
                  <p:cNvPr id="66" name="Oval 15"/>
                  <p:cNvSpPr>
                    <a:spLocks noChangeArrowheads="1"/>
                  </p:cNvSpPr>
                  <p:nvPr/>
                </p:nvSpPr>
                <p:spPr bwMode="auto">
                  <a:xfrm>
                    <a:off x="626" y="2448"/>
                    <a:ext cx="192" cy="192"/>
                  </a:xfrm>
                  <a:prstGeom prst="ellipse">
                    <a:avLst/>
                  </a:prstGeom>
                  <a:solidFill>
                    <a:schemeClr val="accent1"/>
                  </a:solidFill>
                  <a:ln w="9525">
                    <a:solidFill>
                      <a:schemeClr val="tx1"/>
                    </a:solidFill>
                    <a:round/>
                    <a:headEnd/>
                    <a:tailEnd/>
                  </a:ln>
                </p:spPr>
                <p:txBody>
                  <a:bodyPr wrap="none" anchor="ctr"/>
                  <a:lstStyle/>
                  <a:p>
                    <a:endParaRPr lang="id-ID" sz="1200">
                      <a:latin typeface="Calibri" pitchFamily="34" charset="0"/>
                    </a:endParaRPr>
                  </a:p>
                </p:txBody>
              </p:sp>
              <p:sp>
                <p:nvSpPr>
                  <p:cNvPr id="67" name="Line 16"/>
                  <p:cNvSpPr>
                    <a:spLocks noChangeShapeType="1"/>
                  </p:cNvSpPr>
                  <p:nvPr/>
                </p:nvSpPr>
                <p:spPr bwMode="auto">
                  <a:xfrm>
                    <a:off x="720" y="2640"/>
                    <a:ext cx="0" cy="240"/>
                  </a:xfrm>
                  <a:prstGeom prst="line">
                    <a:avLst/>
                  </a:prstGeom>
                  <a:noFill/>
                  <a:ln w="9525">
                    <a:solidFill>
                      <a:schemeClr val="tx1"/>
                    </a:solidFill>
                    <a:round/>
                    <a:headEnd/>
                    <a:tailEnd/>
                  </a:ln>
                </p:spPr>
                <p:txBody>
                  <a:bodyPr/>
                  <a:lstStyle/>
                  <a:p>
                    <a:endParaRPr lang="id-ID"/>
                  </a:p>
                </p:txBody>
              </p:sp>
              <p:sp>
                <p:nvSpPr>
                  <p:cNvPr id="68" name="Line 17"/>
                  <p:cNvSpPr>
                    <a:spLocks noChangeShapeType="1"/>
                  </p:cNvSpPr>
                  <p:nvPr/>
                </p:nvSpPr>
                <p:spPr bwMode="auto">
                  <a:xfrm>
                    <a:off x="624" y="2736"/>
                    <a:ext cx="192" cy="0"/>
                  </a:xfrm>
                  <a:prstGeom prst="line">
                    <a:avLst/>
                  </a:prstGeom>
                  <a:noFill/>
                  <a:ln w="9525">
                    <a:solidFill>
                      <a:schemeClr val="tx1"/>
                    </a:solidFill>
                    <a:round/>
                    <a:headEnd/>
                    <a:tailEnd/>
                  </a:ln>
                </p:spPr>
                <p:txBody>
                  <a:bodyPr/>
                  <a:lstStyle/>
                  <a:p>
                    <a:endParaRPr lang="id-ID"/>
                  </a:p>
                </p:txBody>
              </p:sp>
              <p:sp>
                <p:nvSpPr>
                  <p:cNvPr id="69" name="Line 18"/>
                  <p:cNvSpPr>
                    <a:spLocks noChangeShapeType="1"/>
                  </p:cNvSpPr>
                  <p:nvPr/>
                </p:nvSpPr>
                <p:spPr bwMode="auto">
                  <a:xfrm>
                    <a:off x="720" y="2880"/>
                    <a:ext cx="96" cy="192"/>
                  </a:xfrm>
                  <a:prstGeom prst="line">
                    <a:avLst/>
                  </a:prstGeom>
                  <a:noFill/>
                  <a:ln w="9525">
                    <a:solidFill>
                      <a:schemeClr val="tx1"/>
                    </a:solidFill>
                    <a:round/>
                    <a:headEnd/>
                    <a:tailEnd/>
                  </a:ln>
                </p:spPr>
                <p:txBody>
                  <a:bodyPr/>
                  <a:lstStyle/>
                  <a:p>
                    <a:endParaRPr lang="id-ID"/>
                  </a:p>
                </p:txBody>
              </p:sp>
              <p:sp>
                <p:nvSpPr>
                  <p:cNvPr id="70" name="Line 19"/>
                  <p:cNvSpPr>
                    <a:spLocks noChangeShapeType="1"/>
                  </p:cNvSpPr>
                  <p:nvPr/>
                </p:nvSpPr>
                <p:spPr bwMode="auto">
                  <a:xfrm flipH="1">
                    <a:off x="624" y="2880"/>
                    <a:ext cx="96" cy="192"/>
                  </a:xfrm>
                  <a:prstGeom prst="line">
                    <a:avLst/>
                  </a:prstGeom>
                  <a:noFill/>
                  <a:ln w="9525">
                    <a:solidFill>
                      <a:schemeClr val="tx1"/>
                    </a:solidFill>
                    <a:round/>
                    <a:headEnd/>
                    <a:tailEnd/>
                  </a:ln>
                </p:spPr>
                <p:txBody>
                  <a:bodyPr/>
                  <a:lstStyle/>
                  <a:p>
                    <a:endParaRPr lang="id-ID"/>
                  </a:p>
                </p:txBody>
              </p:sp>
            </p:grpSp>
            <p:sp>
              <p:nvSpPr>
                <p:cNvPr id="65" name="Text Box 20"/>
                <p:cNvSpPr txBox="1">
                  <a:spLocks noChangeArrowheads="1"/>
                </p:cNvSpPr>
                <p:nvPr/>
              </p:nvSpPr>
              <p:spPr bwMode="auto">
                <a:xfrm>
                  <a:off x="432" y="3109"/>
                  <a:ext cx="726" cy="174"/>
                </a:xfrm>
                <a:prstGeom prst="rect">
                  <a:avLst/>
                </a:prstGeom>
                <a:noFill/>
                <a:ln w="9525">
                  <a:noFill/>
                  <a:miter lim="800000"/>
                  <a:headEnd/>
                  <a:tailEnd/>
                </a:ln>
              </p:spPr>
              <p:txBody>
                <a:bodyPr wrap="none">
                  <a:spAutoFit/>
                </a:bodyPr>
                <a:lstStyle/>
                <a:p>
                  <a:r>
                    <a:rPr lang="en-US" sz="1200">
                      <a:latin typeface="Calibri" pitchFamily="34" charset="0"/>
                    </a:rPr>
                    <a:t>Pusat DIstribusi</a:t>
                  </a:r>
                </a:p>
              </p:txBody>
            </p:sp>
          </p:grpSp>
          <p:sp>
            <p:nvSpPr>
              <p:cNvPr id="58" name="Line 21"/>
              <p:cNvSpPr>
                <a:spLocks noChangeShapeType="1"/>
              </p:cNvSpPr>
              <p:nvPr/>
            </p:nvSpPr>
            <p:spPr bwMode="auto">
              <a:xfrm>
                <a:off x="1524000" y="5699125"/>
                <a:ext cx="1752600" cy="0"/>
              </a:xfrm>
              <a:prstGeom prst="line">
                <a:avLst/>
              </a:prstGeom>
              <a:noFill/>
              <a:ln w="9525">
                <a:solidFill>
                  <a:schemeClr val="tx1"/>
                </a:solidFill>
                <a:round/>
                <a:headEnd/>
                <a:tailEnd type="triangle" w="med" len="med"/>
              </a:ln>
            </p:spPr>
            <p:txBody>
              <a:bodyPr/>
              <a:lstStyle/>
              <a:p>
                <a:endParaRPr lang="id-ID"/>
              </a:p>
            </p:txBody>
          </p:sp>
          <p:sp>
            <p:nvSpPr>
              <p:cNvPr id="59" name="Line 22"/>
              <p:cNvSpPr>
                <a:spLocks noChangeShapeType="1"/>
              </p:cNvSpPr>
              <p:nvPr/>
            </p:nvSpPr>
            <p:spPr bwMode="auto">
              <a:xfrm>
                <a:off x="4648200" y="5699125"/>
                <a:ext cx="1905000" cy="0"/>
              </a:xfrm>
              <a:prstGeom prst="line">
                <a:avLst/>
              </a:prstGeom>
              <a:noFill/>
              <a:ln w="9525">
                <a:solidFill>
                  <a:schemeClr val="tx1"/>
                </a:solidFill>
                <a:round/>
                <a:headEnd/>
                <a:tailEnd/>
              </a:ln>
            </p:spPr>
            <p:txBody>
              <a:bodyPr/>
              <a:lstStyle/>
              <a:p>
                <a:endParaRPr lang="id-ID"/>
              </a:p>
            </p:txBody>
          </p:sp>
          <p:sp>
            <p:nvSpPr>
              <p:cNvPr id="60" name="Oval 23"/>
              <p:cNvSpPr>
                <a:spLocks noChangeArrowheads="1"/>
              </p:cNvSpPr>
              <p:nvPr/>
            </p:nvSpPr>
            <p:spPr bwMode="auto">
              <a:xfrm>
                <a:off x="3048000" y="5546725"/>
                <a:ext cx="381000" cy="381000"/>
              </a:xfrm>
              <a:prstGeom prst="ellipse">
                <a:avLst/>
              </a:prstGeom>
              <a:noFill/>
              <a:ln w="9525">
                <a:solidFill>
                  <a:srgbClr val="FF0000"/>
                </a:solidFill>
                <a:round/>
                <a:headEnd/>
                <a:tailEnd/>
              </a:ln>
            </p:spPr>
            <p:txBody>
              <a:bodyPr wrap="none" anchor="ctr"/>
              <a:lstStyle/>
              <a:p>
                <a:endParaRPr lang="id-ID" sz="1200">
                  <a:latin typeface="Calibri" pitchFamily="34" charset="0"/>
                </a:endParaRPr>
              </a:p>
            </p:txBody>
          </p:sp>
          <p:sp>
            <p:nvSpPr>
              <p:cNvPr id="61" name="Line 24"/>
              <p:cNvSpPr>
                <a:spLocks noChangeShapeType="1"/>
              </p:cNvSpPr>
              <p:nvPr/>
            </p:nvSpPr>
            <p:spPr bwMode="auto">
              <a:xfrm flipH="1">
                <a:off x="2740025" y="5881688"/>
                <a:ext cx="381000" cy="304800"/>
              </a:xfrm>
              <a:prstGeom prst="line">
                <a:avLst/>
              </a:prstGeom>
              <a:noFill/>
              <a:ln w="9525">
                <a:solidFill>
                  <a:srgbClr val="FF0000"/>
                </a:solidFill>
                <a:round/>
                <a:headEnd/>
                <a:tailEnd/>
              </a:ln>
            </p:spPr>
            <p:txBody>
              <a:bodyPr/>
              <a:lstStyle/>
              <a:p>
                <a:endParaRPr lang="id-ID"/>
              </a:p>
            </p:txBody>
          </p:sp>
          <p:sp>
            <p:nvSpPr>
              <p:cNvPr id="62" name="Line 26"/>
              <p:cNvSpPr>
                <a:spLocks noChangeShapeType="1"/>
              </p:cNvSpPr>
              <p:nvPr/>
            </p:nvSpPr>
            <p:spPr bwMode="auto">
              <a:xfrm flipH="1">
                <a:off x="5257800" y="5699125"/>
                <a:ext cx="152400" cy="533400"/>
              </a:xfrm>
              <a:prstGeom prst="line">
                <a:avLst/>
              </a:prstGeom>
              <a:noFill/>
              <a:ln w="9525">
                <a:solidFill>
                  <a:srgbClr val="FF0000"/>
                </a:solidFill>
                <a:round/>
                <a:headEnd/>
                <a:tailEnd/>
              </a:ln>
            </p:spPr>
            <p:txBody>
              <a:bodyPr/>
              <a:lstStyle/>
              <a:p>
                <a:endParaRPr lang="id-ID"/>
              </a:p>
            </p:txBody>
          </p:sp>
          <p:sp>
            <p:nvSpPr>
              <p:cNvPr id="63" name="Text Box 27"/>
              <p:cNvSpPr txBox="1">
                <a:spLocks noChangeArrowheads="1"/>
              </p:cNvSpPr>
              <p:nvPr/>
            </p:nvSpPr>
            <p:spPr bwMode="auto">
              <a:xfrm>
                <a:off x="4865688" y="6215063"/>
                <a:ext cx="752475" cy="276225"/>
              </a:xfrm>
              <a:prstGeom prst="rect">
                <a:avLst/>
              </a:prstGeom>
              <a:noFill/>
              <a:ln w="9525">
                <a:noFill/>
                <a:miter lim="800000"/>
                <a:headEnd/>
                <a:tailEnd/>
              </a:ln>
            </p:spPr>
            <p:txBody>
              <a:bodyPr wrap="none">
                <a:spAutoFit/>
              </a:bodyPr>
              <a:lstStyle/>
              <a:p>
                <a:r>
                  <a:rPr lang="en-US" sz="1200">
                    <a:latin typeface="Calibri" pitchFamily="34" charset="0"/>
                  </a:rPr>
                  <a:t>Interaksi </a:t>
                </a: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52"/>
                                        </p:tgtEl>
                                        <p:attrNameLst>
                                          <p:attrName>style.visibility</p:attrName>
                                        </p:attrNameLst>
                                      </p:cBhvr>
                                      <p:to>
                                        <p:strVal val="visible"/>
                                      </p:to>
                                    </p:set>
                                    <p:anim calcmode="lin" valueType="num">
                                      <p:cBhvr additive="base">
                                        <p:cTn id="20" dur="500" fill="hold"/>
                                        <p:tgtEl>
                                          <p:spTgt spid="52"/>
                                        </p:tgtEl>
                                        <p:attrNameLst>
                                          <p:attrName>ppt_x</p:attrName>
                                        </p:attrNameLst>
                                      </p:cBhvr>
                                      <p:tavLst>
                                        <p:tav tm="0">
                                          <p:val>
                                            <p:strVal val="#ppt_x"/>
                                          </p:val>
                                        </p:tav>
                                        <p:tav tm="100000">
                                          <p:val>
                                            <p:strVal val="#ppt_x"/>
                                          </p:val>
                                        </p:tav>
                                      </p:tavLst>
                                    </p:anim>
                                    <p:anim calcmode="lin" valueType="num">
                                      <p:cBhvr additive="base">
                                        <p:cTn id="21"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500034" y="1428736"/>
            <a:ext cx="8229600" cy="1971675"/>
          </a:xfrm>
        </p:spPr>
        <p:txBody>
          <a:bodyPr>
            <a:normAutofit lnSpcReduction="10000"/>
          </a:bodyPr>
          <a:lstStyle/>
          <a:p>
            <a:pPr lvl="1" eaLnBrk="1" hangingPunct="1">
              <a:buNone/>
            </a:pPr>
            <a:r>
              <a:rPr lang="en-US" b="1" dirty="0" smtClean="0"/>
              <a:t>Extension Use Case</a:t>
            </a:r>
            <a:r>
              <a:rPr lang="en-US" dirty="0" smtClean="0"/>
              <a:t> </a:t>
            </a:r>
            <a:r>
              <a:rPr lang="en-US" dirty="0" smtClean="0">
                <a:sym typeface="Wingdings" pitchFamily="2" charset="2"/>
              </a:rPr>
              <a:t></a:t>
            </a:r>
            <a:r>
              <a:rPr lang="en-US" sz="2000" dirty="0" smtClean="0">
                <a:sym typeface="Wingdings" pitchFamily="2" charset="2"/>
              </a:rPr>
              <a:t> use case yang </a:t>
            </a:r>
            <a:r>
              <a:rPr lang="en-US" sz="2000" dirty="0" err="1" smtClean="0">
                <a:sym typeface="Wingdings" pitchFamily="2" charset="2"/>
              </a:rPr>
              <a:t>terdiri</a:t>
            </a:r>
            <a:r>
              <a:rPr lang="en-US" sz="2000" dirty="0" smtClean="0">
                <a:sym typeface="Wingdings" pitchFamily="2" charset="2"/>
              </a:rPr>
              <a:t> </a:t>
            </a:r>
            <a:r>
              <a:rPr lang="en-US" sz="2000" dirty="0" err="1" smtClean="0">
                <a:sym typeface="Wingdings" pitchFamily="2" charset="2"/>
              </a:rPr>
              <a:t>dari</a:t>
            </a:r>
            <a:r>
              <a:rPr lang="en-US" sz="2000" dirty="0" smtClean="0">
                <a:sym typeface="Wingdings" pitchFamily="2" charset="2"/>
              </a:rPr>
              <a:t> </a:t>
            </a:r>
            <a:r>
              <a:rPr lang="en-US" sz="2000" dirty="0" err="1" smtClean="0">
                <a:sym typeface="Wingdings" pitchFamily="2" charset="2"/>
              </a:rPr>
              <a:t>langkah</a:t>
            </a:r>
            <a:r>
              <a:rPr lang="en-US" sz="2000" dirty="0" smtClean="0">
                <a:sym typeface="Wingdings" pitchFamily="2" charset="2"/>
              </a:rPr>
              <a:t> yang </a:t>
            </a:r>
            <a:r>
              <a:rPr lang="en-US" sz="2000" dirty="0" err="1" smtClean="0">
                <a:sym typeface="Wingdings" pitchFamily="2" charset="2"/>
              </a:rPr>
              <a:t>diekstraksi</a:t>
            </a:r>
            <a:r>
              <a:rPr lang="en-US" sz="2000" dirty="0" smtClean="0">
                <a:sym typeface="Wingdings" pitchFamily="2" charset="2"/>
              </a:rPr>
              <a:t> </a:t>
            </a:r>
            <a:r>
              <a:rPr lang="en-US" sz="2000" dirty="0" err="1" smtClean="0">
                <a:sym typeface="Wingdings" pitchFamily="2" charset="2"/>
              </a:rPr>
              <a:t>dari</a:t>
            </a:r>
            <a:r>
              <a:rPr lang="en-US" sz="2000" dirty="0" smtClean="0">
                <a:sym typeface="Wingdings" pitchFamily="2" charset="2"/>
              </a:rPr>
              <a:t> use case yang </a:t>
            </a:r>
            <a:r>
              <a:rPr lang="en-US" sz="2000" dirty="0" err="1" smtClean="0">
                <a:sym typeface="Wingdings" pitchFamily="2" charset="2"/>
              </a:rPr>
              <a:t>lebih</a:t>
            </a:r>
            <a:r>
              <a:rPr lang="en-US" sz="2000" dirty="0" smtClean="0">
                <a:sym typeface="Wingdings" pitchFamily="2" charset="2"/>
              </a:rPr>
              <a:t> </a:t>
            </a:r>
            <a:r>
              <a:rPr lang="en-US" sz="2000" dirty="0" err="1" smtClean="0">
                <a:sym typeface="Wingdings" pitchFamily="2" charset="2"/>
              </a:rPr>
              <a:t>kompleks</a:t>
            </a:r>
            <a:r>
              <a:rPr lang="en-US" sz="2000" dirty="0" smtClean="0">
                <a:sym typeface="Wingdings" pitchFamily="2" charset="2"/>
              </a:rPr>
              <a:t> </a:t>
            </a:r>
            <a:r>
              <a:rPr lang="en-US" sz="2000" dirty="0" err="1" smtClean="0">
                <a:sym typeface="Wingdings" pitchFamily="2" charset="2"/>
              </a:rPr>
              <a:t>untuk</a:t>
            </a:r>
            <a:r>
              <a:rPr lang="en-US" sz="2000" dirty="0" smtClean="0">
                <a:sym typeface="Wingdings" pitchFamily="2" charset="2"/>
              </a:rPr>
              <a:t> </a:t>
            </a:r>
            <a:r>
              <a:rPr lang="en-US" sz="2000" dirty="0" err="1" smtClean="0">
                <a:sym typeface="Wingdings" pitchFamily="2" charset="2"/>
              </a:rPr>
              <a:t>menyederhanakan</a:t>
            </a:r>
            <a:r>
              <a:rPr lang="en-US" sz="2000" dirty="0" smtClean="0">
                <a:sym typeface="Wingdings" pitchFamily="2" charset="2"/>
              </a:rPr>
              <a:t> </a:t>
            </a:r>
            <a:r>
              <a:rPr lang="en-US" sz="2000" dirty="0" err="1" smtClean="0">
                <a:sym typeface="Wingdings" pitchFamily="2" charset="2"/>
              </a:rPr>
              <a:t>masalah</a:t>
            </a:r>
            <a:r>
              <a:rPr lang="en-US" sz="2000" dirty="0" smtClean="0">
                <a:sym typeface="Wingdings" pitchFamily="2" charset="2"/>
              </a:rPr>
              <a:t> </a:t>
            </a:r>
            <a:r>
              <a:rPr lang="en-US" sz="2000" dirty="0" err="1" smtClean="0">
                <a:sym typeface="Wingdings" pitchFamily="2" charset="2"/>
              </a:rPr>
              <a:t>orisinal</a:t>
            </a:r>
            <a:r>
              <a:rPr lang="en-US" sz="2000" dirty="0" smtClean="0">
                <a:sym typeface="Wingdings" pitchFamily="2" charset="2"/>
              </a:rPr>
              <a:t> </a:t>
            </a:r>
            <a:r>
              <a:rPr lang="en-US" sz="2000" dirty="0" err="1" smtClean="0">
                <a:sym typeface="Wingdings" pitchFamily="2" charset="2"/>
              </a:rPr>
              <a:t>dan</a:t>
            </a:r>
            <a:r>
              <a:rPr lang="en-US" sz="2000" dirty="0" smtClean="0">
                <a:sym typeface="Wingdings" pitchFamily="2" charset="2"/>
              </a:rPr>
              <a:t> </a:t>
            </a:r>
            <a:r>
              <a:rPr lang="en-US" sz="2000" dirty="0" err="1" smtClean="0">
                <a:sym typeface="Wingdings" pitchFamily="2" charset="2"/>
              </a:rPr>
              <a:t>karena</a:t>
            </a:r>
            <a:r>
              <a:rPr lang="en-US" sz="2000" dirty="0" smtClean="0">
                <a:sym typeface="Wingdings" pitchFamily="2" charset="2"/>
              </a:rPr>
              <a:t> </a:t>
            </a:r>
            <a:r>
              <a:rPr lang="en-US" sz="2000" dirty="0" err="1" smtClean="0">
                <a:sym typeface="Wingdings" pitchFamily="2" charset="2"/>
              </a:rPr>
              <a:t>itu</a:t>
            </a:r>
            <a:r>
              <a:rPr lang="en-US" sz="2000" dirty="0" smtClean="0">
                <a:sym typeface="Wingdings" pitchFamily="2" charset="2"/>
              </a:rPr>
              <a:t> </a:t>
            </a:r>
            <a:r>
              <a:rPr lang="en-US" sz="2000" dirty="0" err="1" smtClean="0">
                <a:sym typeface="Wingdings" pitchFamily="2" charset="2"/>
              </a:rPr>
              <a:t>memperluas</a:t>
            </a:r>
            <a:r>
              <a:rPr lang="en-US" sz="2000" dirty="0" smtClean="0">
                <a:sym typeface="Wingdings" pitchFamily="2" charset="2"/>
              </a:rPr>
              <a:t> </a:t>
            </a:r>
            <a:r>
              <a:rPr lang="en-US" sz="2000" dirty="0" err="1" smtClean="0">
                <a:sym typeface="Wingdings" pitchFamily="2" charset="2"/>
              </a:rPr>
              <a:t>fungsinya</a:t>
            </a:r>
            <a:r>
              <a:rPr lang="en-US" sz="2000" dirty="0" smtClean="0">
                <a:sym typeface="Wingdings" pitchFamily="2" charset="2"/>
              </a:rPr>
              <a:t>.</a:t>
            </a:r>
            <a:endParaRPr lang="id-ID" sz="2000" dirty="0" smtClean="0">
              <a:sym typeface="Wingdings" pitchFamily="2" charset="2"/>
            </a:endParaRPr>
          </a:p>
          <a:p>
            <a:pPr lvl="1" eaLnBrk="1" hangingPunct="1">
              <a:buNone/>
            </a:pPr>
            <a:r>
              <a:rPr lang="id-ID" sz="2000" dirty="0" smtClean="0"/>
              <a:t>Kelakuan yang hanya berjalan di bawah kondisi tertentu</a:t>
            </a:r>
            <a:endParaRPr lang="en-US" sz="2000" dirty="0" smtClean="0">
              <a:sym typeface="Wingdings" pitchFamily="2" charset="2"/>
            </a:endParaRPr>
          </a:p>
          <a:p>
            <a:pPr lvl="1" eaLnBrk="1" hangingPunct="1">
              <a:buFontTx/>
              <a:buNone/>
            </a:pPr>
            <a:r>
              <a:rPr lang="en-US" sz="2000" dirty="0" smtClean="0">
                <a:sym typeface="Wingdings" pitchFamily="2" charset="2"/>
              </a:rPr>
              <a:t>	</a:t>
            </a:r>
            <a:r>
              <a:rPr lang="en-US" sz="2000" dirty="0" err="1" smtClean="0">
                <a:sym typeface="Wingdings" pitchFamily="2" charset="2"/>
              </a:rPr>
              <a:t>Hubungan</a:t>
            </a:r>
            <a:r>
              <a:rPr lang="en-US" sz="2000" dirty="0" smtClean="0">
                <a:sym typeface="Wingdings" pitchFamily="2" charset="2"/>
              </a:rPr>
              <a:t> yang </a:t>
            </a:r>
            <a:r>
              <a:rPr lang="en-US" sz="2000" dirty="0" err="1" smtClean="0">
                <a:sym typeface="Wingdings" pitchFamily="2" charset="2"/>
              </a:rPr>
              <a:t>terbentuk</a:t>
            </a:r>
            <a:r>
              <a:rPr lang="en-US" sz="2000" dirty="0" smtClean="0">
                <a:sym typeface="Wingdings" pitchFamily="2" charset="2"/>
              </a:rPr>
              <a:t>  extends</a:t>
            </a:r>
            <a:endParaRPr lang="en-US" sz="2000" dirty="0" smtClean="0"/>
          </a:p>
          <a:p>
            <a:pPr>
              <a:buNone/>
            </a:pPr>
            <a:endParaRPr lang="id-ID" dirty="0"/>
          </a:p>
        </p:txBody>
      </p:sp>
      <p:grpSp>
        <p:nvGrpSpPr>
          <p:cNvPr id="4" name="Group 3"/>
          <p:cNvGrpSpPr/>
          <p:nvPr/>
        </p:nvGrpSpPr>
        <p:grpSpPr>
          <a:xfrm>
            <a:off x="1785918" y="4109884"/>
            <a:ext cx="5638800" cy="2073275"/>
            <a:chOff x="1066800" y="4403725"/>
            <a:chExt cx="5638800" cy="2073275"/>
          </a:xfrm>
        </p:grpSpPr>
        <p:sp>
          <p:nvSpPr>
            <p:cNvPr id="5" name="Oval 4"/>
            <p:cNvSpPr>
              <a:spLocks noChangeArrowheads="1"/>
            </p:cNvSpPr>
            <p:nvPr/>
          </p:nvSpPr>
          <p:spPr bwMode="auto">
            <a:xfrm>
              <a:off x="1066800" y="4648200"/>
              <a:ext cx="1371600" cy="762000"/>
            </a:xfrm>
            <a:prstGeom prst="ellipse">
              <a:avLst/>
            </a:prstGeom>
            <a:solidFill>
              <a:schemeClr val="accent1"/>
            </a:solidFill>
            <a:ln w="9525">
              <a:solidFill>
                <a:schemeClr val="tx1"/>
              </a:solidFill>
              <a:round/>
              <a:headEnd/>
              <a:tailEnd/>
            </a:ln>
          </p:spPr>
          <p:txBody>
            <a:bodyPr wrap="none" anchor="ctr"/>
            <a:lstStyle/>
            <a:p>
              <a:pPr algn="ctr"/>
              <a:r>
                <a:rPr lang="en-US" sz="1100" dirty="0">
                  <a:solidFill>
                    <a:srgbClr val="FF0000"/>
                  </a:solidFill>
                  <a:latin typeface="Calibri" pitchFamily="34" charset="0"/>
                </a:rPr>
                <a:t>Men-generate </a:t>
              </a:r>
            </a:p>
            <a:p>
              <a:pPr algn="ctr"/>
              <a:r>
                <a:rPr lang="en-US" sz="1100" dirty="0" err="1">
                  <a:solidFill>
                    <a:srgbClr val="FF0000"/>
                  </a:solidFill>
                  <a:latin typeface="Calibri" pitchFamily="34" charset="0"/>
                </a:rPr>
                <a:t>Persediaan</a:t>
              </a:r>
              <a:r>
                <a:rPr lang="en-US" sz="1100" dirty="0">
                  <a:solidFill>
                    <a:srgbClr val="FF0000"/>
                  </a:solidFill>
                  <a:latin typeface="Calibri" pitchFamily="34" charset="0"/>
                </a:rPr>
                <a:t> </a:t>
              </a:r>
              <a:r>
                <a:rPr lang="en-US" sz="1100" dirty="0" err="1">
                  <a:solidFill>
                    <a:srgbClr val="FF0000"/>
                  </a:solidFill>
                  <a:latin typeface="Calibri" pitchFamily="34" charset="0"/>
                </a:rPr>
                <a:t>dan</a:t>
              </a:r>
              <a:r>
                <a:rPr lang="en-US" sz="1100" dirty="0">
                  <a:solidFill>
                    <a:srgbClr val="FF0000"/>
                  </a:solidFill>
                  <a:latin typeface="Calibri" pitchFamily="34" charset="0"/>
                </a:rPr>
                <a:t> </a:t>
              </a:r>
              <a:r>
                <a:rPr lang="en-US" sz="1100" dirty="0" err="1">
                  <a:solidFill>
                    <a:srgbClr val="FF0000"/>
                  </a:solidFill>
                  <a:latin typeface="Calibri" pitchFamily="34" charset="0"/>
                </a:rPr>
                <a:t>Mem</a:t>
              </a:r>
              <a:r>
                <a:rPr lang="en-US" sz="1100" dirty="0">
                  <a:solidFill>
                    <a:srgbClr val="FF0000"/>
                  </a:solidFill>
                  <a:latin typeface="Calibri" pitchFamily="34" charset="0"/>
                </a:rPr>
                <a:t>-</a:t>
              </a:r>
            </a:p>
            <a:p>
              <a:pPr algn="ctr"/>
              <a:r>
                <a:rPr lang="en-US" sz="1100" dirty="0">
                  <a:solidFill>
                    <a:srgbClr val="FF0000"/>
                  </a:solidFill>
                  <a:latin typeface="Calibri" pitchFamily="34" charset="0"/>
                </a:rPr>
                <a:t>Pack </a:t>
              </a:r>
              <a:r>
                <a:rPr lang="en-US" sz="1100" dirty="0" err="1">
                  <a:solidFill>
                    <a:srgbClr val="FF0000"/>
                  </a:solidFill>
                  <a:latin typeface="Calibri" pitchFamily="34" charset="0"/>
                </a:rPr>
                <a:t>Pesanan</a:t>
              </a:r>
              <a:endParaRPr lang="en-US" sz="1100" dirty="0">
                <a:solidFill>
                  <a:srgbClr val="FF0000"/>
                </a:solidFill>
                <a:latin typeface="Calibri" pitchFamily="34" charset="0"/>
              </a:endParaRPr>
            </a:p>
          </p:txBody>
        </p:sp>
        <p:sp>
          <p:nvSpPr>
            <p:cNvPr id="6" name="Oval 5"/>
            <p:cNvSpPr>
              <a:spLocks noChangeArrowheads="1"/>
            </p:cNvSpPr>
            <p:nvPr/>
          </p:nvSpPr>
          <p:spPr bwMode="auto">
            <a:xfrm>
              <a:off x="5334000" y="4648200"/>
              <a:ext cx="1371600" cy="762000"/>
            </a:xfrm>
            <a:prstGeom prst="ellipse">
              <a:avLst/>
            </a:prstGeom>
            <a:solidFill>
              <a:schemeClr val="accent1"/>
            </a:solidFill>
            <a:ln w="9525">
              <a:solidFill>
                <a:schemeClr val="tx1"/>
              </a:solidFill>
              <a:round/>
              <a:headEnd/>
              <a:tailEnd/>
            </a:ln>
          </p:spPr>
          <p:txBody>
            <a:bodyPr wrap="none" anchor="ctr"/>
            <a:lstStyle/>
            <a:p>
              <a:pPr algn="ctr"/>
              <a:r>
                <a:rPr lang="en-US" sz="1100" dirty="0" err="1">
                  <a:solidFill>
                    <a:srgbClr val="FF0000"/>
                  </a:solidFill>
                  <a:latin typeface="Calibri" pitchFamily="34" charset="0"/>
                </a:rPr>
                <a:t>Menghitung</a:t>
              </a:r>
              <a:r>
                <a:rPr lang="en-US" sz="1100" dirty="0">
                  <a:solidFill>
                    <a:srgbClr val="FF0000"/>
                  </a:solidFill>
                  <a:latin typeface="Calibri" pitchFamily="34" charset="0"/>
                </a:rPr>
                <a:t> Subtotal</a:t>
              </a:r>
            </a:p>
            <a:p>
              <a:pPr algn="ctr"/>
              <a:r>
                <a:rPr lang="en-US" sz="1100" dirty="0">
                  <a:solidFill>
                    <a:srgbClr val="FF0000"/>
                  </a:solidFill>
                  <a:latin typeface="Calibri" pitchFamily="34" charset="0"/>
                </a:rPr>
                <a:t>Dan </a:t>
              </a:r>
              <a:r>
                <a:rPr lang="en-US" sz="1100" dirty="0" err="1">
                  <a:solidFill>
                    <a:srgbClr val="FF0000"/>
                  </a:solidFill>
                  <a:latin typeface="Calibri" pitchFamily="34" charset="0"/>
                </a:rPr>
                <a:t>Pajak</a:t>
              </a:r>
              <a:r>
                <a:rPr lang="en-US" sz="1100" dirty="0">
                  <a:solidFill>
                    <a:srgbClr val="FF0000"/>
                  </a:solidFill>
                  <a:latin typeface="Calibri" pitchFamily="34" charset="0"/>
                </a:rPr>
                <a:t> </a:t>
              </a:r>
              <a:r>
                <a:rPr lang="en-US" sz="1100" dirty="0" err="1">
                  <a:solidFill>
                    <a:srgbClr val="FF0000"/>
                  </a:solidFill>
                  <a:latin typeface="Calibri" pitchFamily="34" charset="0"/>
                </a:rPr>
                <a:t>Penjualan</a:t>
              </a:r>
              <a:endParaRPr lang="en-US" sz="1100" dirty="0">
                <a:solidFill>
                  <a:srgbClr val="FF0000"/>
                </a:solidFill>
                <a:latin typeface="Calibri" pitchFamily="34" charset="0"/>
              </a:endParaRPr>
            </a:p>
          </p:txBody>
        </p:sp>
        <p:sp>
          <p:nvSpPr>
            <p:cNvPr id="7" name="Oval 6"/>
            <p:cNvSpPr>
              <a:spLocks noChangeArrowheads="1"/>
            </p:cNvSpPr>
            <p:nvPr/>
          </p:nvSpPr>
          <p:spPr bwMode="auto">
            <a:xfrm>
              <a:off x="3124200" y="5715000"/>
              <a:ext cx="1371600" cy="762000"/>
            </a:xfrm>
            <a:prstGeom prst="ellipse">
              <a:avLst/>
            </a:prstGeom>
            <a:solidFill>
              <a:schemeClr val="accent1"/>
            </a:solidFill>
            <a:ln w="9525">
              <a:solidFill>
                <a:schemeClr val="tx1"/>
              </a:solidFill>
              <a:round/>
              <a:headEnd/>
              <a:tailEnd/>
            </a:ln>
          </p:spPr>
          <p:txBody>
            <a:bodyPr wrap="none" anchor="ctr"/>
            <a:lstStyle/>
            <a:p>
              <a:pPr algn="ctr"/>
              <a:r>
                <a:rPr lang="en-US" sz="1100" dirty="0" err="1">
                  <a:solidFill>
                    <a:srgbClr val="FF0000"/>
                  </a:solidFill>
                  <a:latin typeface="Calibri" pitchFamily="34" charset="0"/>
                </a:rPr>
                <a:t>Melakukan</a:t>
              </a:r>
              <a:r>
                <a:rPr lang="en-US" sz="1100" dirty="0">
                  <a:solidFill>
                    <a:srgbClr val="FF0000"/>
                  </a:solidFill>
                  <a:latin typeface="Calibri" pitchFamily="34" charset="0"/>
                </a:rPr>
                <a:t> </a:t>
              </a:r>
              <a:r>
                <a:rPr lang="en-US" sz="1100" dirty="0" err="1">
                  <a:solidFill>
                    <a:srgbClr val="FF0000"/>
                  </a:solidFill>
                  <a:latin typeface="Calibri" pitchFamily="34" charset="0"/>
                </a:rPr>
                <a:t>Pesanan</a:t>
              </a:r>
              <a:endParaRPr lang="en-US" sz="1100" dirty="0">
                <a:solidFill>
                  <a:srgbClr val="FF0000"/>
                </a:solidFill>
                <a:latin typeface="Calibri" pitchFamily="34" charset="0"/>
              </a:endParaRPr>
            </a:p>
            <a:p>
              <a:pPr algn="ctr"/>
              <a:r>
                <a:rPr lang="en-US" sz="1100" dirty="0" err="1">
                  <a:solidFill>
                    <a:srgbClr val="FF0000"/>
                  </a:solidFill>
                  <a:latin typeface="Calibri" pitchFamily="34" charset="0"/>
                </a:rPr>
                <a:t>Baru</a:t>
              </a:r>
              <a:endParaRPr lang="en-US" sz="1100" dirty="0">
                <a:solidFill>
                  <a:srgbClr val="FF0000"/>
                </a:solidFill>
                <a:latin typeface="Calibri" pitchFamily="34" charset="0"/>
              </a:endParaRPr>
            </a:p>
          </p:txBody>
        </p:sp>
        <p:sp>
          <p:nvSpPr>
            <p:cNvPr id="8" name="Line 7"/>
            <p:cNvSpPr>
              <a:spLocks noChangeShapeType="1"/>
            </p:cNvSpPr>
            <p:nvPr/>
          </p:nvSpPr>
          <p:spPr bwMode="auto">
            <a:xfrm>
              <a:off x="2133600" y="5334000"/>
              <a:ext cx="1066800" cy="609600"/>
            </a:xfrm>
            <a:prstGeom prst="line">
              <a:avLst/>
            </a:prstGeom>
            <a:noFill/>
            <a:ln w="9525">
              <a:solidFill>
                <a:schemeClr val="tx1"/>
              </a:solidFill>
              <a:prstDash val="dash"/>
              <a:round/>
              <a:headEnd/>
              <a:tailEnd type="arrow" w="med" len="med"/>
            </a:ln>
          </p:spPr>
          <p:txBody>
            <a:bodyPr/>
            <a:lstStyle/>
            <a:p>
              <a:endParaRPr lang="id-ID"/>
            </a:p>
          </p:txBody>
        </p:sp>
        <p:sp>
          <p:nvSpPr>
            <p:cNvPr id="9" name="Line 8"/>
            <p:cNvSpPr>
              <a:spLocks noChangeShapeType="1"/>
            </p:cNvSpPr>
            <p:nvPr/>
          </p:nvSpPr>
          <p:spPr bwMode="auto">
            <a:xfrm flipH="1">
              <a:off x="4419600" y="5257800"/>
              <a:ext cx="1066800" cy="609600"/>
            </a:xfrm>
            <a:prstGeom prst="line">
              <a:avLst/>
            </a:prstGeom>
            <a:noFill/>
            <a:ln w="9525">
              <a:solidFill>
                <a:schemeClr val="tx1"/>
              </a:solidFill>
              <a:prstDash val="dash"/>
              <a:round/>
              <a:headEnd/>
              <a:tailEnd type="arrow" w="med" len="med"/>
            </a:ln>
          </p:spPr>
          <p:txBody>
            <a:bodyPr/>
            <a:lstStyle/>
            <a:p>
              <a:endParaRPr lang="id-ID"/>
            </a:p>
          </p:txBody>
        </p:sp>
        <p:sp>
          <p:nvSpPr>
            <p:cNvPr id="10" name="Text Box 9"/>
            <p:cNvSpPr txBox="1">
              <a:spLocks noChangeArrowheads="1"/>
            </p:cNvSpPr>
            <p:nvPr/>
          </p:nvSpPr>
          <p:spPr bwMode="auto">
            <a:xfrm>
              <a:off x="2133600" y="5546725"/>
              <a:ext cx="917575" cy="261938"/>
            </a:xfrm>
            <a:prstGeom prst="rect">
              <a:avLst/>
            </a:prstGeom>
            <a:noFill/>
            <a:ln w="9525">
              <a:noFill/>
              <a:miter lim="800000"/>
              <a:headEnd/>
              <a:tailEnd/>
            </a:ln>
          </p:spPr>
          <p:txBody>
            <a:bodyPr wrap="none">
              <a:spAutoFit/>
            </a:bodyPr>
            <a:lstStyle/>
            <a:p>
              <a:r>
                <a:rPr lang="en-US" sz="1100">
                  <a:latin typeface="Calibri" pitchFamily="34" charset="0"/>
                </a:rPr>
                <a:t>&lt;&lt;extends&gt;&gt;</a:t>
              </a:r>
            </a:p>
          </p:txBody>
        </p:sp>
        <p:sp>
          <p:nvSpPr>
            <p:cNvPr id="11" name="Text Box 10"/>
            <p:cNvSpPr txBox="1">
              <a:spLocks noChangeArrowheads="1"/>
            </p:cNvSpPr>
            <p:nvPr/>
          </p:nvSpPr>
          <p:spPr bwMode="auto">
            <a:xfrm>
              <a:off x="4495800" y="5470525"/>
              <a:ext cx="917575" cy="261938"/>
            </a:xfrm>
            <a:prstGeom prst="rect">
              <a:avLst/>
            </a:prstGeom>
            <a:noFill/>
            <a:ln w="9525">
              <a:noFill/>
              <a:miter lim="800000"/>
              <a:headEnd/>
              <a:tailEnd/>
            </a:ln>
          </p:spPr>
          <p:txBody>
            <a:bodyPr wrap="none">
              <a:spAutoFit/>
            </a:bodyPr>
            <a:lstStyle/>
            <a:p>
              <a:r>
                <a:rPr lang="en-US" sz="1100">
                  <a:latin typeface="Calibri" pitchFamily="34" charset="0"/>
                </a:rPr>
                <a:t>&lt;&lt;extends&gt;&gt;</a:t>
              </a:r>
            </a:p>
          </p:txBody>
        </p:sp>
        <p:sp>
          <p:nvSpPr>
            <p:cNvPr id="12" name="Line 12"/>
            <p:cNvSpPr>
              <a:spLocks noChangeShapeType="1"/>
            </p:cNvSpPr>
            <p:nvPr/>
          </p:nvSpPr>
          <p:spPr bwMode="auto">
            <a:xfrm flipV="1">
              <a:off x="2438400" y="4648200"/>
              <a:ext cx="838200" cy="152400"/>
            </a:xfrm>
            <a:prstGeom prst="line">
              <a:avLst/>
            </a:prstGeom>
            <a:noFill/>
            <a:ln w="9525">
              <a:solidFill>
                <a:srgbClr val="FF0000"/>
              </a:solidFill>
              <a:round/>
              <a:headEnd/>
              <a:tailEnd/>
            </a:ln>
          </p:spPr>
          <p:txBody>
            <a:bodyPr/>
            <a:lstStyle/>
            <a:p>
              <a:endParaRPr lang="id-ID"/>
            </a:p>
          </p:txBody>
        </p:sp>
        <p:sp>
          <p:nvSpPr>
            <p:cNvPr id="13" name="Line 13"/>
            <p:cNvSpPr>
              <a:spLocks noChangeShapeType="1"/>
            </p:cNvSpPr>
            <p:nvPr/>
          </p:nvSpPr>
          <p:spPr bwMode="auto">
            <a:xfrm>
              <a:off x="4191000" y="4648200"/>
              <a:ext cx="1143000" cy="228600"/>
            </a:xfrm>
            <a:prstGeom prst="line">
              <a:avLst/>
            </a:prstGeom>
            <a:noFill/>
            <a:ln w="9525">
              <a:solidFill>
                <a:srgbClr val="FF0000"/>
              </a:solidFill>
              <a:round/>
              <a:headEnd/>
              <a:tailEnd/>
            </a:ln>
          </p:spPr>
          <p:txBody>
            <a:bodyPr/>
            <a:lstStyle/>
            <a:p>
              <a:endParaRPr lang="id-ID"/>
            </a:p>
          </p:txBody>
        </p:sp>
        <p:sp>
          <p:nvSpPr>
            <p:cNvPr id="14" name="Text Box 14"/>
            <p:cNvSpPr txBox="1">
              <a:spLocks noChangeArrowheads="1"/>
            </p:cNvSpPr>
            <p:nvPr/>
          </p:nvSpPr>
          <p:spPr bwMode="auto">
            <a:xfrm>
              <a:off x="3048000" y="4403725"/>
              <a:ext cx="1285875" cy="261938"/>
            </a:xfrm>
            <a:prstGeom prst="rect">
              <a:avLst/>
            </a:prstGeom>
            <a:noFill/>
            <a:ln w="9525">
              <a:noFill/>
              <a:miter lim="800000"/>
              <a:headEnd/>
              <a:tailEnd/>
            </a:ln>
          </p:spPr>
          <p:txBody>
            <a:bodyPr wrap="none">
              <a:spAutoFit/>
            </a:bodyPr>
            <a:lstStyle/>
            <a:p>
              <a:r>
                <a:rPr lang="en-US" sz="1100">
                  <a:latin typeface="Calibri" pitchFamily="34" charset="0"/>
                </a:rPr>
                <a:t>Extension Use Case</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457200" y="1600201"/>
            <a:ext cx="8229600" cy="2543180"/>
          </a:xfrm>
        </p:spPr>
        <p:txBody>
          <a:bodyPr>
            <a:normAutofit fontScale="92500"/>
          </a:bodyPr>
          <a:lstStyle/>
          <a:p>
            <a:pPr lvl="1" eaLnBrk="1" hangingPunct="1">
              <a:buNone/>
            </a:pPr>
            <a:r>
              <a:rPr lang="en-US" b="1" dirty="0" smtClean="0"/>
              <a:t>Abstract Use Case </a:t>
            </a:r>
            <a:r>
              <a:rPr lang="en-US" dirty="0" smtClean="0">
                <a:sym typeface="Wingdings" pitchFamily="2" charset="2"/>
              </a:rPr>
              <a:t> </a:t>
            </a:r>
            <a:r>
              <a:rPr lang="en-US" sz="2000" dirty="0" smtClean="0">
                <a:sym typeface="Wingdings" pitchFamily="2" charset="2"/>
              </a:rPr>
              <a:t>use case yang </a:t>
            </a:r>
            <a:r>
              <a:rPr lang="en-US" sz="2000" dirty="0" err="1" smtClean="0">
                <a:sym typeface="Wingdings" pitchFamily="2" charset="2"/>
              </a:rPr>
              <a:t>mempunyai</a:t>
            </a:r>
            <a:r>
              <a:rPr lang="en-US" sz="2000" dirty="0" smtClean="0">
                <a:sym typeface="Wingdings" pitchFamily="2" charset="2"/>
              </a:rPr>
              <a:t> </a:t>
            </a:r>
            <a:r>
              <a:rPr lang="en-US" sz="2000" dirty="0" err="1" smtClean="0">
                <a:sym typeface="Wingdings" pitchFamily="2" charset="2"/>
              </a:rPr>
              <a:t>fungsionalitas</a:t>
            </a:r>
            <a:r>
              <a:rPr lang="en-US" sz="2000" dirty="0" smtClean="0">
                <a:sym typeface="Wingdings" pitchFamily="2" charset="2"/>
              </a:rPr>
              <a:t> yang </a:t>
            </a:r>
            <a:r>
              <a:rPr lang="en-US" sz="2000" dirty="0" err="1" smtClean="0">
                <a:sym typeface="Wingdings" pitchFamily="2" charset="2"/>
              </a:rPr>
              <a:t>dapat</a:t>
            </a:r>
            <a:r>
              <a:rPr lang="en-US" sz="2000" dirty="0" smtClean="0">
                <a:sym typeface="Wingdings" pitchFamily="2" charset="2"/>
              </a:rPr>
              <a:t> </a:t>
            </a:r>
            <a:r>
              <a:rPr lang="en-US" sz="2000" dirty="0" err="1" smtClean="0">
                <a:sym typeface="Wingdings" pitchFamily="2" charset="2"/>
              </a:rPr>
              <a:t>digunakan</a:t>
            </a:r>
            <a:r>
              <a:rPr lang="en-US" sz="2000" dirty="0" smtClean="0">
                <a:sym typeface="Wingdings" pitchFamily="2" charset="2"/>
              </a:rPr>
              <a:t> </a:t>
            </a:r>
            <a:r>
              <a:rPr lang="en-US" sz="2000" dirty="0" err="1" smtClean="0">
                <a:sym typeface="Wingdings" pitchFamily="2" charset="2"/>
              </a:rPr>
              <a:t>oleh</a:t>
            </a:r>
            <a:r>
              <a:rPr lang="en-US" sz="2000" dirty="0" smtClean="0">
                <a:sym typeface="Wingdings" pitchFamily="2" charset="2"/>
              </a:rPr>
              <a:t> use case lain </a:t>
            </a:r>
            <a:r>
              <a:rPr lang="en-US" sz="2000" dirty="0" err="1" smtClean="0">
                <a:sym typeface="Wingdings" pitchFamily="2" charset="2"/>
              </a:rPr>
              <a:t>dengan</a:t>
            </a:r>
            <a:r>
              <a:rPr lang="en-US" sz="2000" dirty="0" smtClean="0">
                <a:sym typeface="Wingdings" pitchFamily="2" charset="2"/>
              </a:rPr>
              <a:t> </a:t>
            </a:r>
            <a:r>
              <a:rPr lang="en-US" sz="2000" dirty="0" err="1" smtClean="0">
                <a:sym typeface="Wingdings" pitchFamily="2" charset="2"/>
              </a:rPr>
              <a:t>menggabungkan</a:t>
            </a:r>
            <a:r>
              <a:rPr lang="en-US" sz="2000" dirty="0" smtClean="0">
                <a:sym typeface="Wingdings" pitchFamily="2" charset="2"/>
              </a:rPr>
              <a:t> </a:t>
            </a:r>
            <a:r>
              <a:rPr lang="en-US" sz="2000" dirty="0" err="1" smtClean="0">
                <a:sym typeface="Wingdings" pitchFamily="2" charset="2"/>
              </a:rPr>
              <a:t>langkah-langkah</a:t>
            </a:r>
            <a:r>
              <a:rPr lang="en-US" sz="2000" dirty="0" smtClean="0">
                <a:sym typeface="Wingdings" pitchFamily="2" charset="2"/>
              </a:rPr>
              <a:t> yang </a:t>
            </a:r>
            <a:r>
              <a:rPr lang="en-US" sz="2000" dirty="0" err="1" smtClean="0">
                <a:sym typeface="Wingdings" pitchFamily="2" charset="2"/>
              </a:rPr>
              <a:t>biasa</a:t>
            </a:r>
            <a:r>
              <a:rPr lang="en-US" sz="2000" dirty="0" smtClean="0">
                <a:sym typeface="Wingdings" pitchFamily="2" charset="2"/>
              </a:rPr>
              <a:t> </a:t>
            </a:r>
            <a:r>
              <a:rPr lang="en-US" sz="2000" dirty="0" err="1" smtClean="0">
                <a:sym typeface="Wingdings" pitchFamily="2" charset="2"/>
              </a:rPr>
              <a:t>ditemukan</a:t>
            </a:r>
            <a:r>
              <a:rPr lang="en-US" sz="2000" dirty="0" smtClean="0">
                <a:sym typeface="Wingdings" pitchFamily="2" charset="2"/>
              </a:rPr>
              <a:t> (</a:t>
            </a:r>
            <a:r>
              <a:rPr lang="en-US" sz="2000" dirty="0" err="1" smtClean="0">
                <a:sym typeface="Wingdings" pitchFamily="2" charset="2"/>
              </a:rPr>
              <a:t>identik</a:t>
            </a:r>
            <a:r>
              <a:rPr lang="en-US" sz="2000" dirty="0" smtClean="0">
                <a:sym typeface="Wingdings" pitchFamily="2" charset="2"/>
              </a:rPr>
              <a:t>) </a:t>
            </a:r>
            <a:r>
              <a:rPr lang="en-US" sz="2000" dirty="0" err="1" smtClean="0">
                <a:sym typeface="Wingdings" pitchFamily="2" charset="2"/>
              </a:rPr>
              <a:t>pada</a:t>
            </a:r>
            <a:r>
              <a:rPr lang="en-US" sz="2000" dirty="0" smtClean="0">
                <a:sym typeface="Wingdings" pitchFamily="2" charset="2"/>
              </a:rPr>
              <a:t> use case-use case </a:t>
            </a:r>
            <a:r>
              <a:rPr lang="en-US" sz="2000" dirty="0" err="1" smtClean="0">
                <a:sym typeface="Wingdings" pitchFamily="2" charset="2"/>
              </a:rPr>
              <a:t>tersebut</a:t>
            </a:r>
            <a:r>
              <a:rPr lang="en-US" sz="2000" dirty="0" smtClean="0">
                <a:sym typeface="Wingdings" pitchFamily="2" charset="2"/>
              </a:rPr>
              <a:t>, </a:t>
            </a:r>
            <a:r>
              <a:rPr lang="en-US" sz="2000" dirty="0" err="1" smtClean="0">
                <a:sym typeface="Wingdings" pitchFamily="2" charset="2"/>
              </a:rPr>
              <a:t>sehingga</a:t>
            </a:r>
            <a:r>
              <a:rPr lang="en-US" sz="2000" dirty="0" smtClean="0">
                <a:sym typeface="Wingdings" pitchFamily="2" charset="2"/>
              </a:rPr>
              <a:t> </a:t>
            </a:r>
            <a:r>
              <a:rPr lang="en-US" sz="2000" dirty="0" err="1" smtClean="0">
                <a:sym typeface="Wingdings" pitchFamily="2" charset="2"/>
              </a:rPr>
              <a:t>mengurangi</a:t>
            </a:r>
            <a:r>
              <a:rPr lang="en-US" sz="2000" dirty="0" smtClean="0">
                <a:sym typeface="Wingdings" pitchFamily="2" charset="2"/>
              </a:rPr>
              <a:t> </a:t>
            </a:r>
            <a:r>
              <a:rPr lang="en-US" sz="2000" dirty="0" err="1" smtClean="0">
                <a:sym typeface="Wingdings" pitchFamily="2" charset="2"/>
              </a:rPr>
              <a:t>redundansi</a:t>
            </a:r>
            <a:r>
              <a:rPr lang="en-US" sz="2000" dirty="0" smtClean="0">
                <a:sym typeface="Wingdings" pitchFamily="2" charset="2"/>
              </a:rPr>
              <a:t>.</a:t>
            </a:r>
            <a:endParaRPr lang="id-ID" sz="2000" dirty="0" smtClean="0">
              <a:sym typeface="Wingdings" pitchFamily="2" charset="2"/>
            </a:endParaRPr>
          </a:p>
          <a:p>
            <a:pPr lvl="1" eaLnBrk="1" hangingPunct="1">
              <a:buNone/>
            </a:pPr>
            <a:r>
              <a:rPr lang="id-ID" sz="2000" dirty="0" smtClean="0"/>
              <a:t>Kelakuan yang harus terpenuhi agar sebuah event dapat terjadi, dimana pada kondisi ini sebuah use case adalah bagian dari use case lainnya.</a:t>
            </a:r>
            <a:endParaRPr lang="en-US" sz="2000" dirty="0" smtClean="0">
              <a:sym typeface="Wingdings" pitchFamily="2" charset="2"/>
            </a:endParaRPr>
          </a:p>
          <a:p>
            <a:pPr lvl="1" eaLnBrk="1" hangingPunct="1">
              <a:buFontTx/>
              <a:buNone/>
            </a:pPr>
            <a:r>
              <a:rPr lang="en-US" sz="2000" dirty="0" smtClean="0">
                <a:sym typeface="Wingdings" pitchFamily="2" charset="2"/>
              </a:rPr>
              <a:t>	</a:t>
            </a:r>
            <a:r>
              <a:rPr lang="en-US" sz="2000" dirty="0" err="1" smtClean="0">
                <a:sym typeface="Wingdings" pitchFamily="2" charset="2"/>
              </a:rPr>
              <a:t>Hubungan</a:t>
            </a:r>
            <a:r>
              <a:rPr lang="en-US" sz="2000" dirty="0" smtClean="0">
                <a:sym typeface="Wingdings" pitchFamily="2" charset="2"/>
              </a:rPr>
              <a:t> yang </a:t>
            </a:r>
            <a:r>
              <a:rPr lang="en-US" sz="2000" dirty="0" err="1" smtClean="0">
                <a:sym typeface="Wingdings" pitchFamily="2" charset="2"/>
              </a:rPr>
              <a:t>terbentuk</a:t>
            </a:r>
            <a:r>
              <a:rPr lang="en-US" sz="2000" dirty="0" smtClean="0">
                <a:sym typeface="Wingdings" pitchFamily="2" charset="2"/>
              </a:rPr>
              <a:t>  uses/include</a:t>
            </a:r>
            <a:endParaRPr lang="en-US" sz="2000" dirty="0" smtClean="0"/>
          </a:p>
          <a:p>
            <a:endParaRPr lang="id-ID" dirty="0"/>
          </a:p>
        </p:txBody>
      </p:sp>
      <p:grpSp>
        <p:nvGrpSpPr>
          <p:cNvPr id="4" name="Group 3"/>
          <p:cNvGrpSpPr/>
          <p:nvPr/>
        </p:nvGrpSpPr>
        <p:grpSpPr>
          <a:xfrm>
            <a:off x="1643042" y="4876800"/>
            <a:ext cx="5857916" cy="1695472"/>
            <a:chOff x="1219200" y="4724400"/>
            <a:chExt cx="6070600" cy="1981200"/>
          </a:xfrm>
        </p:grpSpPr>
        <p:sp>
          <p:nvSpPr>
            <p:cNvPr id="5" name="Line 8"/>
            <p:cNvSpPr>
              <a:spLocks noChangeShapeType="1"/>
            </p:cNvSpPr>
            <p:nvPr/>
          </p:nvSpPr>
          <p:spPr bwMode="auto">
            <a:xfrm>
              <a:off x="2438400" y="5562600"/>
              <a:ext cx="1066800" cy="609600"/>
            </a:xfrm>
            <a:prstGeom prst="line">
              <a:avLst/>
            </a:prstGeom>
            <a:noFill/>
            <a:ln w="9525">
              <a:solidFill>
                <a:schemeClr val="tx1"/>
              </a:solidFill>
              <a:prstDash val="dash"/>
              <a:round/>
              <a:headEnd/>
              <a:tailEnd type="triangle" w="med" len="med"/>
            </a:ln>
          </p:spPr>
          <p:txBody>
            <a:bodyPr/>
            <a:lstStyle/>
            <a:p>
              <a:endParaRPr lang="id-ID"/>
            </a:p>
          </p:txBody>
        </p:sp>
        <p:sp>
          <p:nvSpPr>
            <p:cNvPr id="6" name="Line 9"/>
            <p:cNvSpPr>
              <a:spLocks noChangeShapeType="1"/>
            </p:cNvSpPr>
            <p:nvPr/>
          </p:nvSpPr>
          <p:spPr bwMode="auto">
            <a:xfrm flipH="1">
              <a:off x="4724400" y="5486400"/>
              <a:ext cx="1066800" cy="609600"/>
            </a:xfrm>
            <a:prstGeom prst="line">
              <a:avLst/>
            </a:prstGeom>
            <a:noFill/>
            <a:ln w="9525">
              <a:solidFill>
                <a:schemeClr val="tx1"/>
              </a:solidFill>
              <a:prstDash val="dash"/>
              <a:round/>
              <a:headEnd/>
              <a:tailEnd type="triangle" w="med" len="med"/>
            </a:ln>
          </p:spPr>
          <p:txBody>
            <a:bodyPr/>
            <a:lstStyle/>
            <a:p>
              <a:endParaRPr lang="id-ID"/>
            </a:p>
          </p:txBody>
        </p:sp>
        <p:sp>
          <p:nvSpPr>
            <p:cNvPr id="7" name="Text Box 10"/>
            <p:cNvSpPr txBox="1">
              <a:spLocks noChangeArrowheads="1"/>
            </p:cNvSpPr>
            <p:nvPr/>
          </p:nvSpPr>
          <p:spPr bwMode="auto">
            <a:xfrm>
              <a:off x="2527300" y="5715000"/>
              <a:ext cx="771525" cy="276225"/>
            </a:xfrm>
            <a:prstGeom prst="rect">
              <a:avLst/>
            </a:prstGeom>
            <a:noFill/>
            <a:ln w="9525">
              <a:noFill/>
              <a:miter lim="800000"/>
              <a:headEnd/>
              <a:tailEnd/>
            </a:ln>
          </p:spPr>
          <p:txBody>
            <a:bodyPr wrap="none">
              <a:spAutoFit/>
            </a:bodyPr>
            <a:lstStyle/>
            <a:p>
              <a:r>
                <a:rPr lang="en-US" sz="1200">
                  <a:latin typeface="Calibri" pitchFamily="34" charset="0"/>
                </a:rPr>
                <a:t>&lt;&lt;uses&gt;&gt;</a:t>
              </a:r>
            </a:p>
          </p:txBody>
        </p:sp>
        <p:sp>
          <p:nvSpPr>
            <p:cNvPr id="8" name="Text Box 11"/>
            <p:cNvSpPr txBox="1">
              <a:spLocks noChangeArrowheads="1"/>
            </p:cNvSpPr>
            <p:nvPr/>
          </p:nvSpPr>
          <p:spPr bwMode="auto">
            <a:xfrm>
              <a:off x="4889500" y="5638800"/>
              <a:ext cx="771525" cy="276225"/>
            </a:xfrm>
            <a:prstGeom prst="rect">
              <a:avLst/>
            </a:prstGeom>
            <a:noFill/>
            <a:ln w="9525">
              <a:noFill/>
              <a:miter lim="800000"/>
              <a:headEnd/>
              <a:tailEnd/>
            </a:ln>
          </p:spPr>
          <p:txBody>
            <a:bodyPr wrap="none">
              <a:spAutoFit/>
            </a:bodyPr>
            <a:lstStyle/>
            <a:p>
              <a:r>
                <a:rPr lang="en-US" sz="1200">
                  <a:latin typeface="Calibri" pitchFamily="34" charset="0"/>
                </a:rPr>
                <a:t>&lt;&lt;uses&gt;&gt;</a:t>
              </a:r>
            </a:p>
          </p:txBody>
        </p:sp>
        <p:sp>
          <p:nvSpPr>
            <p:cNvPr id="9" name="Line 12"/>
            <p:cNvSpPr>
              <a:spLocks noChangeShapeType="1"/>
            </p:cNvSpPr>
            <p:nvPr/>
          </p:nvSpPr>
          <p:spPr bwMode="auto">
            <a:xfrm flipH="1" flipV="1">
              <a:off x="3962400" y="4953000"/>
              <a:ext cx="76200" cy="990600"/>
            </a:xfrm>
            <a:prstGeom prst="line">
              <a:avLst/>
            </a:prstGeom>
            <a:noFill/>
            <a:ln w="9525">
              <a:solidFill>
                <a:srgbClr val="FF0000"/>
              </a:solidFill>
              <a:round/>
              <a:headEnd/>
              <a:tailEnd/>
            </a:ln>
          </p:spPr>
          <p:txBody>
            <a:bodyPr/>
            <a:lstStyle/>
            <a:p>
              <a:endParaRPr lang="id-ID"/>
            </a:p>
          </p:txBody>
        </p:sp>
        <p:sp>
          <p:nvSpPr>
            <p:cNvPr id="10" name="Text Box 14"/>
            <p:cNvSpPr txBox="1">
              <a:spLocks noChangeArrowheads="1"/>
            </p:cNvSpPr>
            <p:nvPr/>
          </p:nvSpPr>
          <p:spPr bwMode="auto">
            <a:xfrm>
              <a:off x="3352800" y="4724400"/>
              <a:ext cx="1306513" cy="276225"/>
            </a:xfrm>
            <a:prstGeom prst="rect">
              <a:avLst/>
            </a:prstGeom>
            <a:noFill/>
            <a:ln w="9525">
              <a:noFill/>
              <a:miter lim="800000"/>
              <a:headEnd/>
              <a:tailEnd/>
            </a:ln>
          </p:spPr>
          <p:txBody>
            <a:bodyPr wrap="none">
              <a:spAutoFit/>
            </a:bodyPr>
            <a:lstStyle/>
            <a:p>
              <a:r>
                <a:rPr lang="en-US" sz="1200">
                  <a:latin typeface="Calibri" pitchFamily="34" charset="0"/>
                </a:rPr>
                <a:t>Abstract Use Case</a:t>
              </a:r>
            </a:p>
          </p:txBody>
        </p:sp>
        <p:sp>
          <p:nvSpPr>
            <p:cNvPr id="11" name="Text Box 25"/>
            <p:cNvSpPr txBox="1">
              <a:spLocks noChangeArrowheads="1"/>
            </p:cNvSpPr>
            <p:nvPr/>
          </p:nvSpPr>
          <p:spPr bwMode="auto">
            <a:xfrm>
              <a:off x="5410200" y="6324600"/>
              <a:ext cx="1879600" cy="276225"/>
            </a:xfrm>
            <a:prstGeom prst="rect">
              <a:avLst/>
            </a:prstGeom>
            <a:noFill/>
            <a:ln w="9525">
              <a:noFill/>
              <a:miter lim="800000"/>
              <a:headEnd/>
              <a:tailEnd/>
            </a:ln>
          </p:spPr>
          <p:txBody>
            <a:bodyPr wrap="none">
              <a:spAutoFit/>
            </a:bodyPr>
            <a:lstStyle/>
            <a:p>
              <a:r>
                <a:rPr lang="en-US" sz="1200">
                  <a:latin typeface="Calibri" pitchFamily="34" charset="0"/>
                </a:rPr>
                <a:t>&lt;&lt;uses&gt;&gt; atau &lt;&lt;include&gt;&gt;</a:t>
              </a:r>
            </a:p>
          </p:txBody>
        </p:sp>
        <p:sp>
          <p:nvSpPr>
            <p:cNvPr id="12" name="Oval 5"/>
            <p:cNvSpPr>
              <a:spLocks noChangeArrowheads="1"/>
            </p:cNvSpPr>
            <p:nvPr/>
          </p:nvSpPr>
          <p:spPr bwMode="auto">
            <a:xfrm>
              <a:off x="1219200" y="4876800"/>
              <a:ext cx="1371600" cy="762000"/>
            </a:xfrm>
            <a:prstGeom prst="ellipse">
              <a:avLst/>
            </a:prstGeom>
            <a:solidFill>
              <a:schemeClr val="accent1"/>
            </a:solidFill>
            <a:ln w="9525">
              <a:solidFill>
                <a:schemeClr val="tx1"/>
              </a:solidFill>
              <a:round/>
              <a:headEnd/>
              <a:tailEnd/>
            </a:ln>
          </p:spPr>
          <p:txBody>
            <a:bodyPr wrap="none" anchor="ctr"/>
            <a:lstStyle/>
            <a:p>
              <a:pPr algn="ctr"/>
              <a:r>
                <a:rPr lang="en-US" sz="1200" dirty="0" err="1">
                  <a:solidFill>
                    <a:srgbClr val="FF0000"/>
                  </a:solidFill>
                  <a:latin typeface="Calibri" pitchFamily="34" charset="0"/>
                </a:rPr>
                <a:t>Melakukan</a:t>
              </a:r>
              <a:r>
                <a:rPr lang="en-US" sz="1200" dirty="0">
                  <a:solidFill>
                    <a:srgbClr val="FF0000"/>
                  </a:solidFill>
                  <a:latin typeface="Calibri" pitchFamily="34" charset="0"/>
                </a:rPr>
                <a:t> </a:t>
              </a:r>
              <a:r>
                <a:rPr lang="en-US" sz="1200" dirty="0" err="1">
                  <a:solidFill>
                    <a:srgbClr val="FF0000"/>
                  </a:solidFill>
                  <a:latin typeface="Calibri" pitchFamily="34" charset="0"/>
                </a:rPr>
                <a:t>Pesanan</a:t>
              </a:r>
              <a:endParaRPr lang="en-US" sz="1200" dirty="0">
                <a:solidFill>
                  <a:srgbClr val="FF0000"/>
                </a:solidFill>
                <a:latin typeface="Calibri" pitchFamily="34" charset="0"/>
              </a:endParaRPr>
            </a:p>
            <a:p>
              <a:pPr algn="ctr"/>
              <a:r>
                <a:rPr lang="en-US" sz="1200" dirty="0">
                  <a:solidFill>
                    <a:srgbClr val="FF0000"/>
                  </a:solidFill>
                  <a:latin typeface="Calibri" pitchFamily="34" charset="0"/>
                </a:rPr>
                <a:t>Member </a:t>
              </a:r>
              <a:r>
                <a:rPr lang="en-US" sz="1200" dirty="0" err="1">
                  <a:solidFill>
                    <a:srgbClr val="FF0000"/>
                  </a:solidFill>
                  <a:latin typeface="Calibri" pitchFamily="34" charset="0"/>
                </a:rPr>
                <a:t>Baru</a:t>
              </a:r>
              <a:endParaRPr lang="en-US" sz="1200" dirty="0">
                <a:solidFill>
                  <a:srgbClr val="FF0000"/>
                </a:solidFill>
                <a:latin typeface="Calibri" pitchFamily="34" charset="0"/>
              </a:endParaRPr>
            </a:p>
          </p:txBody>
        </p:sp>
        <p:sp>
          <p:nvSpPr>
            <p:cNvPr id="13" name="Oval 5"/>
            <p:cNvSpPr>
              <a:spLocks noChangeArrowheads="1"/>
            </p:cNvSpPr>
            <p:nvPr/>
          </p:nvSpPr>
          <p:spPr bwMode="auto">
            <a:xfrm>
              <a:off x="5715000" y="4876800"/>
              <a:ext cx="1371600" cy="762000"/>
            </a:xfrm>
            <a:prstGeom prst="ellipse">
              <a:avLst/>
            </a:prstGeom>
            <a:solidFill>
              <a:schemeClr val="accent1"/>
            </a:solidFill>
            <a:ln w="9525">
              <a:solidFill>
                <a:schemeClr val="tx1"/>
              </a:solidFill>
              <a:round/>
              <a:headEnd/>
              <a:tailEnd/>
            </a:ln>
          </p:spPr>
          <p:txBody>
            <a:bodyPr wrap="none" anchor="ctr"/>
            <a:lstStyle/>
            <a:p>
              <a:pPr algn="ctr"/>
              <a:r>
                <a:rPr lang="en-US" sz="1200" dirty="0">
                  <a:solidFill>
                    <a:srgbClr val="FF0000"/>
                  </a:solidFill>
                  <a:latin typeface="Calibri" pitchFamily="34" charset="0"/>
                </a:rPr>
                <a:t>Submit </a:t>
              </a:r>
              <a:r>
                <a:rPr lang="en-US" sz="1200" dirty="0" err="1">
                  <a:solidFill>
                    <a:srgbClr val="FF0000"/>
                  </a:solidFill>
                  <a:latin typeface="Calibri" pitchFamily="34" charset="0"/>
                </a:rPr>
                <a:t>Perubahan</a:t>
              </a:r>
              <a:endParaRPr lang="en-US" sz="1200" dirty="0">
                <a:solidFill>
                  <a:srgbClr val="FF0000"/>
                </a:solidFill>
                <a:latin typeface="Calibri" pitchFamily="34" charset="0"/>
              </a:endParaRPr>
            </a:p>
            <a:p>
              <a:pPr algn="ctr"/>
              <a:r>
                <a:rPr lang="en-US" sz="1200" dirty="0" err="1">
                  <a:solidFill>
                    <a:srgbClr val="FF0000"/>
                  </a:solidFill>
                  <a:latin typeface="Calibri" pitchFamily="34" charset="0"/>
                </a:rPr>
                <a:t>Alamat</a:t>
              </a:r>
              <a:r>
                <a:rPr lang="en-US" sz="1200" dirty="0">
                  <a:solidFill>
                    <a:srgbClr val="FF0000"/>
                  </a:solidFill>
                  <a:latin typeface="Calibri" pitchFamily="34" charset="0"/>
                </a:rPr>
                <a:t> Pos</a:t>
              </a:r>
            </a:p>
          </p:txBody>
        </p:sp>
        <p:sp>
          <p:nvSpPr>
            <p:cNvPr id="14" name="Oval 5"/>
            <p:cNvSpPr>
              <a:spLocks noChangeArrowheads="1"/>
            </p:cNvSpPr>
            <p:nvPr/>
          </p:nvSpPr>
          <p:spPr bwMode="auto">
            <a:xfrm>
              <a:off x="3429000" y="5943600"/>
              <a:ext cx="1447800" cy="762000"/>
            </a:xfrm>
            <a:prstGeom prst="ellipse">
              <a:avLst/>
            </a:prstGeom>
            <a:solidFill>
              <a:schemeClr val="accent1"/>
            </a:solidFill>
            <a:ln w="9525">
              <a:solidFill>
                <a:schemeClr val="tx1"/>
              </a:solidFill>
              <a:round/>
              <a:headEnd/>
              <a:tailEnd/>
            </a:ln>
          </p:spPr>
          <p:txBody>
            <a:bodyPr wrap="none" anchor="ctr"/>
            <a:lstStyle/>
            <a:p>
              <a:pPr algn="ctr"/>
              <a:r>
                <a:rPr lang="en-US" sz="1200" dirty="0" err="1">
                  <a:solidFill>
                    <a:srgbClr val="FF0000"/>
                  </a:solidFill>
                  <a:latin typeface="Calibri" pitchFamily="34" charset="0"/>
                </a:rPr>
                <a:t>Revisi</a:t>
              </a:r>
              <a:r>
                <a:rPr lang="en-US" sz="1200" dirty="0">
                  <a:solidFill>
                    <a:srgbClr val="FF0000"/>
                  </a:solidFill>
                  <a:latin typeface="Calibri" pitchFamily="34" charset="0"/>
                </a:rPr>
                <a:t> </a:t>
              </a:r>
            </a:p>
            <a:p>
              <a:pPr algn="ctr"/>
              <a:r>
                <a:rPr lang="en-US" sz="1200" dirty="0" err="1">
                  <a:solidFill>
                    <a:srgbClr val="FF0000"/>
                  </a:solidFill>
                  <a:latin typeface="Calibri" pitchFamily="34" charset="0"/>
                </a:rPr>
                <a:t>Alamat</a:t>
              </a:r>
              <a:r>
                <a:rPr lang="en-US" sz="1200" dirty="0">
                  <a:solidFill>
                    <a:srgbClr val="FF0000"/>
                  </a:solidFill>
                  <a:latin typeface="Calibri" pitchFamily="34" charset="0"/>
                </a:rPr>
                <a:t> Pos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457200" y="1600201"/>
            <a:ext cx="8229600" cy="1185858"/>
          </a:xfrm>
        </p:spPr>
        <p:txBody>
          <a:bodyPr/>
          <a:lstStyle/>
          <a:p>
            <a:pPr marL="342900" lvl="1" indent="-342900">
              <a:buNone/>
            </a:pPr>
            <a:r>
              <a:rPr lang="en-US" b="1" dirty="0" smtClean="0"/>
              <a:t>Depends On</a:t>
            </a:r>
            <a:r>
              <a:rPr lang="en-US" dirty="0" smtClean="0"/>
              <a:t> </a:t>
            </a:r>
            <a:r>
              <a:rPr lang="en-US" dirty="0" smtClean="0">
                <a:sym typeface="Wingdings" pitchFamily="2" charset="2"/>
              </a:rPr>
              <a:t> </a:t>
            </a:r>
            <a:r>
              <a:rPr lang="en-US" sz="2000" dirty="0" err="1" smtClean="0">
                <a:sym typeface="Wingdings" pitchFamily="2" charset="2"/>
              </a:rPr>
              <a:t>memodelkan</a:t>
            </a:r>
            <a:r>
              <a:rPr lang="en-US" sz="2000" dirty="0" smtClean="0">
                <a:sym typeface="Wingdings" pitchFamily="2" charset="2"/>
              </a:rPr>
              <a:t> </a:t>
            </a:r>
            <a:r>
              <a:rPr lang="en-US" sz="2000" dirty="0" err="1" smtClean="0">
                <a:sym typeface="Wingdings" pitchFamily="2" charset="2"/>
              </a:rPr>
              <a:t>ketergantungan</a:t>
            </a:r>
            <a:r>
              <a:rPr lang="en-US" sz="2000" dirty="0" smtClean="0">
                <a:sym typeface="Wingdings" pitchFamily="2" charset="2"/>
              </a:rPr>
              <a:t> </a:t>
            </a:r>
            <a:r>
              <a:rPr lang="en-US" sz="2000" dirty="0" err="1" smtClean="0">
                <a:sym typeface="Wingdings" pitchFamily="2" charset="2"/>
              </a:rPr>
              <a:t>satu</a:t>
            </a:r>
            <a:r>
              <a:rPr lang="en-US" sz="2000" dirty="0" smtClean="0">
                <a:sym typeface="Wingdings" pitchFamily="2" charset="2"/>
              </a:rPr>
              <a:t> use case </a:t>
            </a:r>
            <a:r>
              <a:rPr lang="en-US" sz="2000" dirty="0" err="1" smtClean="0">
                <a:sym typeface="Wingdings" pitchFamily="2" charset="2"/>
              </a:rPr>
              <a:t>dengan</a:t>
            </a:r>
            <a:r>
              <a:rPr lang="en-US" sz="2000" dirty="0" smtClean="0">
                <a:sym typeface="Wingdings" pitchFamily="2" charset="2"/>
              </a:rPr>
              <a:t> use case </a:t>
            </a:r>
            <a:r>
              <a:rPr lang="en-US" sz="2000" dirty="0" err="1" smtClean="0">
                <a:sym typeface="Wingdings" pitchFamily="2" charset="2"/>
              </a:rPr>
              <a:t>lainnya</a:t>
            </a:r>
            <a:r>
              <a:rPr lang="en-US" sz="2000" dirty="0" smtClean="0">
                <a:sym typeface="Wingdings" pitchFamily="2" charset="2"/>
              </a:rPr>
              <a:t>. </a:t>
            </a:r>
            <a:r>
              <a:rPr lang="en-US" sz="2000" dirty="0" err="1" smtClean="0">
                <a:sym typeface="Wingdings" pitchFamily="2" charset="2"/>
              </a:rPr>
              <a:t>Perubahan</a:t>
            </a:r>
            <a:r>
              <a:rPr lang="en-US" sz="2000" dirty="0" smtClean="0">
                <a:sym typeface="Wingdings" pitchFamily="2" charset="2"/>
              </a:rPr>
              <a:t> </a:t>
            </a:r>
            <a:r>
              <a:rPr lang="en-US" sz="2000" dirty="0" err="1" smtClean="0">
                <a:sym typeface="Wingdings" pitchFamily="2" charset="2"/>
              </a:rPr>
              <a:t>pada</a:t>
            </a:r>
            <a:r>
              <a:rPr lang="en-US" sz="2000" dirty="0" smtClean="0">
                <a:sym typeface="Wingdings" pitchFamily="2" charset="2"/>
              </a:rPr>
              <a:t> use case </a:t>
            </a:r>
            <a:r>
              <a:rPr lang="en-US" sz="2000" dirty="0" err="1" smtClean="0">
                <a:sym typeface="Wingdings" pitchFamily="2" charset="2"/>
              </a:rPr>
              <a:t>akan</a:t>
            </a:r>
            <a:r>
              <a:rPr lang="en-US" sz="2000" dirty="0" smtClean="0">
                <a:sym typeface="Wingdings" pitchFamily="2" charset="2"/>
              </a:rPr>
              <a:t> </a:t>
            </a:r>
            <a:r>
              <a:rPr lang="en-US" sz="2000" dirty="0" err="1" smtClean="0">
                <a:sym typeface="Wingdings" pitchFamily="2" charset="2"/>
              </a:rPr>
              <a:t>berpeluang</a:t>
            </a:r>
            <a:r>
              <a:rPr lang="en-US" sz="2000" dirty="0" smtClean="0">
                <a:sym typeface="Wingdings" pitchFamily="2" charset="2"/>
              </a:rPr>
              <a:t> </a:t>
            </a:r>
            <a:r>
              <a:rPr lang="en-US" sz="2000" dirty="0" err="1" smtClean="0">
                <a:sym typeface="Wingdings" pitchFamily="2" charset="2"/>
              </a:rPr>
              <a:t>merubah</a:t>
            </a:r>
            <a:r>
              <a:rPr lang="en-US" sz="2000" dirty="0" smtClean="0">
                <a:sym typeface="Wingdings" pitchFamily="2" charset="2"/>
              </a:rPr>
              <a:t>  use case lain yang </a:t>
            </a:r>
            <a:r>
              <a:rPr lang="en-US" sz="2000" dirty="0" err="1" smtClean="0">
                <a:sym typeface="Wingdings" pitchFamily="2" charset="2"/>
              </a:rPr>
              <a:t>menggunakannya</a:t>
            </a:r>
            <a:endParaRPr lang="en-US" sz="2000" dirty="0" smtClean="0"/>
          </a:p>
          <a:p>
            <a:pPr>
              <a:buNone/>
            </a:pPr>
            <a:endParaRPr lang="id-ID" dirty="0"/>
          </a:p>
        </p:txBody>
      </p:sp>
      <p:grpSp>
        <p:nvGrpSpPr>
          <p:cNvPr id="4" name="Group 3"/>
          <p:cNvGrpSpPr/>
          <p:nvPr/>
        </p:nvGrpSpPr>
        <p:grpSpPr>
          <a:xfrm>
            <a:off x="2071670" y="3174780"/>
            <a:ext cx="4832156" cy="2006820"/>
            <a:chOff x="2071670" y="3174780"/>
            <a:chExt cx="4832156" cy="2006820"/>
          </a:xfrm>
        </p:grpSpPr>
        <p:sp>
          <p:nvSpPr>
            <p:cNvPr id="5" name="Oval 4"/>
            <p:cNvSpPr>
              <a:spLocks noChangeArrowheads="1"/>
            </p:cNvSpPr>
            <p:nvPr/>
          </p:nvSpPr>
          <p:spPr bwMode="auto">
            <a:xfrm>
              <a:off x="5532226" y="3174780"/>
              <a:ext cx="1371600" cy="762000"/>
            </a:xfrm>
            <a:prstGeom prst="ellipse">
              <a:avLst/>
            </a:prstGeom>
            <a:solidFill>
              <a:schemeClr val="accent1"/>
            </a:solidFill>
            <a:ln w="9525">
              <a:solidFill>
                <a:schemeClr val="tx1"/>
              </a:solidFill>
              <a:round/>
              <a:headEnd/>
              <a:tailEnd/>
            </a:ln>
          </p:spPr>
          <p:txBody>
            <a:bodyPr wrap="none" anchor="ctr"/>
            <a:lstStyle/>
            <a:p>
              <a:pPr algn="ctr"/>
              <a:r>
                <a:rPr lang="en-US" sz="1400" dirty="0" err="1">
                  <a:solidFill>
                    <a:srgbClr val="FF0000"/>
                  </a:solidFill>
                  <a:latin typeface="Calibri" pitchFamily="34" charset="0"/>
                </a:rPr>
                <a:t>Mengambil</a:t>
              </a:r>
              <a:endParaRPr lang="en-US" sz="1400" dirty="0">
                <a:solidFill>
                  <a:srgbClr val="FF0000"/>
                </a:solidFill>
                <a:latin typeface="Calibri" pitchFamily="34" charset="0"/>
              </a:endParaRPr>
            </a:p>
            <a:p>
              <a:pPr algn="ctr"/>
              <a:r>
                <a:rPr lang="en-US" sz="1400" dirty="0">
                  <a:solidFill>
                    <a:srgbClr val="FF0000"/>
                  </a:solidFill>
                  <a:latin typeface="Calibri" pitchFamily="34" charset="0"/>
                </a:rPr>
                <a:t>Tabungan</a:t>
              </a:r>
            </a:p>
          </p:txBody>
        </p:sp>
        <p:sp>
          <p:nvSpPr>
            <p:cNvPr id="6" name="Oval 5"/>
            <p:cNvSpPr>
              <a:spLocks noChangeArrowheads="1"/>
            </p:cNvSpPr>
            <p:nvPr/>
          </p:nvSpPr>
          <p:spPr bwMode="auto">
            <a:xfrm>
              <a:off x="2071670" y="3286124"/>
              <a:ext cx="1371600" cy="762000"/>
            </a:xfrm>
            <a:prstGeom prst="ellipse">
              <a:avLst/>
            </a:prstGeom>
            <a:solidFill>
              <a:schemeClr val="accent1"/>
            </a:solidFill>
            <a:ln w="9525">
              <a:solidFill>
                <a:schemeClr val="tx1"/>
              </a:solidFill>
              <a:round/>
              <a:headEnd/>
              <a:tailEnd/>
            </a:ln>
          </p:spPr>
          <p:txBody>
            <a:bodyPr wrap="none" anchor="ctr"/>
            <a:lstStyle/>
            <a:p>
              <a:pPr algn="ctr"/>
              <a:r>
                <a:rPr lang="en-US" sz="1400" dirty="0" err="1">
                  <a:solidFill>
                    <a:srgbClr val="FF0000"/>
                  </a:solidFill>
                  <a:latin typeface="Calibri" pitchFamily="34" charset="0"/>
                </a:rPr>
                <a:t>Membuat</a:t>
              </a:r>
              <a:endParaRPr lang="en-US" sz="1400" dirty="0">
                <a:solidFill>
                  <a:srgbClr val="FF0000"/>
                </a:solidFill>
                <a:latin typeface="Calibri" pitchFamily="34" charset="0"/>
              </a:endParaRPr>
            </a:p>
            <a:p>
              <a:pPr algn="ctr"/>
              <a:r>
                <a:rPr lang="en-US" sz="1400" dirty="0">
                  <a:solidFill>
                    <a:srgbClr val="FF0000"/>
                  </a:solidFill>
                  <a:latin typeface="Calibri" pitchFamily="34" charset="0"/>
                </a:rPr>
                <a:t>Account</a:t>
              </a:r>
            </a:p>
          </p:txBody>
        </p:sp>
        <p:sp>
          <p:nvSpPr>
            <p:cNvPr id="7" name="Oval 6"/>
            <p:cNvSpPr>
              <a:spLocks noChangeArrowheads="1"/>
            </p:cNvSpPr>
            <p:nvPr/>
          </p:nvSpPr>
          <p:spPr bwMode="auto">
            <a:xfrm>
              <a:off x="3724275" y="4419600"/>
              <a:ext cx="1371600" cy="762000"/>
            </a:xfrm>
            <a:prstGeom prst="ellipse">
              <a:avLst/>
            </a:prstGeom>
            <a:solidFill>
              <a:schemeClr val="accent1"/>
            </a:solidFill>
            <a:ln w="9525">
              <a:solidFill>
                <a:schemeClr val="tx1"/>
              </a:solidFill>
              <a:round/>
              <a:headEnd/>
              <a:tailEnd/>
            </a:ln>
          </p:spPr>
          <p:txBody>
            <a:bodyPr wrap="none" anchor="ctr"/>
            <a:lstStyle/>
            <a:p>
              <a:pPr algn="ctr"/>
              <a:r>
                <a:rPr lang="en-US" sz="1400" dirty="0" err="1">
                  <a:solidFill>
                    <a:srgbClr val="FF0000"/>
                  </a:solidFill>
                  <a:latin typeface="Calibri" pitchFamily="34" charset="0"/>
                </a:rPr>
                <a:t>Menabung</a:t>
              </a:r>
              <a:endParaRPr lang="en-US" sz="1400" dirty="0">
                <a:solidFill>
                  <a:srgbClr val="FF0000"/>
                </a:solidFill>
                <a:latin typeface="Calibri" pitchFamily="34" charset="0"/>
              </a:endParaRPr>
            </a:p>
          </p:txBody>
        </p:sp>
        <p:sp>
          <p:nvSpPr>
            <p:cNvPr id="8" name="Line 7"/>
            <p:cNvSpPr>
              <a:spLocks noChangeShapeType="1"/>
            </p:cNvSpPr>
            <p:nvPr/>
          </p:nvSpPr>
          <p:spPr bwMode="auto">
            <a:xfrm>
              <a:off x="2733675" y="4038600"/>
              <a:ext cx="1066800" cy="609600"/>
            </a:xfrm>
            <a:prstGeom prst="line">
              <a:avLst/>
            </a:prstGeom>
            <a:noFill/>
            <a:ln w="9525">
              <a:solidFill>
                <a:schemeClr val="tx1"/>
              </a:solidFill>
              <a:prstDash val="dash"/>
              <a:round/>
              <a:headEnd/>
              <a:tailEnd type="triangle" w="med" len="med"/>
            </a:ln>
          </p:spPr>
          <p:txBody>
            <a:bodyPr/>
            <a:lstStyle/>
            <a:p>
              <a:endParaRPr lang="id-ID"/>
            </a:p>
          </p:txBody>
        </p:sp>
        <p:sp>
          <p:nvSpPr>
            <p:cNvPr id="9" name="Line 8"/>
            <p:cNvSpPr>
              <a:spLocks noChangeShapeType="1"/>
            </p:cNvSpPr>
            <p:nvPr/>
          </p:nvSpPr>
          <p:spPr bwMode="auto">
            <a:xfrm flipH="1">
              <a:off x="5019675" y="3962400"/>
              <a:ext cx="1066800" cy="609600"/>
            </a:xfrm>
            <a:prstGeom prst="line">
              <a:avLst/>
            </a:prstGeom>
            <a:noFill/>
            <a:ln w="9525">
              <a:solidFill>
                <a:schemeClr val="tx1"/>
              </a:solidFill>
              <a:prstDash val="dash"/>
              <a:round/>
              <a:headEnd type="triangle" w="med" len="med"/>
              <a:tailEnd/>
            </a:ln>
          </p:spPr>
          <p:txBody>
            <a:bodyPr/>
            <a:lstStyle/>
            <a:p>
              <a:endParaRPr lang="id-ID"/>
            </a:p>
          </p:txBody>
        </p:sp>
        <p:sp>
          <p:nvSpPr>
            <p:cNvPr id="10" name="Text Box 9"/>
            <p:cNvSpPr txBox="1">
              <a:spLocks noChangeArrowheads="1"/>
            </p:cNvSpPr>
            <p:nvPr/>
          </p:nvSpPr>
          <p:spPr bwMode="auto">
            <a:xfrm>
              <a:off x="2822575" y="4191000"/>
              <a:ext cx="1171575" cy="307975"/>
            </a:xfrm>
            <a:prstGeom prst="rect">
              <a:avLst/>
            </a:prstGeom>
            <a:noFill/>
            <a:ln w="9525">
              <a:noFill/>
              <a:miter lim="800000"/>
              <a:headEnd/>
              <a:tailEnd/>
            </a:ln>
          </p:spPr>
          <p:txBody>
            <a:bodyPr wrap="none">
              <a:spAutoFit/>
            </a:bodyPr>
            <a:lstStyle/>
            <a:p>
              <a:r>
                <a:rPr lang="en-US" sz="1400">
                  <a:latin typeface="Calibri" pitchFamily="34" charset="0"/>
                </a:rPr>
                <a:t>&lt;&lt;depends&gt;&gt;</a:t>
              </a:r>
            </a:p>
          </p:txBody>
        </p:sp>
        <p:sp>
          <p:nvSpPr>
            <p:cNvPr id="11" name="Text Box 10"/>
            <p:cNvSpPr txBox="1">
              <a:spLocks noChangeArrowheads="1"/>
            </p:cNvSpPr>
            <p:nvPr/>
          </p:nvSpPr>
          <p:spPr bwMode="auto">
            <a:xfrm>
              <a:off x="5184775" y="4114800"/>
              <a:ext cx="1171575" cy="307975"/>
            </a:xfrm>
            <a:prstGeom prst="rect">
              <a:avLst/>
            </a:prstGeom>
            <a:noFill/>
            <a:ln w="9525">
              <a:noFill/>
              <a:miter lim="800000"/>
              <a:headEnd/>
              <a:tailEnd/>
            </a:ln>
          </p:spPr>
          <p:txBody>
            <a:bodyPr wrap="none">
              <a:spAutoFit/>
            </a:bodyPr>
            <a:lstStyle/>
            <a:p>
              <a:r>
                <a:rPr lang="en-US" sz="1400" dirty="0">
                  <a:latin typeface="Calibri" pitchFamily="34" charset="0"/>
                </a:rPr>
                <a:t>&lt;&lt;depends&gt;&gt;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342900" lvl="1" indent="-342900">
              <a:buNone/>
            </a:pPr>
            <a:r>
              <a:rPr lang="en-US" b="1" dirty="0" err="1" smtClean="0"/>
              <a:t>Inheritence</a:t>
            </a:r>
            <a:r>
              <a:rPr lang="en-US" dirty="0" smtClean="0"/>
              <a:t> </a:t>
            </a:r>
            <a:r>
              <a:rPr lang="en-US" dirty="0" smtClean="0">
                <a:sym typeface="Wingdings" pitchFamily="2" charset="2"/>
              </a:rPr>
              <a:t> </a:t>
            </a:r>
            <a:r>
              <a:rPr lang="en-US" dirty="0" err="1" smtClean="0">
                <a:sym typeface="Wingdings" pitchFamily="2" charset="2"/>
              </a:rPr>
              <a:t>pada</a:t>
            </a:r>
            <a:r>
              <a:rPr lang="en-US" dirty="0" smtClean="0">
                <a:sym typeface="Wingdings" pitchFamily="2" charset="2"/>
              </a:rPr>
              <a:t> </a:t>
            </a:r>
            <a:r>
              <a:rPr lang="en-US" dirty="0" err="1" smtClean="0">
                <a:sym typeface="Wingdings" pitchFamily="2" charset="2"/>
              </a:rPr>
              <a:t>saat</a:t>
            </a:r>
            <a:r>
              <a:rPr lang="en-US" dirty="0" smtClean="0">
                <a:sym typeface="Wingdings" pitchFamily="2" charset="2"/>
              </a:rPr>
              <a:t> </a:t>
            </a:r>
            <a:r>
              <a:rPr lang="en-US" dirty="0" err="1" smtClean="0">
                <a:sym typeface="Wingdings" pitchFamily="2" charset="2"/>
              </a:rPr>
              <a:t>dua</a:t>
            </a:r>
            <a:r>
              <a:rPr lang="en-US" dirty="0" smtClean="0">
                <a:sym typeface="Wingdings" pitchFamily="2" charset="2"/>
              </a:rPr>
              <a:t> </a:t>
            </a:r>
            <a:r>
              <a:rPr lang="en-US" dirty="0" err="1" smtClean="0">
                <a:sym typeface="Wingdings" pitchFamily="2" charset="2"/>
              </a:rPr>
              <a:t>atau</a:t>
            </a:r>
            <a:r>
              <a:rPr lang="en-US" dirty="0" smtClean="0">
                <a:sym typeface="Wingdings" pitchFamily="2" charset="2"/>
              </a:rPr>
              <a:t> </a:t>
            </a:r>
            <a:r>
              <a:rPr lang="en-US" dirty="0" err="1" smtClean="0">
                <a:sym typeface="Wingdings" pitchFamily="2" charset="2"/>
              </a:rPr>
              <a:t>lebih</a:t>
            </a:r>
            <a:r>
              <a:rPr lang="en-US" dirty="0" smtClean="0">
                <a:sym typeface="Wingdings" pitchFamily="2" charset="2"/>
              </a:rPr>
              <a:t> </a:t>
            </a:r>
            <a:r>
              <a:rPr lang="en-US" dirty="0" err="1" smtClean="0">
                <a:sym typeface="Wingdings" pitchFamily="2" charset="2"/>
              </a:rPr>
              <a:t>aktor</a:t>
            </a:r>
            <a:r>
              <a:rPr lang="en-US" dirty="0" smtClean="0">
                <a:sym typeface="Wingdings" pitchFamily="2" charset="2"/>
              </a:rPr>
              <a:t> </a:t>
            </a:r>
            <a:r>
              <a:rPr lang="en-US" dirty="0" err="1" smtClean="0">
                <a:sym typeface="Wingdings" pitchFamily="2" charset="2"/>
              </a:rPr>
              <a:t>berbagi</a:t>
            </a:r>
            <a:r>
              <a:rPr lang="en-US" dirty="0" smtClean="0">
                <a:sym typeface="Wingdings" pitchFamily="2" charset="2"/>
              </a:rPr>
              <a:t> </a:t>
            </a:r>
            <a:r>
              <a:rPr lang="en-US" dirty="0" err="1" smtClean="0">
                <a:sym typeface="Wingdings" pitchFamily="2" charset="2"/>
              </a:rPr>
              <a:t>kelakuan</a:t>
            </a:r>
            <a:r>
              <a:rPr lang="en-US" dirty="0" smtClean="0">
                <a:sym typeface="Wingdings" pitchFamily="2" charset="2"/>
              </a:rPr>
              <a:t> </a:t>
            </a:r>
            <a:r>
              <a:rPr lang="en-US" dirty="0" err="1" smtClean="0">
                <a:sym typeface="Wingdings" pitchFamily="2" charset="2"/>
              </a:rPr>
              <a:t>umum</a:t>
            </a:r>
            <a:r>
              <a:rPr lang="en-US" dirty="0" smtClean="0">
                <a:sym typeface="Wingdings" pitchFamily="2" charset="2"/>
              </a:rPr>
              <a:t> –</a:t>
            </a:r>
            <a:r>
              <a:rPr lang="en-US" dirty="0" err="1" smtClean="0">
                <a:sym typeface="Wingdings" pitchFamily="2" charset="2"/>
              </a:rPr>
              <a:t>dengan</a:t>
            </a:r>
            <a:r>
              <a:rPr lang="en-US" dirty="0" smtClean="0">
                <a:sym typeface="Wingdings" pitchFamily="2" charset="2"/>
              </a:rPr>
              <a:t> </a:t>
            </a:r>
            <a:r>
              <a:rPr lang="en-US" dirty="0" err="1" smtClean="0">
                <a:sym typeface="Wingdings" pitchFamily="2" charset="2"/>
              </a:rPr>
              <a:t>kata</a:t>
            </a:r>
            <a:r>
              <a:rPr lang="en-US" dirty="0" smtClean="0">
                <a:sym typeface="Wingdings" pitchFamily="2" charset="2"/>
              </a:rPr>
              <a:t> lain </a:t>
            </a:r>
            <a:r>
              <a:rPr lang="en-US" dirty="0" err="1" smtClean="0">
                <a:sym typeface="Wingdings" pitchFamily="2" charset="2"/>
              </a:rPr>
              <a:t>mereka</a:t>
            </a:r>
            <a:r>
              <a:rPr lang="en-US" dirty="0" smtClean="0">
                <a:sym typeface="Wingdings" pitchFamily="2" charset="2"/>
              </a:rPr>
              <a:t> </a:t>
            </a:r>
            <a:r>
              <a:rPr lang="en-US" dirty="0" err="1" smtClean="0">
                <a:sym typeface="Wingdings" pitchFamily="2" charset="2"/>
              </a:rPr>
              <a:t>dapat</a:t>
            </a:r>
            <a:r>
              <a:rPr lang="en-US" dirty="0" smtClean="0">
                <a:sym typeface="Wingdings" pitchFamily="2" charset="2"/>
              </a:rPr>
              <a:t> </a:t>
            </a:r>
            <a:r>
              <a:rPr lang="en-US" dirty="0" err="1" smtClean="0">
                <a:sym typeface="Wingdings" pitchFamily="2" charset="2"/>
              </a:rPr>
              <a:t>menginisiasi</a:t>
            </a:r>
            <a:r>
              <a:rPr lang="en-US" dirty="0" smtClean="0">
                <a:sym typeface="Wingdings" pitchFamily="2" charset="2"/>
              </a:rPr>
              <a:t> use case yang </a:t>
            </a:r>
            <a:r>
              <a:rPr lang="en-US" dirty="0" err="1" smtClean="0">
                <a:sym typeface="Wingdings" pitchFamily="2" charset="2"/>
              </a:rPr>
              <a:t>sama</a:t>
            </a:r>
            <a:r>
              <a:rPr lang="en-US" dirty="0" smtClean="0">
                <a:sym typeface="Wingdings" pitchFamily="2" charset="2"/>
              </a:rPr>
              <a:t>- </a:t>
            </a:r>
            <a:r>
              <a:rPr lang="en-US" dirty="0" err="1" smtClean="0">
                <a:sym typeface="Wingdings" pitchFamily="2" charset="2"/>
              </a:rPr>
              <a:t>maka</a:t>
            </a:r>
            <a:r>
              <a:rPr lang="en-US" dirty="0" smtClean="0">
                <a:sym typeface="Wingdings" pitchFamily="2" charset="2"/>
              </a:rPr>
              <a:t> yang paling </a:t>
            </a:r>
            <a:r>
              <a:rPr lang="en-US" dirty="0" err="1" smtClean="0">
                <a:sym typeface="Wingdings" pitchFamily="2" charset="2"/>
              </a:rPr>
              <a:t>baik</a:t>
            </a:r>
            <a:r>
              <a:rPr lang="en-US" dirty="0" smtClean="0">
                <a:sym typeface="Wingdings" pitchFamily="2" charset="2"/>
              </a:rPr>
              <a:t> </a:t>
            </a:r>
            <a:r>
              <a:rPr lang="en-US" dirty="0" err="1" smtClean="0">
                <a:sym typeface="Wingdings" pitchFamily="2" charset="2"/>
              </a:rPr>
              <a:t>adalah</a:t>
            </a:r>
            <a:r>
              <a:rPr lang="en-US" dirty="0" smtClean="0">
                <a:sym typeface="Wingdings" pitchFamily="2" charset="2"/>
              </a:rPr>
              <a:t> </a:t>
            </a:r>
            <a:r>
              <a:rPr lang="en-US" dirty="0" err="1" smtClean="0">
                <a:sym typeface="Wingdings" pitchFamily="2" charset="2"/>
              </a:rPr>
              <a:t>mengekstrapolasi</a:t>
            </a:r>
            <a:r>
              <a:rPr lang="en-US" dirty="0" smtClean="0">
                <a:sym typeface="Wingdings" pitchFamily="2" charset="2"/>
              </a:rPr>
              <a:t> </a:t>
            </a:r>
            <a:r>
              <a:rPr lang="en-US" dirty="0" err="1" smtClean="0">
                <a:sym typeface="Wingdings" pitchFamily="2" charset="2"/>
              </a:rPr>
              <a:t>kelakukan</a:t>
            </a:r>
            <a:r>
              <a:rPr lang="en-US" dirty="0" smtClean="0">
                <a:sym typeface="Wingdings" pitchFamily="2" charset="2"/>
              </a:rPr>
              <a:t> </a:t>
            </a:r>
            <a:r>
              <a:rPr lang="en-US" dirty="0" err="1" smtClean="0">
                <a:sym typeface="Wingdings" pitchFamily="2" charset="2"/>
              </a:rPr>
              <a:t>umum</a:t>
            </a:r>
            <a:r>
              <a:rPr lang="en-US" dirty="0" smtClean="0">
                <a:sym typeface="Wingdings" pitchFamily="2" charset="2"/>
              </a:rPr>
              <a:t> </a:t>
            </a:r>
            <a:r>
              <a:rPr lang="en-US" dirty="0" err="1" smtClean="0">
                <a:sym typeface="Wingdings" pitchFamily="2" charset="2"/>
              </a:rPr>
              <a:t>tersebut</a:t>
            </a:r>
            <a:r>
              <a:rPr lang="en-US" dirty="0" smtClean="0">
                <a:sym typeface="Wingdings" pitchFamily="2" charset="2"/>
              </a:rPr>
              <a:t> </a:t>
            </a:r>
            <a:r>
              <a:rPr lang="en-US" dirty="0" err="1" smtClean="0">
                <a:sym typeface="Wingdings" pitchFamily="2" charset="2"/>
              </a:rPr>
              <a:t>dan</a:t>
            </a:r>
            <a:r>
              <a:rPr lang="en-US" dirty="0" smtClean="0">
                <a:sym typeface="Wingdings" pitchFamily="2" charset="2"/>
              </a:rPr>
              <a:t> </a:t>
            </a:r>
            <a:r>
              <a:rPr lang="en-US" dirty="0" err="1" smtClean="0">
                <a:sym typeface="Wingdings" pitchFamily="2" charset="2"/>
              </a:rPr>
              <a:t>menetapkannya</a:t>
            </a:r>
            <a:r>
              <a:rPr lang="en-US" dirty="0" smtClean="0">
                <a:sym typeface="Wingdings" pitchFamily="2" charset="2"/>
              </a:rPr>
              <a:t> </a:t>
            </a:r>
            <a:r>
              <a:rPr lang="en-US" dirty="0" err="1" smtClean="0">
                <a:sym typeface="Wingdings" pitchFamily="2" charset="2"/>
              </a:rPr>
              <a:t>ke</a:t>
            </a:r>
            <a:r>
              <a:rPr lang="en-US" dirty="0" smtClean="0">
                <a:sym typeface="Wingdings" pitchFamily="2" charset="2"/>
              </a:rPr>
              <a:t> </a:t>
            </a:r>
            <a:r>
              <a:rPr lang="en-US" dirty="0" err="1" smtClean="0">
                <a:sym typeface="Wingdings" pitchFamily="2" charset="2"/>
              </a:rPr>
              <a:t>aktor</a:t>
            </a:r>
            <a:r>
              <a:rPr lang="en-US" dirty="0" smtClean="0">
                <a:sym typeface="Wingdings" pitchFamily="2" charset="2"/>
              </a:rPr>
              <a:t> </a:t>
            </a:r>
            <a:r>
              <a:rPr lang="en-US" dirty="0" err="1" smtClean="0">
                <a:sym typeface="Wingdings" pitchFamily="2" charset="2"/>
              </a:rPr>
              <a:t>abstrak</a:t>
            </a:r>
            <a:r>
              <a:rPr lang="en-US" dirty="0" smtClean="0">
                <a:sym typeface="Wingdings" pitchFamily="2" charset="2"/>
              </a:rPr>
              <a:t> </a:t>
            </a:r>
            <a:r>
              <a:rPr lang="en-US" dirty="0" err="1" smtClean="0">
                <a:sym typeface="Wingdings" pitchFamily="2" charset="2"/>
              </a:rPr>
              <a:t>baru</a:t>
            </a:r>
            <a:r>
              <a:rPr lang="en-US" dirty="0" smtClean="0">
                <a:sym typeface="Wingdings" pitchFamily="2" charset="2"/>
              </a:rPr>
              <a:t> </a:t>
            </a:r>
            <a:r>
              <a:rPr lang="en-US" dirty="0" err="1" smtClean="0">
                <a:sym typeface="Wingdings" pitchFamily="2" charset="2"/>
              </a:rPr>
              <a:t>untuk</a:t>
            </a:r>
            <a:r>
              <a:rPr lang="en-US" dirty="0" smtClean="0">
                <a:sym typeface="Wingdings" pitchFamily="2" charset="2"/>
              </a:rPr>
              <a:t> </a:t>
            </a:r>
            <a:r>
              <a:rPr lang="en-US" dirty="0" err="1" smtClean="0">
                <a:sym typeface="Wingdings" pitchFamily="2" charset="2"/>
              </a:rPr>
              <a:t>mengurangi</a:t>
            </a:r>
            <a:r>
              <a:rPr lang="en-US" dirty="0" smtClean="0">
                <a:sym typeface="Wingdings" pitchFamily="2" charset="2"/>
              </a:rPr>
              <a:t> </a:t>
            </a:r>
            <a:r>
              <a:rPr lang="en-US" dirty="0" err="1" smtClean="0">
                <a:sym typeface="Wingdings" pitchFamily="2" charset="2"/>
              </a:rPr>
              <a:t>komunikasi</a:t>
            </a:r>
            <a:r>
              <a:rPr lang="en-US" dirty="0" smtClean="0">
                <a:sym typeface="Wingdings" pitchFamily="2" charset="2"/>
              </a:rPr>
              <a:t> </a:t>
            </a:r>
            <a:r>
              <a:rPr lang="en-US" dirty="0" err="1" smtClean="0">
                <a:sym typeface="Wingdings" pitchFamily="2" charset="2"/>
              </a:rPr>
              <a:t>redundan</a:t>
            </a:r>
            <a:r>
              <a:rPr lang="en-US" dirty="0" smtClean="0">
                <a:sym typeface="Wingdings" pitchFamily="2" charset="2"/>
              </a:rPr>
              <a:t> </a:t>
            </a:r>
            <a:r>
              <a:rPr lang="en-US" dirty="0" err="1" smtClean="0">
                <a:sym typeface="Wingdings" pitchFamily="2" charset="2"/>
              </a:rPr>
              <a:t>dengan</a:t>
            </a:r>
            <a:r>
              <a:rPr lang="en-US" dirty="0" smtClean="0">
                <a:sym typeface="Wingdings" pitchFamily="2" charset="2"/>
              </a:rPr>
              <a:t> </a:t>
            </a:r>
            <a:r>
              <a:rPr lang="en-US" dirty="0" err="1" smtClean="0">
                <a:sym typeface="Wingdings" pitchFamily="2" charset="2"/>
              </a:rPr>
              <a:t>sistem</a:t>
            </a:r>
            <a:r>
              <a:rPr lang="en-US" dirty="0" smtClean="0">
                <a:sym typeface="Wingdings" pitchFamily="2" charset="2"/>
              </a:rPr>
              <a:t>.</a:t>
            </a:r>
            <a:endParaRPr lang="en-US" dirty="0" smtClean="0"/>
          </a:p>
          <a:p>
            <a:endParaRPr lang="id-ID"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grpSp>
        <p:nvGrpSpPr>
          <p:cNvPr id="4" name="Group 3"/>
          <p:cNvGrpSpPr/>
          <p:nvPr/>
        </p:nvGrpSpPr>
        <p:grpSpPr>
          <a:xfrm>
            <a:off x="785786" y="1500174"/>
            <a:ext cx="7772400" cy="4452937"/>
            <a:chOff x="914400" y="944563"/>
            <a:chExt cx="7772400" cy="4452937"/>
          </a:xfrm>
        </p:grpSpPr>
        <p:sp>
          <p:nvSpPr>
            <p:cNvPr id="5" name="Oval 4"/>
            <p:cNvSpPr>
              <a:spLocks noChangeArrowheads="1"/>
            </p:cNvSpPr>
            <p:nvPr/>
          </p:nvSpPr>
          <p:spPr bwMode="auto">
            <a:xfrm>
              <a:off x="2590800" y="1266825"/>
              <a:ext cx="1371600" cy="762000"/>
            </a:xfrm>
            <a:prstGeom prst="ellipse">
              <a:avLst/>
            </a:prstGeom>
            <a:solidFill>
              <a:schemeClr val="accent1"/>
            </a:solidFill>
            <a:ln w="9525">
              <a:solidFill>
                <a:schemeClr val="tx1"/>
              </a:solidFill>
              <a:round/>
              <a:headEnd/>
              <a:tailEnd/>
            </a:ln>
          </p:spPr>
          <p:txBody>
            <a:bodyPr wrap="none" anchor="ctr"/>
            <a:lstStyle/>
            <a:p>
              <a:pPr algn="ctr"/>
              <a:r>
                <a:rPr lang="en-US" sz="1200" dirty="0" err="1">
                  <a:solidFill>
                    <a:srgbClr val="FF0000"/>
                  </a:solidFill>
                  <a:latin typeface="Calibri" pitchFamily="34" charset="0"/>
                </a:rPr>
                <a:t>Mengajukan</a:t>
              </a:r>
              <a:endParaRPr lang="en-US" sz="1200" dirty="0">
                <a:solidFill>
                  <a:srgbClr val="FF0000"/>
                </a:solidFill>
                <a:latin typeface="Calibri" pitchFamily="34" charset="0"/>
              </a:endParaRPr>
            </a:p>
            <a:p>
              <a:pPr algn="ctr"/>
              <a:r>
                <a:rPr lang="en-US" sz="1200" dirty="0" err="1">
                  <a:solidFill>
                    <a:srgbClr val="FF0000"/>
                  </a:solidFill>
                  <a:latin typeface="Calibri" pitchFamily="34" charset="0"/>
                </a:rPr>
                <a:t>Aplikasi</a:t>
              </a:r>
              <a:r>
                <a:rPr lang="en-US" sz="1200" dirty="0">
                  <a:solidFill>
                    <a:srgbClr val="FF0000"/>
                  </a:solidFill>
                  <a:latin typeface="Calibri" pitchFamily="34" charset="0"/>
                </a:rPr>
                <a:t> </a:t>
              </a:r>
            </a:p>
            <a:p>
              <a:pPr algn="ctr"/>
              <a:r>
                <a:rPr lang="en-US" sz="1200" dirty="0" err="1">
                  <a:solidFill>
                    <a:srgbClr val="FF0000"/>
                  </a:solidFill>
                  <a:latin typeface="Calibri" pitchFamily="34" charset="0"/>
                </a:rPr>
                <a:t>Anggot</a:t>
              </a:r>
              <a:r>
                <a:rPr lang="en-US" sz="1200" dirty="0" err="1">
                  <a:solidFill>
                    <a:schemeClr val="bg1"/>
                  </a:solidFill>
                  <a:latin typeface="Calibri" pitchFamily="34" charset="0"/>
                </a:rPr>
                <a:t>a</a:t>
              </a:r>
              <a:endParaRPr lang="en-US" sz="1200" dirty="0">
                <a:solidFill>
                  <a:schemeClr val="bg1"/>
                </a:solidFill>
                <a:latin typeface="Calibri" pitchFamily="34" charset="0"/>
              </a:endParaRPr>
            </a:p>
          </p:txBody>
        </p:sp>
        <p:grpSp>
          <p:nvGrpSpPr>
            <p:cNvPr id="6" name="Group 5"/>
            <p:cNvGrpSpPr>
              <a:grpSpLocks/>
            </p:cNvGrpSpPr>
            <p:nvPr/>
          </p:nvGrpSpPr>
          <p:grpSpPr bwMode="auto">
            <a:xfrm>
              <a:off x="914400" y="1038224"/>
              <a:ext cx="920750" cy="1435100"/>
              <a:chOff x="432" y="2496"/>
              <a:chExt cx="580" cy="904"/>
            </a:xfrm>
            <a:solidFill>
              <a:schemeClr val="bg1"/>
            </a:solidFill>
          </p:grpSpPr>
          <p:grpSp>
            <p:nvGrpSpPr>
              <p:cNvPr id="64" name="Group 6"/>
              <p:cNvGrpSpPr>
                <a:grpSpLocks/>
              </p:cNvGrpSpPr>
              <p:nvPr/>
            </p:nvGrpSpPr>
            <p:grpSpPr bwMode="auto">
              <a:xfrm>
                <a:off x="624" y="2496"/>
                <a:ext cx="194" cy="624"/>
                <a:chOff x="624" y="2448"/>
                <a:chExt cx="194" cy="624"/>
              </a:xfrm>
              <a:grpFill/>
            </p:grpSpPr>
            <p:sp>
              <p:nvSpPr>
                <p:cNvPr id="66" name="Oval 7"/>
                <p:cNvSpPr>
                  <a:spLocks noChangeArrowheads="1"/>
                </p:cNvSpPr>
                <p:nvPr/>
              </p:nvSpPr>
              <p:spPr bwMode="auto">
                <a:xfrm>
                  <a:off x="626" y="2448"/>
                  <a:ext cx="192" cy="192"/>
                </a:xfrm>
                <a:prstGeom prst="ellipse">
                  <a:avLst/>
                </a:prstGeom>
                <a:grpFill/>
                <a:ln w="9525">
                  <a:solidFill>
                    <a:schemeClr val="tx1"/>
                  </a:solidFill>
                  <a:round/>
                  <a:headEnd/>
                  <a:tailEnd/>
                </a:ln>
              </p:spPr>
              <p:txBody>
                <a:bodyPr wrap="none" anchor="ctr"/>
                <a:lstStyle/>
                <a:p>
                  <a:pPr fontAlgn="auto">
                    <a:spcBef>
                      <a:spcPts val="0"/>
                    </a:spcBef>
                    <a:spcAft>
                      <a:spcPts val="0"/>
                    </a:spcAft>
                    <a:defRPr/>
                  </a:pPr>
                  <a:endParaRPr lang="en-US" sz="1200">
                    <a:latin typeface="+mn-lt"/>
                    <a:cs typeface="+mn-cs"/>
                  </a:endParaRPr>
                </a:p>
              </p:txBody>
            </p:sp>
            <p:sp>
              <p:nvSpPr>
                <p:cNvPr id="67" name="Line 8"/>
                <p:cNvSpPr>
                  <a:spLocks noChangeShapeType="1"/>
                </p:cNvSpPr>
                <p:nvPr/>
              </p:nvSpPr>
              <p:spPr bwMode="auto">
                <a:xfrm>
                  <a:off x="720" y="2640"/>
                  <a:ext cx="0" cy="240"/>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68" name="Line 9"/>
                <p:cNvSpPr>
                  <a:spLocks noChangeShapeType="1"/>
                </p:cNvSpPr>
                <p:nvPr/>
              </p:nvSpPr>
              <p:spPr bwMode="auto">
                <a:xfrm>
                  <a:off x="624" y="2736"/>
                  <a:ext cx="192" cy="0"/>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69" name="Line 10"/>
                <p:cNvSpPr>
                  <a:spLocks noChangeShapeType="1"/>
                </p:cNvSpPr>
                <p:nvPr/>
              </p:nvSpPr>
              <p:spPr bwMode="auto">
                <a:xfrm>
                  <a:off x="720" y="2880"/>
                  <a:ext cx="96" cy="192"/>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70" name="Line 11"/>
                <p:cNvSpPr>
                  <a:spLocks noChangeShapeType="1"/>
                </p:cNvSpPr>
                <p:nvPr/>
              </p:nvSpPr>
              <p:spPr bwMode="auto">
                <a:xfrm flipH="1">
                  <a:off x="624" y="2880"/>
                  <a:ext cx="96" cy="192"/>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grpSp>
          <p:sp>
            <p:nvSpPr>
              <p:cNvPr id="65" name="Text Box 12"/>
              <p:cNvSpPr txBox="1">
                <a:spLocks noChangeArrowheads="1"/>
              </p:cNvSpPr>
              <p:nvPr/>
            </p:nvSpPr>
            <p:spPr bwMode="auto">
              <a:xfrm>
                <a:off x="432" y="3109"/>
                <a:ext cx="580" cy="291"/>
              </a:xfrm>
              <a:prstGeom prst="rect">
                <a:avLst/>
              </a:prstGeom>
              <a:grpFill/>
              <a:ln w="9525">
                <a:noFill/>
                <a:miter lim="800000"/>
                <a:headEnd/>
                <a:tailEnd/>
              </a:ln>
            </p:spPr>
            <p:txBody>
              <a:bodyPr wrap="none">
                <a:spAutoFit/>
              </a:bodyPr>
              <a:lstStyle/>
              <a:p>
                <a:pPr algn="ctr" fontAlgn="auto">
                  <a:spcBef>
                    <a:spcPts val="0"/>
                  </a:spcBef>
                  <a:spcAft>
                    <a:spcPts val="0"/>
                  </a:spcAft>
                  <a:defRPr/>
                </a:pPr>
                <a:r>
                  <a:rPr lang="en-US" sz="1200">
                    <a:latin typeface="+mn-lt"/>
                    <a:cs typeface="+mn-cs"/>
                  </a:rPr>
                  <a:t>Pengunjung</a:t>
                </a:r>
              </a:p>
              <a:p>
                <a:pPr algn="ctr" fontAlgn="auto">
                  <a:spcBef>
                    <a:spcPts val="0"/>
                  </a:spcBef>
                  <a:spcAft>
                    <a:spcPts val="0"/>
                  </a:spcAft>
                  <a:defRPr/>
                </a:pPr>
                <a:r>
                  <a:rPr lang="en-US" sz="1200">
                    <a:latin typeface="+mn-lt"/>
                    <a:cs typeface="+mn-cs"/>
                  </a:rPr>
                  <a:t>Tamu</a:t>
                </a:r>
              </a:p>
            </p:txBody>
          </p:sp>
        </p:grpSp>
        <p:grpSp>
          <p:nvGrpSpPr>
            <p:cNvPr id="7" name="Group 28"/>
            <p:cNvGrpSpPr>
              <a:grpSpLocks/>
            </p:cNvGrpSpPr>
            <p:nvPr/>
          </p:nvGrpSpPr>
          <p:grpSpPr bwMode="auto">
            <a:xfrm>
              <a:off x="990600" y="3325817"/>
              <a:ext cx="882650" cy="1249363"/>
              <a:chOff x="432" y="2496"/>
              <a:chExt cx="556" cy="787"/>
            </a:xfrm>
            <a:solidFill>
              <a:schemeClr val="bg1"/>
            </a:solidFill>
          </p:grpSpPr>
          <p:grpSp>
            <p:nvGrpSpPr>
              <p:cNvPr id="57" name="Group 29"/>
              <p:cNvGrpSpPr>
                <a:grpSpLocks/>
              </p:cNvGrpSpPr>
              <p:nvPr/>
            </p:nvGrpSpPr>
            <p:grpSpPr bwMode="auto">
              <a:xfrm>
                <a:off x="624" y="2496"/>
                <a:ext cx="194" cy="624"/>
                <a:chOff x="624" y="2448"/>
                <a:chExt cx="194" cy="624"/>
              </a:xfrm>
              <a:grpFill/>
            </p:grpSpPr>
            <p:sp>
              <p:nvSpPr>
                <p:cNvPr id="59" name="Oval 30"/>
                <p:cNvSpPr>
                  <a:spLocks noChangeArrowheads="1"/>
                </p:cNvSpPr>
                <p:nvPr/>
              </p:nvSpPr>
              <p:spPr bwMode="auto">
                <a:xfrm>
                  <a:off x="626" y="2448"/>
                  <a:ext cx="192" cy="192"/>
                </a:xfrm>
                <a:prstGeom prst="ellipse">
                  <a:avLst/>
                </a:prstGeom>
                <a:grpFill/>
                <a:ln w="9525">
                  <a:solidFill>
                    <a:schemeClr val="tx1"/>
                  </a:solidFill>
                  <a:round/>
                  <a:headEnd/>
                  <a:tailEnd/>
                </a:ln>
              </p:spPr>
              <p:txBody>
                <a:bodyPr wrap="none" anchor="ctr"/>
                <a:lstStyle/>
                <a:p>
                  <a:pPr fontAlgn="auto">
                    <a:spcBef>
                      <a:spcPts val="0"/>
                    </a:spcBef>
                    <a:spcAft>
                      <a:spcPts val="0"/>
                    </a:spcAft>
                    <a:defRPr/>
                  </a:pPr>
                  <a:endParaRPr lang="en-US" sz="1200">
                    <a:latin typeface="+mn-lt"/>
                    <a:cs typeface="+mn-cs"/>
                  </a:endParaRPr>
                </a:p>
              </p:txBody>
            </p:sp>
            <p:sp>
              <p:nvSpPr>
                <p:cNvPr id="60" name="Line 31"/>
                <p:cNvSpPr>
                  <a:spLocks noChangeShapeType="1"/>
                </p:cNvSpPr>
                <p:nvPr/>
              </p:nvSpPr>
              <p:spPr bwMode="auto">
                <a:xfrm>
                  <a:off x="720" y="2640"/>
                  <a:ext cx="0" cy="240"/>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61" name="Line 32"/>
                <p:cNvSpPr>
                  <a:spLocks noChangeShapeType="1"/>
                </p:cNvSpPr>
                <p:nvPr/>
              </p:nvSpPr>
              <p:spPr bwMode="auto">
                <a:xfrm>
                  <a:off x="624" y="2736"/>
                  <a:ext cx="192" cy="0"/>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62" name="Line 33"/>
                <p:cNvSpPr>
                  <a:spLocks noChangeShapeType="1"/>
                </p:cNvSpPr>
                <p:nvPr/>
              </p:nvSpPr>
              <p:spPr bwMode="auto">
                <a:xfrm>
                  <a:off x="720" y="2880"/>
                  <a:ext cx="96" cy="192"/>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63" name="Line 34"/>
                <p:cNvSpPr>
                  <a:spLocks noChangeShapeType="1"/>
                </p:cNvSpPr>
                <p:nvPr/>
              </p:nvSpPr>
              <p:spPr bwMode="auto">
                <a:xfrm flipH="1">
                  <a:off x="624" y="2880"/>
                  <a:ext cx="96" cy="192"/>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grpSp>
          <p:sp>
            <p:nvSpPr>
              <p:cNvPr id="58" name="Text Box 35"/>
              <p:cNvSpPr txBox="1">
                <a:spLocks noChangeArrowheads="1"/>
              </p:cNvSpPr>
              <p:nvPr/>
            </p:nvSpPr>
            <p:spPr bwMode="auto">
              <a:xfrm>
                <a:off x="432" y="3109"/>
                <a:ext cx="556" cy="174"/>
              </a:xfrm>
              <a:prstGeom prst="rect">
                <a:avLst/>
              </a:prstGeom>
              <a:grpFill/>
              <a:ln w="9525">
                <a:noFill/>
                <a:miter lim="800000"/>
                <a:headEnd/>
                <a:tailEnd/>
              </a:ln>
            </p:spPr>
            <p:txBody>
              <a:bodyPr wrap="none">
                <a:spAutoFit/>
              </a:bodyPr>
              <a:lstStyle/>
              <a:p>
                <a:pPr fontAlgn="auto">
                  <a:spcBef>
                    <a:spcPts val="0"/>
                  </a:spcBef>
                  <a:spcAft>
                    <a:spcPts val="0"/>
                  </a:spcAft>
                  <a:defRPr/>
                </a:pPr>
                <a:r>
                  <a:rPr lang="en-US" sz="1200" dirty="0" smtClean="0">
                    <a:latin typeface="+mn-lt"/>
                    <a:cs typeface="+mn-cs"/>
                  </a:rPr>
                  <a:t>M</a:t>
                </a:r>
                <a:r>
                  <a:rPr lang="id-ID" sz="1200" dirty="0" smtClean="0">
                    <a:latin typeface="+mn-lt"/>
                    <a:cs typeface="+mn-cs"/>
                  </a:rPr>
                  <a:t>ahasiswa</a:t>
                </a:r>
                <a:endParaRPr lang="en-US" sz="1200" dirty="0">
                  <a:latin typeface="+mn-lt"/>
                  <a:cs typeface="+mn-cs"/>
                </a:endParaRPr>
              </a:p>
            </p:txBody>
          </p:sp>
        </p:grpSp>
        <p:sp>
          <p:nvSpPr>
            <p:cNvPr id="8" name="Oval 36"/>
            <p:cNvSpPr>
              <a:spLocks noChangeArrowheads="1"/>
            </p:cNvSpPr>
            <p:nvPr/>
          </p:nvSpPr>
          <p:spPr bwMode="auto">
            <a:xfrm>
              <a:off x="2590800" y="2486025"/>
              <a:ext cx="1371600" cy="762000"/>
            </a:xfrm>
            <a:prstGeom prst="ellipse">
              <a:avLst/>
            </a:prstGeom>
            <a:solidFill>
              <a:schemeClr val="accent1"/>
            </a:solidFill>
            <a:ln w="9525">
              <a:solidFill>
                <a:schemeClr val="tx1"/>
              </a:solidFill>
              <a:round/>
              <a:headEnd/>
              <a:tailEnd/>
            </a:ln>
          </p:spPr>
          <p:txBody>
            <a:bodyPr wrap="none" anchor="ctr"/>
            <a:lstStyle/>
            <a:p>
              <a:pPr algn="ctr"/>
              <a:r>
                <a:rPr lang="en-US" sz="1200" dirty="0" err="1">
                  <a:solidFill>
                    <a:srgbClr val="FF0000"/>
                  </a:solidFill>
                  <a:latin typeface="Calibri" pitchFamily="34" charset="0"/>
                </a:rPr>
                <a:t>Mencari</a:t>
              </a:r>
              <a:r>
                <a:rPr lang="en-US" sz="1200" dirty="0">
                  <a:solidFill>
                    <a:srgbClr val="FF0000"/>
                  </a:solidFill>
                  <a:latin typeface="Calibri" pitchFamily="34" charset="0"/>
                </a:rPr>
                <a:t> </a:t>
              </a:r>
              <a:r>
                <a:rPr lang="en-US" sz="1200" dirty="0" err="1">
                  <a:solidFill>
                    <a:srgbClr val="FF0000"/>
                  </a:solidFill>
                  <a:latin typeface="Calibri" pitchFamily="34" charset="0"/>
                </a:rPr>
                <a:t>Buku</a:t>
              </a:r>
              <a:endParaRPr lang="en-US" sz="1200" dirty="0">
                <a:solidFill>
                  <a:srgbClr val="FF0000"/>
                </a:solidFill>
                <a:latin typeface="Calibri" pitchFamily="34" charset="0"/>
              </a:endParaRPr>
            </a:p>
          </p:txBody>
        </p:sp>
        <p:sp>
          <p:nvSpPr>
            <p:cNvPr id="9" name="Oval 37"/>
            <p:cNvSpPr>
              <a:spLocks noChangeArrowheads="1"/>
            </p:cNvSpPr>
            <p:nvPr/>
          </p:nvSpPr>
          <p:spPr bwMode="auto">
            <a:xfrm>
              <a:off x="2590800" y="3705225"/>
              <a:ext cx="1371600" cy="762000"/>
            </a:xfrm>
            <a:prstGeom prst="ellipse">
              <a:avLst/>
            </a:prstGeom>
            <a:solidFill>
              <a:schemeClr val="accent1"/>
            </a:solidFill>
            <a:ln w="9525">
              <a:solidFill>
                <a:schemeClr val="tx1"/>
              </a:solidFill>
              <a:round/>
              <a:headEnd/>
              <a:tailEnd/>
            </a:ln>
          </p:spPr>
          <p:txBody>
            <a:bodyPr wrap="none" anchor="ctr"/>
            <a:lstStyle/>
            <a:p>
              <a:pPr algn="ctr"/>
              <a:r>
                <a:rPr lang="en-US" sz="1200" dirty="0" err="1">
                  <a:solidFill>
                    <a:srgbClr val="FF0000"/>
                  </a:solidFill>
                  <a:latin typeface="Calibri" pitchFamily="34" charset="0"/>
                </a:rPr>
                <a:t>Meminjam</a:t>
              </a:r>
              <a:r>
                <a:rPr lang="en-US" sz="1200" dirty="0">
                  <a:solidFill>
                    <a:srgbClr val="FF0000"/>
                  </a:solidFill>
                  <a:latin typeface="Calibri" pitchFamily="34" charset="0"/>
                </a:rPr>
                <a:t> </a:t>
              </a:r>
              <a:r>
                <a:rPr lang="en-US" sz="1200" dirty="0" err="1">
                  <a:solidFill>
                    <a:srgbClr val="FF0000"/>
                  </a:solidFill>
                  <a:latin typeface="Calibri" pitchFamily="34" charset="0"/>
                </a:rPr>
                <a:t>bawa</a:t>
              </a:r>
              <a:r>
                <a:rPr lang="en-US" sz="1200" dirty="0">
                  <a:solidFill>
                    <a:srgbClr val="FF0000"/>
                  </a:solidFill>
                  <a:latin typeface="Calibri" pitchFamily="34" charset="0"/>
                </a:rPr>
                <a:t> </a:t>
              </a:r>
            </a:p>
            <a:p>
              <a:pPr algn="ctr"/>
              <a:r>
                <a:rPr lang="en-US" sz="1200" dirty="0" err="1">
                  <a:solidFill>
                    <a:srgbClr val="FF0000"/>
                  </a:solidFill>
                  <a:latin typeface="Calibri" pitchFamily="34" charset="0"/>
                </a:rPr>
                <a:t>pulang</a:t>
              </a:r>
              <a:endParaRPr lang="en-US" sz="1200" dirty="0">
                <a:solidFill>
                  <a:srgbClr val="FF0000"/>
                </a:solidFill>
                <a:latin typeface="Calibri" pitchFamily="34" charset="0"/>
              </a:endParaRPr>
            </a:p>
          </p:txBody>
        </p:sp>
        <p:sp>
          <p:nvSpPr>
            <p:cNvPr id="10" name="Line 38"/>
            <p:cNvSpPr>
              <a:spLocks noChangeShapeType="1"/>
            </p:cNvSpPr>
            <p:nvPr/>
          </p:nvSpPr>
          <p:spPr bwMode="auto">
            <a:xfrm>
              <a:off x="1447800" y="1571625"/>
              <a:ext cx="1143000" cy="0"/>
            </a:xfrm>
            <a:prstGeom prst="line">
              <a:avLst/>
            </a:prstGeom>
            <a:noFill/>
            <a:ln w="9525">
              <a:solidFill>
                <a:schemeClr val="tx1"/>
              </a:solidFill>
              <a:round/>
              <a:headEnd/>
              <a:tailEnd type="triangle" w="med" len="med"/>
            </a:ln>
          </p:spPr>
          <p:txBody>
            <a:bodyPr/>
            <a:lstStyle/>
            <a:p>
              <a:endParaRPr lang="id-ID"/>
            </a:p>
          </p:txBody>
        </p:sp>
        <p:sp>
          <p:nvSpPr>
            <p:cNvPr id="11" name="Line 39"/>
            <p:cNvSpPr>
              <a:spLocks noChangeShapeType="1"/>
            </p:cNvSpPr>
            <p:nvPr/>
          </p:nvSpPr>
          <p:spPr bwMode="auto">
            <a:xfrm>
              <a:off x="1524000" y="1647825"/>
              <a:ext cx="1143000" cy="990600"/>
            </a:xfrm>
            <a:prstGeom prst="line">
              <a:avLst/>
            </a:prstGeom>
            <a:noFill/>
            <a:ln w="9525">
              <a:solidFill>
                <a:schemeClr val="tx1"/>
              </a:solidFill>
              <a:round/>
              <a:headEnd/>
              <a:tailEnd type="triangle" w="med" len="med"/>
            </a:ln>
          </p:spPr>
          <p:txBody>
            <a:bodyPr/>
            <a:lstStyle/>
            <a:p>
              <a:endParaRPr lang="id-ID"/>
            </a:p>
          </p:txBody>
        </p:sp>
        <p:sp>
          <p:nvSpPr>
            <p:cNvPr id="12" name="Line 40"/>
            <p:cNvSpPr>
              <a:spLocks noChangeShapeType="1"/>
            </p:cNvSpPr>
            <p:nvPr/>
          </p:nvSpPr>
          <p:spPr bwMode="auto">
            <a:xfrm>
              <a:off x="1524000" y="3933825"/>
              <a:ext cx="1066800" cy="0"/>
            </a:xfrm>
            <a:prstGeom prst="line">
              <a:avLst/>
            </a:prstGeom>
            <a:noFill/>
            <a:ln w="9525">
              <a:solidFill>
                <a:schemeClr val="tx1"/>
              </a:solidFill>
              <a:round/>
              <a:headEnd/>
              <a:tailEnd type="triangle" w="med" len="med"/>
            </a:ln>
          </p:spPr>
          <p:txBody>
            <a:bodyPr/>
            <a:lstStyle/>
            <a:p>
              <a:endParaRPr lang="id-ID"/>
            </a:p>
          </p:txBody>
        </p:sp>
        <p:sp>
          <p:nvSpPr>
            <p:cNvPr id="13" name="Line 41"/>
            <p:cNvSpPr>
              <a:spLocks noChangeShapeType="1"/>
            </p:cNvSpPr>
            <p:nvPr/>
          </p:nvSpPr>
          <p:spPr bwMode="auto">
            <a:xfrm flipV="1">
              <a:off x="1600200" y="3095625"/>
              <a:ext cx="1143000" cy="762000"/>
            </a:xfrm>
            <a:prstGeom prst="line">
              <a:avLst/>
            </a:prstGeom>
            <a:noFill/>
            <a:ln w="9525">
              <a:solidFill>
                <a:schemeClr val="tx1"/>
              </a:solidFill>
              <a:round/>
              <a:headEnd/>
              <a:tailEnd type="triangle" w="med" len="med"/>
            </a:ln>
          </p:spPr>
          <p:txBody>
            <a:bodyPr/>
            <a:lstStyle/>
            <a:p>
              <a:endParaRPr lang="id-ID"/>
            </a:p>
          </p:txBody>
        </p:sp>
        <p:sp>
          <p:nvSpPr>
            <p:cNvPr id="14" name="AutoShape 42"/>
            <p:cNvSpPr>
              <a:spLocks noChangeArrowheads="1"/>
            </p:cNvSpPr>
            <p:nvPr/>
          </p:nvSpPr>
          <p:spPr bwMode="auto">
            <a:xfrm>
              <a:off x="4191000" y="2562225"/>
              <a:ext cx="762000" cy="762000"/>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id-ID" sz="1200">
                <a:latin typeface="Calibri" pitchFamily="34" charset="0"/>
              </a:endParaRPr>
            </a:p>
          </p:txBody>
        </p:sp>
        <p:grpSp>
          <p:nvGrpSpPr>
            <p:cNvPr id="15" name="Group 43"/>
            <p:cNvGrpSpPr>
              <a:grpSpLocks/>
            </p:cNvGrpSpPr>
            <p:nvPr/>
          </p:nvGrpSpPr>
          <p:grpSpPr bwMode="auto">
            <a:xfrm>
              <a:off x="6154738" y="1114425"/>
              <a:ext cx="920750" cy="1249363"/>
              <a:chOff x="432" y="2496"/>
              <a:chExt cx="580" cy="787"/>
            </a:xfrm>
            <a:solidFill>
              <a:schemeClr val="bg1"/>
            </a:solidFill>
          </p:grpSpPr>
          <p:grpSp>
            <p:nvGrpSpPr>
              <p:cNvPr id="50" name="Group 44"/>
              <p:cNvGrpSpPr>
                <a:grpSpLocks/>
              </p:cNvGrpSpPr>
              <p:nvPr/>
            </p:nvGrpSpPr>
            <p:grpSpPr bwMode="auto">
              <a:xfrm>
                <a:off x="624" y="2496"/>
                <a:ext cx="194" cy="624"/>
                <a:chOff x="624" y="2448"/>
                <a:chExt cx="194" cy="624"/>
              </a:xfrm>
              <a:grpFill/>
            </p:grpSpPr>
            <p:sp>
              <p:nvSpPr>
                <p:cNvPr id="52" name="Oval 45"/>
                <p:cNvSpPr>
                  <a:spLocks noChangeArrowheads="1"/>
                </p:cNvSpPr>
                <p:nvPr/>
              </p:nvSpPr>
              <p:spPr bwMode="auto">
                <a:xfrm>
                  <a:off x="626" y="2448"/>
                  <a:ext cx="192" cy="192"/>
                </a:xfrm>
                <a:prstGeom prst="ellipse">
                  <a:avLst/>
                </a:prstGeom>
                <a:grpFill/>
                <a:ln w="9525">
                  <a:solidFill>
                    <a:schemeClr val="tx1"/>
                  </a:solidFill>
                  <a:round/>
                  <a:headEnd/>
                  <a:tailEnd/>
                </a:ln>
              </p:spPr>
              <p:txBody>
                <a:bodyPr wrap="none" anchor="ctr"/>
                <a:lstStyle/>
                <a:p>
                  <a:pPr fontAlgn="auto">
                    <a:spcBef>
                      <a:spcPts val="0"/>
                    </a:spcBef>
                    <a:spcAft>
                      <a:spcPts val="0"/>
                    </a:spcAft>
                    <a:defRPr/>
                  </a:pPr>
                  <a:endParaRPr lang="en-US" sz="1200">
                    <a:latin typeface="+mn-lt"/>
                    <a:cs typeface="+mn-cs"/>
                  </a:endParaRPr>
                </a:p>
              </p:txBody>
            </p:sp>
            <p:sp>
              <p:nvSpPr>
                <p:cNvPr id="53" name="Line 46"/>
                <p:cNvSpPr>
                  <a:spLocks noChangeShapeType="1"/>
                </p:cNvSpPr>
                <p:nvPr/>
              </p:nvSpPr>
              <p:spPr bwMode="auto">
                <a:xfrm>
                  <a:off x="720" y="2640"/>
                  <a:ext cx="0" cy="240"/>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54" name="Line 47"/>
                <p:cNvSpPr>
                  <a:spLocks noChangeShapeType="1"/>
                </p:cNvSpPr>
                <p:nvPr/>
              </p:nvSpPr>
              <p:spPr bwMode="auto">
                <a:xfrm>
                  <a:off x="624" y="2736"/>
                  <a:ext cx="192" cy="0"/>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55" name="Line 48"/>
                <p:cNvSpPr>
                  <a:spLocks noChangeShapeType="1"/>
                </p:cNvSpPr>
                <p:nvPr/>
              </p:nvSpPr>
              <p:spPr bwMode="auto">
                <a:xfrm>
                  <a:off x="720" y="2880"/>
                  <a:ext cx="96" cy="192"/>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56" name="Line 49"/>
                <p:cNvSpPr>
                  <a:spLocks noChangeShapeType="1"/>
                </p:cNvSpPr>
                <p:nvPr/>
              </p:nvSpPr>
              <p:spPr bwMode="auto">
                <a:xfrm flipH="1">
                  <a:off x="624" y="2880"/>
                  <a:ext cx="96" cy="192"/>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grpSp>
          <p:sp>
            <p:nvSpPr>
              <p:cNvPr id="51" name="Text Box 50"/>
              <p:cNvSpPr txBox="1">
                <a:spLocks noChangeArrowheads="1"/>
              </p:cNvSpPr>
              <p:nvPr/>
            </p:nvSpPr>
            <p:spPr bwMode="auto">
              <a:xfrm>
                <a:off x="432" y="3109"/>
                <a:ext cx="580" cy="174"/>
              </a:xfrm>
              <a:prstGeom prst="rect">
                <a:avLst/>
              </a:prstGeom>
              <a:grpFill/>
              <a:ln w="9525">
                <a:noFill/>
                <a:miter lim="800000"/>
                <a:headEnd/>
                <a:tailEnd/>
              </a:ln>
            </p:spPr>
            <p:txBody>
              <a:bodyPr wrap="none">
                <a:spAutoFit/>
              </a:bodyPr>
              <a:lstStyle/>
              <a:p>
                <a:pPr fontAlgn="auto">
                  <a:spcBef>
                    <a:spcPts val="0"/>
                  </a:spcBef>
                  <a:spcAft>
                    <a:spcPts val="0"/>
                  </a:spcAft>
                  <a:defRPr/>
                </a:pPr>
                <a:r>
                  <a:rPr lang="en-US" sz="1200">
                    <a:latin typeface="+mn-lt"/>
                    <a:cs typeface="+mn-cs"/>
                  </a:rPr>
                  <a:t>Pengunjung</a:t>
                </a:r>
              </a:p>
            </p:txBody>
          </p:sp>
        </p:grpSp>
        <p:grpSp>
          <p:nvGrpSpPr>
            <p:cNvPr id="16" name="Group 51"/>
            <p:cNvGrpSpPr>
              <a:grpSpLocks/>
            </p:cNvGrpSpPr>
            <p:nvPr/>
          </p:nvGrpSpPr>
          <p:grpSpPr bwMode="auto">
            <a:xfrm>
              <a:off x="4876800" y="3554417"/>
              <a:ext cx="882650" cy="1249363"/>
              <a:chOff x="432" y="2496"/>
              <a:chExt cx="556" cy="787"/>
            </a:xfrm>
            <a:solidFill>
              <a:schemeClr val="bg1"/>
            </a:solidFill>
          </p:grpSpPr>
          <p:grpSp>
            <p:nvGrpSpPr>
              <p:cNvPr id="43" name="Group 52"/>
              <p:cNvGrpSpPr>
                <a:grpSpLocks/>
              </p:cNvGrpSpPr>
              <p:nvPr/>
            </p:nvGrpSpPr>
            <p:grpSpPr bwMode="auto">
              <a:xfrm>
                <a:off x="624" y="2496"/>
                <a:ext cx="194" cy="624"/>
                <a:chOff x="624" y="2448"/>
                <a:chExt cx="194" cy="624"/>
              </a:xfrm>
              <a:grpFill/>
            </p:grpSpPr>
            <p:sp>
              <p:nvSpPr>
                <p:cNvPr id="45" name="Oval 53"/>
                <p:cNvSpPr>
                  <a:spLocks noChangeArrowheads="1"/>
                </p:cNvSpPr>
                <p:nvPr/>
              </p:nvSpPr>
              <p:spPr bwMode="auto">
                <a:xfrm>
                  <a:off x="626" y="2448"/>
                  <a:ext cx="192" cy="192"/>
                </a:xfrm>
                <a:prstGeom prst="ellipse">
                  <a:avLst/>
                </a:prstGeom>
                <a:grpFill/>
                <a:ln w="9525">
                  <a:solidFill>
                    <a:schemeClr val="tx1"/>
                  </a:solidFill>
                  <a:round/>
                  <a:headEnd/>
                  <a:tailEnd/>
                </a:ln>
              </p:spPr>
              <p:txBody>
                <a:bodyPr wrap="none" anchor="ctr"/>
                <a:lstStyle/>
                <a:p>
                  <a:pPr fontAlgn="auto">
                    <a:spcBef>
                      <a:spcPts val="0"/>
                    </a:spcBef>
                    <a:spcAft>
                      <a:spcPts val="0"/>
                    </a:spcAft>
                    <a:defRPr/>
                  </a:pPr>
                  <a:endParaRPr lang="en-US" sz="1200">
                    <a:latin typeface="+mn-lt"/>
                    <a:cs typeface="+mn-cs"/>
                  </a:endParaRPr>
                </a:p>
              </p:txBody>
            </p:sp>
            <p:sp>
              <p:nvSpPr>
                <p:cNvPr id="46" name="Line 54"/>
                <p:cNvSpPr>
                  <a:spLocks noChangeShapeType="1"/>
                </p:cNvSpPr>
                <p:nvPr/>
              </p:nvSpPr>
              <p:spPr bwMode="auto">
                <a:xfrm>
                  <a:off x="720" y="2640"/>
                  <a:ext cx="0" cy="240"/>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47" name="Line 55"/>
                <p:cNvSpPr>
                  <a:spLocks noChangeShapeType="1"/>
                </p:cNvSpPr>
                <p:nvPr/>
              </p:nvSpPr>
              <p:spPr bwMode="auto">
                <a:xfrm>
                  <a:off x="624" y="2736"/>
                  <a:ext cx="192" cy="0"/>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48" name="Line 56"/>
                <p:cNvSpPr>
                  <a:spLocks noChangeShapeType="1"/>
                </p:cNvSpPr>
                <p:nvPr/>
              </p:nvSpPr>
              <p:spPr bwMode="auto">
                <a:xfrm>
                  <a:off x="720" y="2880"/>
                  <a:ext cx="96" cy="192"/>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49" name="Line 57"/>
                <p:cNvSpPr>
                  <a:spLocks noChangeShapeType="1"/>
                </p:cNvSpPr>
                <p:nvPr/>
              </p:nvSpPr>
              <p:spPr bwMode="auto">
                <a:xfrm flipH="1">
                  <a:off x="624" y="2880"/>
                  <a:ext cx="96" cy="192"/>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grpSp>
          <p:sp>
            <p:nvSpPr>
              <p:cNvPr id="44" name="Text Box 58"/>
              <p:cNvSpPr txBox="1">
                <a:spLocks noChangeArrowheads="1"/>
              </p:cNvSpPr>
              <p:nvPr/>
            </p:nvSpPr>
            <p:spPr bwMode="auto">
              <a:xfrm>
                <a:off x="432" y="3109"/>
                <a:ext cx="556" cy="174"/>
              </a:xfrm>
              <a:prstGeom prst="rect">
                <a:avLst/>
              </a:prstGeom>
              <a:grpFill/>
              <a:ln w="9525">
                <a:noFill/>
                <a:miter lim="800000"/>
                <a:headEnd/>
                <a:tailEnd/>
              </a:ln>
            </p:spPr>
            <p:txBody>
              <a:bodyPr wrap="none">
                <a:spAutoFit/>
              </a:bodyPr>
              <a:lstStyle/>
              <a:p>
                <a:pPr fontAlgn="auto">
                  <a:spcBef>
                    <a:spcPts val="0"/>
                  </a:spcBef>
                  <a:spcAft>
                    <a:spcPts val="0"/>
                  </a:spcAft>
                  <a:defRPr/>
                </a:pPr>
                <a:r>
                  <a:rPr lang="en-US" sz="1200" dirty="0" smtClean="0">
                    <a:latin typeface="+mn-lt"/>
                    <a:cs typeface="+mn-cs"/>
                  </a:rPr>
                  <a:t>M</a:t>
                </a:r>
                <a:r>
                  <a:rPr lang="id-ID" sz="1200" dirty="0" smtClean="0">
                    <a:latin typeface="+mn-lt"/>
                    <a:cs typeface="+mn-cs"/>
                  </a:rPr>
                  <a:t>ahasiswa</a:t>
                </a:r>
                <a:endParaRPr lang="en-US" sz="1200" dirty="0">
                  <a:latin typeface="+mn-lt"/>
                  <a:cs typeface="+mn-cs"/>
                </a:endParaRPr>
              </a:p>
            </p:txBody>
          </p:sp>
        </p:grpSp>
        <p:grpSp>
          <p:nvGrpSpPr>
            <p:cNvPr id="17" name="Group 59"/>
            <p:cNvGrpSpPr>
              <a:grpSpLocks/>
            </p:cNvGrpSpPr>
            <p:nvPr/>
          </p:nvGrpSpPr>
          <p:grpSpPr bwMode="auto">
            <a:xfrm>
              <a:off x="7602538" y="3554414"/>
              <a:ext cx="920750" cy="1435100"/>
              <a:chOff x="432" y="2496"/>
              <a:chExt cx="580" cy="904"/>
            </a:xfrm>
            <a:solidFill>
              <a:schemeClr val="bg1"/>
            </a:solidFill>
          </p:grpSpPr>
          <p:grpSp>
            <p:nvGrpSpPr>
              <p:cNvPr id="36" name="Group 60"/>
              <p:cNvGrpSpPr>
                <a:grpSpLocks/>
              </p:cNvGrpSpPr>
              <p:nvPr/>
            </p:nvGrpSpPr>
            <p:grpSpPr bwMode="auto">
              <a:xfrm>
                <a:off x="624" y="2496"/>
                <a:ext cx="194" cy="624"/>
                <a:chOff x="624" y="2448"/>
                <a:chExt cx="194" cy="624"/>
              </a:xfrm>
              <a:grpFill/>
            </p:grpSpPr>
            <p:sp>
              <p:nvSpPr>
                <p:cNvPr id="38" name="Oval 61"/>
                <p:cNvSpPr>
                  <a:spLocks noChangeArrowheads="1"/>
                </p:cNvSpPr>
                <p:nvPr/>
              </p:nvSpPr>
              <p:spPr bwMode="auto">
                <a:xfrm>
                  <a:off x="626" y="2448"/>
                  <a:ext cx="192" cy="192"/>
                </a:xfrm>
                <a:prstGeom prst="ellipse">
                  <a:avLst/>
                </a:prstGeom>
                <a:grpFill/>
                <a:ln w="9525">
                  <a:solidFill>
                    <a:schemeClr val="tx1"/>
                  </a:solidFill>
                  <a:round/>
                  <a:headEnd/>
                  <a:tailEnd/>
                </a:ln>
              </p:spPr>
              <p:txBody>
                <a:bodyPr wrap="none" anchor="ctr"/>
                <a:lstStyle/>
                <a:p>
                  <a:pPr fontAlgn="auto">
                    <a:spcBef>
                      <a:spcPts val="0"/>
                    </a:spcBef>
                    <a:spcAft>
                      <a:spcPts val="0"/>
                    </a:spcAft>
                    <a:defRPr/>
                  </a:pPr>
                  <a:endParaRPr lang="en-US" sz="1200">
                    <a:latin typeface="+mn-lt"/>
                    <a:cs typeface="+mn-cs"/>
                  </a:endParaRPr>
                </a:p>
              </p:txBody>
            </p:sp>
            <p:sp>
              <p:nvSpPr>
                <p:cNvPr id="39" name="Line 62"/>
                <p:cNvSpPr>
                  <a:spLocks noChangeShapeType="1"/>
                </p:cNvSpPr>
                <p:nvPr/>
              </p:nvSpPr>
              <p:spPr bwMode="auto">
                <a:xfrm>
                  <a:off x="720" y="2640"/>
                  <a:ext cx="0" cy="240"/>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40" name="Line 63"/>
                <p:cNvSpPr>
                  <a:spLocks noChangeShapeType="1"/>
                </p:cNvSpPr>
                <p:nvPr/>
              </p:nvSpPr>
              <p:spPr bwMode="auto">
                <a:xfrm>
                  <a:off x="624" y="2736"/>
                  <a:ext cx="192" cy="0"/>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41" name="Line 64"/>
                <p:cNvSpPr>
                  <a:spLocks noChangeShapeType="1"/>
                </p:cNvSpPr>
                <p:nvPr/>
              </p:nvSpPr>
              <p:spPr bwMode="auto">
                <a:xfrm>
                  <a:off x="720" y="2880"/>
                  <a:ext cx="96" cy="192"/>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42" name="Line 65"/>
                <p:cNvSpPr>
                  <a:spLocks noChangeShapeType="1"/>
                </p:cNvSpPr>
                <p:nvPr/>
              </p:nvSpPr>
              <p:spPr bwMode="auto">
                <a:xfrm flipH="1">
                  <a:off x="624" y="2880"/>
                  <a:ext cx="96" cy="192"/>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grpSp>
          <p:sp>
            <p:nvSpPr>
              <p:cNvPr id="37" name="Text Box 66"/>
              <p:cNvSpPr txBox="1">
                <a:spLocks noChangeArrowheads="1"/>
              </p:cNvSpPr>
              <p:nvPr/>
            </p:nvSpPr>
            <p:spPr bwMode="auto">
              <a:xfrm>
                <a:off x="432" y="3109"/>
                <a:ext cx="580" cy="291"/>
              </a:xfrm>
              <a:prstGeom prst="rect">
                <a:avLst/>
              </a:prstGeom>
              <a:grpFill/>
              <a:ln w="9525">
                <a:noFill/>
                <a:miter lim="800000"/>
                <a:headEnd/>
                <a:tailEnd/>
              </a:ln>
            </p:spPr>
            <p:txBody>
              <a:bodyPr wrap="none">
                <a:spAutoFit/>
              </a:bodyPr>
              <a:lstStyle/>
              <a:p>
                <a:pPr algn="ctr" fontAlgn="auto">
                  <a:spcBef>
                    <a:spcPts val="0"/>
                  </a:spcBef>
                  <a:spcAft>
                    <a:spcPts val="0"/>
                  </a:spcAft>
                  <a:defRPr/>
                </a:pPr>
                <a:r>
                  <a:rPr lang="en-US" sz="1200">
                    <a:latin typeface="+mn-lt"/>
                    <a:cs typeface="+mn-cs"/>
                  </a:rPr>
                  <a:t>Pengunjung</a:t>
                </a:r>
              </a:p>
              <a:p>
                <a:pPr algn="ctr" fontAlgn="auto">
                  <a:spcBef>
                    <a:spcPts val="0"/>
                  </a:spcBef>
                  <a:spcAft>
                    <a:spcPts val="0"/>
                  </a:spcAft>
                  <a:defRPr/>
                </a:pPr>
                <a:r>
                  <a:rPr lang="en-US" sz="1200">
                    <a:latin typeface="+mn-lt"/>
                    <a:cs typeface="+mn-cs"/>
                  </a:rPr>
                  <a:t>Tamu</a:t>
                </a:r>
              </a:p>
            </p:txBody>
          </p:sp>
        </p:grpSp>
        <p:sp>
          <p:nvSpPr>
            <p:cNvPr id="18" name="Oval 67"/>
            <p:cNvSpPr>
              <a:spLocks noChangeArrowheads="1"/>
            </p:cNvSpPr>
            <p:nvPr/>
          </p:nvSpPr>
          <p:spPr bwMode="auto">
            <a:xfrm>
              <a:off x="7315200" y="1190625"/>
              <a:ext cx="1371600" cy="762000"/>
            </a:xfrm>
            <a:prstGeom prst="ellipse">
              <a:avLst/>
            </a:prstGeom>
            <a:solidFill>
              <a:schemeClr val="accent1"/>
            </a:solidFill>
            <a:ln w="9525">
              <a:solidFill>
                <a:schemeClr val="tx1"/>
              </a:solidFill>
              <a:round/>
              <a:headEnd/>
              <a:tailEnd/>
            </a:ln>
          </p:spPr>
          <p:txBody>
            <a:bodyPr wrap="none" anchor="ctr"/>
            <a:lstStyle/>
            <a:p>
              <a:pPr algn="ctr"/>
              <a:r>
                <a:rPr lang="en-US" sz="1200" dirty="0" err="1">
                  <a:solidFill>
                    <a:srgbClr val="FF0000"/>
                  </a:solidFill>
                  <a:latin typeface="Calibri" pitchFamily="34" charset="0"/>
                </a:rPr>
                <a:t>Mencari</a:t>
              </a:r>
              <a:r>
                <a:rPr lang="en-US" sz="1200" dirty="0">
                  <a:solidFill>
                    <a:srgbClr val="FF0000"/>
                  </a:solidFill>
                  <a:latin typeface="Calibri" pitchFamily="34" charset="0"/>
                </a:rPr>
                <a:t> </a:t>
              </a:r>
              <a:r>
                <a:rPr lang="en-US" sz="1200" dirty="0" err="1">
                  <a:solidFill>
                    <a:srgbClr val="FF0000"/>
                  </a:solidFill>
                  <a:latin typeface="Calibri" pitchFamily="34" charset="0"/>
                </a:rPr>
                <a:t>Buku</a:t>
              </a:r>
              <a:endParaRPr lang="en-US" sz="1200" dirty="0">
                <a:solidFill>
                  <a:srgbClr val="FF0000"/>
                </a:solidFill>
                <a:latin typeface="Calibri" pitchFamily="34" charset="0"/>
              </a:endParaRPr>
            </a:p>
          </p:txBody>
        </p:sp>
        <p:sp>
          <p:nvSpPr>
            <p:cNvPr id="19" name="Oval 68"/>
            <p:cNvSpPr>
              <a:spLocks noChangeArrowheads="1"/>
            </p:cNvSpPr>
            <p:nvPr/>
          </p:nvSpPr>
          <p:spPr bwMode="auto">
            <a:xfrm>
              <a:off x="6096000" y="4314825"/>
              <a:ext cx="1371600" cy="762000"/>
            </a:xfrm>
            <a:prstGeom prst="ellipse">
              <a:avLst/>
            </a:prstGeom>
            <a:solidFill>
              <a:schemeClr val="accent1"/>
            </a:solidFill>
            <a:ln w="9525">
              <a:solidFill>
                <a:schemeClr val="tx1"/>
              </a:solidFill>
              <a:round/>
              <a:headEnd/>
              <a:tailEnd/>
            </a:ln>
          </p:spPr>
          <p:txBody>
            <a:bodyPr wrap="none" anchor="ctr"/>
            <a:lstStyle/>
            <a:p>
              <a:pPr algn="ctr"/>
              <a:r>
                <a:rPr lang="en-US" sz="1200" dirty="0" err="1">
                  <a:solidFill>
                    <a:srgbClr val="FF0000"/>
                  </a:solidFill>
                  <a:latin typeface="Calibri" pitchFamily="34" charset="0"/>
                </a:rPr>
                <a:t>Mengajukan</a:t>
              </a:r>
              <a:endParaRPr lang="en-US" sz="1200" dirty="0">
                <a:solidFill>
                  <a:srgbClr val="FF0000"/>
                </a:solidFill>
                <a:latin typeface="Calibri" pitchFamily="34" charset="0"/>
              </a:endParaRPr>
            </a:p>
            <a:p>
              <a:pPr algn="ctr"/>
              <a:r>
                <a:rPr lang="en-US" sz="1200" dirty="0" err="1">
                  <a:solidFill>
                    <a:srgbClr val="FF0000"/>
                  </a:solidFill>
                  <a:latin typeface="Calibri" pitchFamily="34" charset="0"/>
                </a:rPr>
                <a:t>Aplikasi</a:t>
              </a:r>
              <a:r>
                <a:rPr lang="en-US" sz="1200" dirty="0">
                  <a:solidFill>
                    <a:srgbClr val="FF0000"/>
                  </a:solidFill>
                  <a:latin typeface="Calibri" pitchFamily="34" charset="0"/>
                </a:rPr>
                <a:t> </a:t>
              </a:r>
            </a:p>
            <a:p>
              <a:pPr algn="ctr"/>
              <a:r>
                <a:rPr lang="en-US" sz="1200" dirty="0" err="1">
                  <a:solidFill>
                    <a:srgbClr val="FF0000"/>
                  </a:solidFill>
                  <a:latin typeface="Calibri" pitchFamily="34" charset="0"/>
                </a:rPr>
                <a:t>Anggota</a:t>
              </a:r>
              <a:endParaRPr lang="en-US" sz="1200" dirty="0">
                <a:solidFill>
                  <a:srgbClr val="FF0000"/>
                </a:solidFill>
                <a:latin typeface="Calibri" pitchFamily="34" charset="0"/>
              </a:endParaRPr>
            </a:p>
          </p:txBody>
        </p:sp>
        <p:sp>
          <p:nvSpPr>
            <p:cNvPr id="20" name="Oval 69"/>
            <p:cNvSpPr>
              <a:spLocks noChangeArrowheads="1"/>
            </p:cNvSpPr>
            <p:nvPr/>
          </p:nvSpPr>
          <p:spPr bwMode="auto">
            <a:xfrm>
              <a:off x="6096000" y="3248025"/>
              <a:ext cx="1371600" cy="762000"/>
            </a:xfrm>
            <a:prstGeom prst="ellipse">
              <a:avLst/>
            </a:prstGeom>
            <a:solidFill>
              <a:schemeClr val="accent1"/>
            </a:solidFill>
            <a:ln w="9525">
              <a:solidFill>
                <a:schemeClr val="tx1"/>
              </a:solidFill>
              <a:round/>
              <a:headEnd/>
              <a:tailEnd/>
            </a:ln>
          </p:spPr>
          <p:txBody>
            <a:bodyPr wrap="none" anchor="ctr"/>
            <a:lstStyle/>
            <a:p>
              <a:pPr algn="ctr"/>
              <a:r>
                <a:rPr lang="en-US" sz="1200" dirty="0" err="1">
                  <a:solidFill>
                    <a:srgbClr val="FF0000"/>
                  </a:solidFill>
                  <a:latin typeface="Calibri" pitchFamily="34" charset="0"/>
                </a:rPr>
                <a:t>Meminjam</a:t>
              </a:r>
              <a:r>
                <a:rPr lang="en-US" sz="1200" dirty="0">
                  <a:solidFill>
                    <a:srgbClr val="FF0000"/>
                  </a:solidFill>
                  <a:latin typeface="Calibri" pitchFamily="34" charset="0"/>
                </a:rPr>
                <a:t> </a:t>
              </a:r>
              <a:r>
                <a:rPr lang="en-US" sz="1200" dirty="0" err="1">
                  <a:solidFill>
                    <a:srgbClr val="FF0000"/>
                  </a:solidFill>
                  <a:latin typeface="Calibri" pitchFamily="34" charset="0"/>
                </a:rPr>
                <a:t>bawa</a:t>
              </a:r>
              <a:r>
                <a:rPr lang="en-US" sz="1200" dirty="0">
                  <a:solidFill>
                    <a:srgbClr val="FF0000"/>
                  </a:solidFill>
                  <a:latin typeface="Calibri" pitchFamily="34" charset="0"/>
                </a:rPr>
                <a:t> </a:t>
              </a:r>
            </a:p>
            <a:p>
              <a:pPr algn="ctr"/>
              <a:r>
                <a:rPr lang="en-US" sz="1200" dirty="0" err="1">
                  <a:solidFill>
                    <a:srgbClr val="FF0000"/>
                  </a:solidFill>
                  <a:latin typeface="Calibri" pitchFamily="34" charset="0"/>
                </a:rPr>
                <a:t>pulang</a:t>
              </a:r>
              <a:endParaRPr lang="en-US" sz="1200" dirty="0">
                <a:solidFill>
                  <a:srgbClr val="FF0000"/>
                </a:solidFill>
                <a:latin typeface="Calibri" pitchFamily="34" charset="0"/>
              </a:endParaRPr>
            </a:p>
          </p:txBody>
        </p:sp>
        <p:sp>
          <p:nvSpPr>
            <p:cNvPr id="21" name="AutoShape 73"/>
            <p:cNvSpPr>
              <a:spLocks noChangeArrowheads="1"/>
            </p:cNvSpPr>
            <p:nvPr/>
          </p:nvSpPr>
          <p:spPr bwMode="auto">
            <a:xfrm rot="2434137">
              <a:off x="6248400" y="2486025"/>
              <a:ext cx="161925" cy="225425"/>
            </a:xfrm>
            <a:prstGeom prst="flowChartExtract">
              <a:avLst/>
            </a:prstGeom>
            <a:noFill/>
            <a:ln w="9525">
              <a:solidFill>
                <a:schemeClr val="tx1"/>
              </a:solidFill>
              <a:miter lim="800000"/>
              <a:headEnd/>
              <a:tailEnd/>
            </a:ln>
          </p:spPr>
          <p:txBody>
            <a:bodyPr wrap="none" anchor="ctr"/>
            <a:lstStyle/>
            <a:p>
              <a:endParaRPr lang="id-ID" sz="1200">
                <a:latin typeface="Calibri" pitchFamily="34" charset="0"/>
              </a:endParaRPr>
            </a:p>
          </p:txBody>
        </p:sp>
        <p:sp>
          <p:nvSpPr>
            <p:cNvPr id="22" name="AutoShape 74"/>
            <p:cNvSpPr>
              <a:spLocks noChangeArrowheads="1"/>
            </p:cNvSpPr>
            <p:nvPr/>
          </p:nvSpPr>
          <p:spPr bwMode="auto">
            <a:xfrm rot="19165863" flipH="1">
              <a:off x="6858000" y="2486025"/>
              <a:ext cx="161925" cy="225425"/>
            </a:xfrm>
            <a:prstGeom prst="flowChartExtract">
              <a:avLst/>
            </a:prstGeom>
            <a:noFill/>
            <a:ln w="9525">
              <a:solidFill>
                <a:schemeClr val="tx1"/>
              </a:solidFill>
              <a:miter lim="800000"/>
              <a:headEnd/>
              <a:tailEnd/>
            </a:ln>
          </p:spPr>
          <p:txBody>
            <a:bodyPr wrap="none" anchor="ctr"/>
            <a:lstStyle/>
            <a:p>
              <a:endParaRPr lang="id-ID" sz="1200">
                <a:latin typeface="Calibri" pitchFamily="34" charset="0"/>
              </a:endParaRPr>
            </a:p>
          </p:txBody>
        </p:sp>
        <p:sp>
          <p:nvSpPr>
            <p:cNvPr id="23" name="Line 75"/>
            <p:cNvSpPr>
              <a:spLocks noChangeShapeType="1"/>
            </p:cNvSpPr>
            <p:nvPr/>
          </p:nvSpPr>
          <p:spPr bwMode="auto">
            <a:xfrm flipH="1">
              <a:off x="5486400" y="2692400"/>
              <a:ext cx="754063" cy="860425"/>
            </a:xfrm>
            <a:prstGeom prst="line">
              <a:avLst/>
            </a:prstGeom>
            <a:noFill/>
            <a:ln w="9525">
              <a:solidFill>
                <a:schemeClr val="tx1"/>
              </a:solidFill>
              <a:round/>
              <a:headEnd/>
              <a:tailEnd/>
            </a:ln>
          </p:spPr>
          <p:txBody>
            <a:bodyPr/>
            <a:lstStyle/>
            <a:p>
              <a:endParaRPr lang="id-ID"/>
            </a:p>
          </p:txBody>
        </p:sp>
        <p:sp>
          <p:nvSpPr>
            <p:cNvPr id="24" name="Line 76"/>
            <p:cNvSpPr>
              <a:spLocks noChangeShapeType="1"/>
            </p:cNvSpPr>
            <p:nvPr/>
          </p:nvSpPr>
          <p:spPr bwMode="auto">
            <a:xfrm>
              <a:off x="7010400" y="2700338"/>
              <a:ext cx="855663" cy="936625"/>
            </a:xfrm>
            <a:prstGeom prst="line">
              <a:avLst/>
            </a:prstGeom>
            <a:noFill/>
            <a:ln w="9525">
              <a:solidFill>
                <a:schemeClr val="tx1"/>
              </a:solidFill>
              <a:round/>
              <a:headEnd/>
              <a:tailEnd/>
            </a:ln>
          </p:spPr>
          <p:txBody>
            <a:bodyPr/>
            <a:lstStyle/>
            <a:p>
              <a:endParaRPr lang="id-ID"/>
            </a:p>
          </p:txBody>
        </p:sp>
        <p:sp>
          <p:nvSpPr>
            <p:cNvPr id="25" name="Line 77"/>
            <p:cNvSpPr>
              <a:spLocks noChangeShapeType="1"/>
            </p:cNvSpPr>
            <p:nvPr/>
          </p:nvSpPr>
          <p:spPr bwMode="auto">
            <a:xfrm>
              <a:off x="6858000" y="1571625"/>
              <a:ext cx="457200" cy="0"/>
            </a:xfrm>
            <a:prstGeom prst="line">
              <a:avLst/>
            </a:prstGeom>
            <a:noFill/>
            <a:ln w="9525">
              <a:solidFill>
                <a:schemeClr val="tx1"/>
              </a:solidFill>
              <a:round/>
              <a:headEnd/>
              <a:tailEnd type="triangle" w="med" len="med"/>
            </a:ln>
          </p:spPr>
          <p:txBody>
            <a:bodyPr/>
            <a:lstStyle/>
            <a:p>
              <a:endParaRPr lang="id-ID"/>
            </a:p>
          </p:txBody>
        </p:sp>
        <p:sp>
          <p:nvSpPr>
            <p:cNvPr id="26" name="Line 78"/>
            <p:cNvSpPr>
              <a:spLocks noChangeShapeType="1"/>
            </p:cNvSpPr>
            <p:nvPr/>
          </p:nvSpPr>
          <p:spPr bwMode="auto">
            <a:xfrm>
              <a:off x="5562600" y="1114425"/>
              <a:ext cx="838200" cy="533400"/>
            </a:xfrm>
            <a:prstGeom prst="line">
              <a:avLst/>
            </a:prstGeom>
            <a:noFill/>
            <a:ln w="9525">
              <a:solidFill>
                <a:srgbClr val="FF0000"/>
              </a:solidFill>
              <a:round/>
              <a:headEnd/>
              <a:tailEnd/>
            </a:ln>
          </p:spPr>
          <p:txBody>
            <a:bodyPr/>
            <a:lstStyle/>
            <a:p>
              <a:endParaRPr lang="id-ID"/>
            </a:p>
          </p:txBody>
        </p:sp>
        <p:sp>
          <p:nvSpPr>
            <p:cNvPr id="27" name="Text Box 79"/>
            <p:cNvSpPr txBox="1">
              <a:spLocks noChangeArrowheads="1"/>
            </p:cNvSpPr>
            <p:nvPr/>
          </p:nvSpPr>
          <p:spPr bwMode="auto">
            <a:xfrm>
              <a:off x="4660900" y="944563"/>
              <a:ext cx="1079500" cy="276225"/>
            </a:xfrm>
            <a:prstGeom prst="rect">
              <a:avLst/>
            </a:prstGeom>
            <a:noFill/>
            <a:ln w="9525">
              <a:noFill/>
              <a:miter lim="800000"/>
              <a:headEnd/>
              <a:tailEnd/>
            </a:ln>
          </p:spPr>
          <p:txBody>
            <a:bodyPr wrap="none">
              <a:spAutoFit/>
            </a:bodyPr>
            <a:lstStyle/>
            <a:p>
              <a:r>
                <a:rPr lang="en-US" sz="1200">
                  <a:latin typeface="Calibri" pitchFamily="34" charset="0"/>
                </a:rPr>
                <a:t>Abstract Actor</a:t>
              </a:r>
            </a:p>
          </p:txBody>
        </p:sp>
        <p:sp>
          <p:nvSpPr>
            <p:cNvPr id="28" name="Text Box 80"/>
            <p:cNvSpPr txBox="1">
              <a:spLocks noChangeArrowheads="1"/>
            </p:cNvSpPr>
            <p:nvPr/>
          </p:nvSpPr>
          <p:spPr bwMode="auto">
            <a:xfrm>
              <a:off x="4708525" y="2163763"/>
              <a:ext cx="954088" cy="461962"/>
            </a:xfrm>
            <a:prstGeom prst="rect">
              <a:avLst/>
            </a:prstGeom>
            <a:noFill/>
            <a:ln w="9525">
              <a:noFill/>
              <a:miter lim="800000"/>
              <a:headEnd/>
              <a:tailEnd/>
            </a:ln>
          </p:spPr>
          <p:txBody>
            <a:bodyPr wrap="none">
              <a:spAutoFit/>
            </a:bodyPr>
            <a:lstStyle/>
            <a:p>
              <a:r>
                <a:rPr lang="en-US" sz="1200">
                  <a:latin typeface="Calibri" pitchFamily="34" charset="0"/>
                </a:rPr>
                <a:t>Inheritence</a:t>
              </a:r>
            </a:p>
            <a:p>
              <a:r>
                <a:rPr lang="en-US" sz="1200">
                  <a:latin typeface="Calibri" pitchFamily="34" charset="0"/>
                </a:rPr>
                <a:t>Relationship</a:t>
              </a:r>
            </a:p>
          </p:txBody>
        </p:sp>
        <p:sp>
          <p:nvSpPr>
            <p:cNvPr id="29" name="Line 81"/>
            <p:cNvSpPr>
              <a:spLocks noChangeShapeType="1"/>
            </p:cNvSpPr>
            <p:nvPr/>
          </p:nvSpPr>
          <p:spPr bwMode="auto">
            <a:xfrm>
              <a:off x="5181600" y="2562225"/>
              <a:ext cx="609600" cy="533400"/>
            </a:xfrm>
            <a:prstGeom prst="line">
              <a:avLst/>
            </a:prstGeom>
            <a:noFill/>
            <a:ln w="9525">
              <a:solidFill>
                <a:srgbClr val="FF0000"/>
              </a:solidFill>
              <a:round/>
              <a:headEnd/>
              <a:tailEnd/>
            </a:ln>
          </p:spPr>
          <p:txBody>
            <a:bodyPr/>
            <a:lstStyle/>
            <a:p>
              <a:endParaRPr lang="id-ID"/>
            </a:p>
          </p:txBody>
        </p:sp>
        <p:sp>
          <p:nvSpPr>
            <p:cNvPr id="30" name="Text Box 82"/>
            <p:cNvSpPr txBox="1">
              <a:spLocks noChangeArrowheads="1"/>
            </p:cNvSpPr>
            <p:nvPr/>
          </p:nvSpPr>
          <p:spPr bwMode="auto">
            <a:xfrm>
              <a:off x="1752600" y="5089525"/>
              <a:ext cx="831850" cy="307975"/>
            </a:xfrm>
            <a:prstGeom prst="rect">
              <a:avLst/>
            </a:prstGeom>
            <a:noFill/>
            <a:ln w="9525">
              <a:noFill/>
              <a:miter lim="800000"/>
              <a:headEnd/>
              <a:tailEnd/>
            </a:ln>
          </p:spPr>
          <p:txBody>
            <a:bodyPr wrap="none">
              <a:spAutoFit/>
            </a:bodyPr>
            <a:lstStyle/>
            <a:p>
              <a:r>
                <a:rPr lang="en-US" sz="1400" b="1">
                  <a:latin typeface="Calibri" pitchFamily="34" charset="0"/>
                </a:rPr>
                <a:t>Sebelum</a:t>
              </a:r>
            </a:p>
          </p:txBody>
        </p:sp>
        <p:sp>
          <p:nvSpPr>
            <p:cNvPr id="31" name="Text Box 83"/>
            <p:cNvSpPr txBox="1">
              <a:spLocks noChangeArrowheads="1"/>
            </p:cNvSpPr>
            <p:nvPr/>
          </p:nvSpPr>
          <p:spPr bwMode="auto">
            <a:xfrm>
              <a:off x="6172200" y="5076825"/>
              <a:ext cx="808038" cy="307975"/>
            </a:xfrm>
            <a:prstGeom prst="rect">
              <a:avLst/>
            </a:prstGeom>
            <a:noFill/>
            <a:ln w="9525">
              <a:noFill/>
              <a:miter lim="800000"/>
              <a:headEnd/>
              <a:tailEnd/>
            </a:ln>
          </p:spPr>
          <p:txBody>
            <a:bodyPr wrap="none">
              <a:spAutoFit/>
            </a:bodyPr>
            <a:lstStyle/>
            <a:p>
              <a:r>
                <a:rPr lang="en-US" sz="1400" b="1">
                  <a:latin typeface="Calibri" pitchFamily="34" charset="0"/>
                </a:rPr>
                <a:t>Sesudah</a:t>
              </a:r>
            </a:p>
          </p:txBody>
        </p:sp>
        <p:sp>
          <p:nvSpPr>
            <p:cNvPr id="32" name="Line 84"/>
            <p:cNvSpPr>
              <a:spLocks noChangeShapeType="1"/>
            </p:cNvSpPr>
            <p:nvPr/>
          </p:nvSpPr>
          <p:spPr bwMode="auto">
            <a:xfrm>
              <a:off x="5334000" y="2562225"/>
              <a:ext cx="1905000" cy="457200"/>
            </a:xfrm>
            <a:prstGeom prst="line">
              <a:avLst/>
            </a:prstGeom>
            <a:noFill/>
            <a:ln w="9525">
              <a:solidFill>
                <a:srgbClr val="FF0000"/>
              </a:solidFill>
              <a:round/>
              <a:headEnd/>
              <a:tailEnd/>
            </a:ln>
          </p:spPr>
          <p:txBody>
            <a:bodyPr/>
            <a:lstStyle/>
            <a:p>
              <a:endParaRPr lang="id-ID"/>
            </a:p>
          </p:txBody>
        </p:sp>
        <p:sp>
          <p:nvSpPr>
            <p:cNvPr id="33" name="Line 85"/>
            <p:cNvSpPr>
              <a:spLocks noChangeShapeType="1"/>
            </p:cNvSpPr>
            <p:nvPr/>
          </p:nvSpPr>
          <p:spPr bwMode="auto">
            <a:xfrm flipV="1">
              <a:off x="5486400" y="3781425"/>
              <a:ext cx="609600" cy="152400"/>
            </a:xfrm>
            <a:prstGeom prst="line">
              <a:avLst/>
            </a:prstGeom>
            <a:noFill/>
            <a:ln w="9525">
              <a:solidFill>
                <a:schemeClr val="tx1"/>
              </a:solidFill>
              <a:round/>
              <a:headEnd/>
              <a:tailEnd type="triangle" w="med" len="med"/>
            </a:ln>
          </p:spPr>
          <p:txBody>
            <a:bodyPr/>
            <a:lstStyle/>
            <a:p>
              <a:endParaRPr lang="id-ID"/>
            </a:p>
          </p:txBody>
        </p:sp>
        <p:sp>
          <p:nvSpPr>
            <p:cNvPr id="34" name="Line 86"/>
            <p:cNvSpPr>
              <a:spLocks noChangeShapeType="1"/>
            </p:cNvSpPr>
            <p:nvPr/>
          </p:nvSpPr>
          <p:spPr bwMode="auto">
            <a:xfrm flipH="1">
              <a:off x="7391400" y="4086225"/>
              <a:ext cx="457200" cy="381000"/>
            </a:xfrm>
            <a:prstGeom prst="line">
              <a:avLst/>
            </a:prstGeom>
            <a:noFill/>
            <a:ln w="9525">
              <a:solidFill>
                <a:schemeClr val="tx1"/>
              </a:solidFill>
              <a:round/>
              <a:headEnd/>
              <a:tailEnd type="triangle" w="med" len="med"/>
            </a:ln>
          </p:spPr>
          <p:txBody>
            <a:bodyPr/>
            <a:lstStyle/>
            <a:p>
              <a:endParaRPr lang="id-ID"/>
            </a:p>
          </p:txBody>
        </p:sp>
        <p:sp>
          <p:nvSpPr>
            <p:cNvPr id="35" name="Oval 34"/>
            <p:cNvSpPr/>
            <p:nvPr/>
          </p:nvSpPr>
          <p:spPr>
            <a:xfrm>
              <a:off x="6096000" y="2438400"/>
              <a:ext cx="3810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200"/>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Pengertian</a:t>
            </a:r>
            <a:endParaRPr lang="id-ID" dirty="0"/>
          </a:p>
        </p:txBody>
      </p:sp>
      <p:sp>
        <p:nvSpPr>
          <p:cNvPr id="3" name="Content Placeholder 2"/>
          <p:cNvSpPr>
            <a:spLocks noGrp="1"/>
          </p:cNvSpPr>
          <p:nvPr>
            <p:ph idx="1"/>
          </p:nvPr>
        </p:nvSpPr>
        <p:spPr/>
        <p:txBody>
          <a:bodyPr/>
          <a:lstStyle/>
          <a:p>
            <a:r>
              <a:rPr lang="id-ID" dirty="0" smtClean="0"/>
              <a:t>Sebuah bahasa pemodelan untuk merancang dan mendokumentasikan piranti perangkat lunak.</a:t>
            </a:r>
          </a:p>
          <a:p>
            <a:r>
              <a:rPr lang="id-ID" dirty="0" smtClean="0"/>
              <a:t>UML cocok digunakan untuk bahasa pemograman berorientasi objek dan juga prosedural.</a:t>
            </a:r>
          </a:p>
          <a:p>
            <a:r>
              <a:rPr lang="id-ID" dirty="0" smtClean="0"/>
              <a:t>Alat bantu pemodelan sistem</a:t>
            </a:r>
          </a:p>
          <a:p>
            <a:pPr>
              <a:buNone/>
            </a:pPr>
            <a:endParaRPr lang="id-ID" dirty="0" smtClean="0"/>
          </a:p>
          <a:p>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Contoh-Contoh Relationship</a:t>
            </a:r>
            <a:endParaRPr lang="id-ID" dirty="0"/>
          </a:p>
        </p:txBody>
      </p:sp>
      <p:grpSp>
        <p:nvGrpSpPr>
          <p:cNvPr id="4" name="Group 3"/>
          <p:cNvGrpSpPr/>
          <p:nvPr/>
        </p:nvGrpSpPr>
        <p:grpSpPr>
          <a:xfrm>
            <a:off x="1285852" y="1214422"/>
            <a:ext cx="6858048" cy="5421307"/>
            <a:chOff x="762000" y="685802"/>
            <a:chExt cx="7010400" cy="5778497"/>
          </a:xfrm>
        </p:grpSpPr>
        <p:grpSp>
          <p:nvGrpSpPr>
            <p:cNvPr id="5" name="Group 5"/>
            <p:cNvGrpSpPr>
              <a:grpSpLocks/>
            </p:cNvGrpSpPr>
            <p:nvPr/>
          </p:nvGrpSpPr>
          <p:grpSpPr bwMode="auto">
            <a:xfrm>
              <a:off x="762000" y="1142999"/>
              <a:ext cx="944563" cy="1435100"/>
              <a:chOff x="432" y="2496"/>
              <a:chExt cx="595" cy="904"/>
            </a:xfrm>
            <a:solidFill>
              <a:schemeClr val="bg1"/>
            </a:solidFill>
          </p:grpSpPr>
          <p:grpSp>
            <p:nvGrpSpPr>
              <p:cNvPr id="46" name="Group 6"/>
              <p:cNvGrpSpPr>
                <a:grpSpLocks/>
              </p:cNvGrpSpPr>
              <p:nvPr/>
            </p:nvGrpSpPr>
            <p:grpSpPr bwMode="auto">
              <a:xfrm>
                <a:off x="624" y="2496"/>
                <a:ext cx="194" cy="624"/>
                <a:chOff x="624" y="2448"/>
                <a:chExt cx="194" cy="624"/>
              </a:xfrm>
              <a:grpFill/>
            </p:grpSpPr>
            <p:sp>
              <p:nvSpPr>
                <p:cNvPr id="48" name="Oval 7"/>
                <p:cNvSpPr>
                  <a:spLocks noChangeArrowheads="1"/>
                </p:cNvSpPr>
                <p:nvPr/>
              </p:nvSpPr>
              <p:spPr bwMode="auto">
                <a:xfrm>
                  <a:off x="626" y="2448"/>
                  <a:ext cx="192" cy="192"/>
                </a:xfrm>
                <a:prstGeom prst="ellipse">
                  <a:avLst/>
                </a:prstGeom>
                <a:grpFill/>
                <a:ln w="9525">
                  <a:solidFill>
                    <a:schemeClr val="tx1"/>
                  </a:solidFill>
                  <a:round/>
                  <a:headEnd/>
                  <a:tailEnd/>
                </a:ln>
              </p:spPr>
              <p:txBody>
                <a:bodyPr wrap="none" anchor="ctr"/>
                <a:lstStyle/>
                <a:p>
                  <a:pPr fontAlgn="auto">
                    <a:spcBef>
                      <a:spcPts val="0"/>
                    </a:spcBef>
                    <a:spcAft>
                      <a:spcPts val="0"/>
                    </a:spcAft>
                    <a:defRPr/>
                  </a:pPr>
                  <a:endParaRPr lang="en-US" sz="1200">
                    <a:latin typeface="+mn-lt"/>
                    <a:cs typeface="+mn-cs"/>
                  </a:endParaRPr>
                </a:p>
              </p:txBody>
            </p:sp>
            <p:sp>
              <p:nvSpPr>
                <p:cNvPr id="49" name="Line 8"/>
                <p:cNvSpPr>
                  <a:spLocks noChangeShapeType="1"/>
                </p:cNvSpPr>
                <p:nvPr/>
              </p:nvSpPr>
              <p:spPr bwMode="auto">
                <a:xfrm>
                  <a:off x="720" y="2640"/>
                  <a:ext cx="0" cy="240"/>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50" name="Line 9"/>
                <p:cNvSpPr>
                  <a:spLocks noChangeShapeType="1"/>
                </p:cNvSpPr>
                <p:nvPr/>
              </p:nvSpPr>
              <p:spPr bwMode="auto">
                <a:xfrm>
                  <a:off x="624" y="2736"/>
                  <a:ext cx="192" cy="0"/>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51" name="Line 10"/>
                <p:cNvSpPr>
                  <a:spLocks noChangeShapeType="1"/>
                </p:cNvSpPr>
                <p:nvPr/>
              </p:nvSpPr>
              <p:spPr bwMode="auto">
                <a:xfrm>
                  <a:off x="720" y="2880"/>
                  <a:ext cx="96" cy="192"/>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52" name="Line 11"/>
                <p:cNvSpPr>
                  <a:spLocks noChangeShapeType="1"/>
                </p:cNvSpPr>
                <p:nvPr/>
              </p:nvSpPr>
              <p:spPr bwMode="auto">
                <a:xfrm flipH="1">
                  <a:off x="624" y="2880"/>
                  <a:ext cx="96" cy="192"/>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grpSp>
          <p:sp>
            <p:nvSpPr>
              <p:cNvPr id="47" name="Text Box 12"/>
              <p:cNvSpPr txBox="1">
                <a:spLocks noChangeArrowheads="1"/>
              </p:cNvSpPr>
              <p:nvPr/>
            </p:nvSpPr>
            <p:spPr bwMode="auto">
              <a:xfrm>
                <a:off x="432" y="3109"/>
                <a:ext cx="595" cy="291"/>
              </a:xfrm>
              <a:prstGeom prst="rect">
                <a:avLst/>
              </a:prstGeom>
              <a:grpFill/>
              <a:ln w="9525">
                <a:noFill/>
                <a:miter lim="800000"/>
                <a:headEnd/>
                <a:tailEnd/>
              </a:ln>
            </p:spPr>
            <p:txBody>
              <a:bodyPr wrap="none">
                <a:spAutoFit/>
              </a:bodyPr>
              <a:lstStyle/>
              <a:p>
                <a:pPr algn="ctr" fontAlgn="auto">
                  <a:spcBef>
                    <a:spcPts val="0"/>
                  </a:spcBef>
                  <a:spcAft>
                    <a:spcPts val="0"/>
                  </a:spcAft>
                  <a:defRPr/>
                </a:pPr>
                <a:r>
                  <a:rPr lang="en-US" sz="1200">
                    <a:latin typeface="+mn-lt"/>
                    <a:cs typeface="+mn-cs"/>
                  </a:rPr>
                  <a:t>Petugas</a:t>
                </a:r>
              </a:p>
              <a:p>
                <a:pPr algn="ctr" fontAlgn="auto">
                  <a:spcBef>
                    <a:spcPts val="0"/>
                  </a:spcBef>
                  <a:spcAft>
                    <a:spcPts val="0"/>
                  </a:spcAft>
                  <a:defRPr/>
                </a:pPr>
                <a:r>
                  <a:rPr lang="en-US" sz="1200">
                    <a:latin typeface="+mn-lt"/>
                    <a:cs typeface="+mn-cs"/>
                  </a:rPr>
                  <a:t>Pendaftaran</a:t>
                </a:r>
              </a:p>
            </p:txBody>
          </p:sp>
        </p:grpSp>
        <p:grpSp>
          <p:nvGrpSpPr>
            <p:cNvPr id="6" name="Group 5"/>
            <p:cNvGrpSpPr>
              <a:grpSpLocks/>
            </p:cNvGrpSpPr>
            <p:nvPr/>
          </p:nvGrpSpPr>
          <p:grpSpPr bwMode="auto">
            <a:xfrm>
              <a:off x="761999" y="3276602"/>
              <a:ext cx="882650" cy="1249363"/>
              <a:chOff x="432" y="2496"/>
              <a:chExt cx="556" cy="787"/>
            </a:xfrm>
            <a:solidFill>
              <a:schemeClr val="bg1"/>
            </a:solidFill>
          </p:grpSpPr>
          <p:grpSp>
            <p:nvGrpSpPr>
              <p:cNvPr id="39" name="Group 6"/>
              <p:cNvGrpSpPr>
                <a:grpSpLocks/>
              </p:cNvGrpSpPr>
              <p:nvPr/>
            </p:nvGrpSpPr>
            <p:grpSpPr bwMode="auto">
              <a:xfrm>
                <a:off x="624" y="2496"/>
                <a:ext cx="194" cy="624"/>
                <a:chOff x="624" y="2448"/>
                <a:chExt cx="194" cy="624"/>
              </a:xfrm>
              <a:grpFill/>
            </p:grpSpPr>
            <p:sp>
              <p:nvSpPr>
                <p:cNvPr id="41" name="Oval 7"/>
                <p:cNvSpPr>
                  <a:spLocks noChangeArrowheads="1"/>
                </p:cNvSpPr>
                <p:nvPr/>
              </p:nvSpPr>
              <p:spPr bwMode="auto">
                <a:xfrm>
                  <a:off x="626" y="2448"/>
                  <a:ext cx="192" cy="192"/>
                </a:xfrm>
                <a:prstGeom prst="ellipse">
                  <a:avLst/>
                </a:prstGeom>
                <a:grpFill/>
                <a:ln w="9525">
                  <a:solidFill>
                    <a:schemeClr val="tx1"/>
                  </a:solidFill>
                  <a:round/>
                  <a:headEnd/>
                  <a:tailEnd/>
                </a:ln>
              </p:spPr>
              <p:txBody>
                <a:bodyPr wrap="none" anchor="ctr"/>
                <a:lstStyle/>
                <a:p>
                  <a:pPr fontAlgn="auto">
                    <a:spcBef>
                      <a:spcPts val="0"/>
                    </a:spcBef>
                    <a:spcAft>
                      <a:spcPts val="0"/>
                    </a:spcAft>
                    <a:defRPr/>
                  </a:pPr>
                  <a:endParaRPr lang="en-US" sz="1200">
                    <a:latin typeface="+mn-lt"/>
                    <a:cs typeface="+mn-cs"/>
                  </a:endParaRPr>
                </a:p>
              </p:txBody>
            </p:sp>
            <p:sp>
              <p:nvSpPr>
                <p:cNvPr id="42" name="Line 8"/>
                <p:cNvSpPr>
                  <a:spLocks noChangeShapeType="1"/>
                </p:cNvSpPr>
                <p:nvPr/>
              </p:nvSpPr>
              <p:spPr bwMode="auto">
                <a:xfrm>
                  <a:off x="720" y="2640"/>
                  <a:ext cx="0" cy="240"/>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43" name="Line 9"/>
                <p:cNvSpPr>
                  <a:spLocks noChangeShapeType="1"/>
                </p:cNvSpPr>
                <p:nvPr/>
              </p:nvSpPr>
              <p:spPr bwMode="auto">
                <a:xfrm>
                  <a:off x="624" y="2736"/>
                  <a:ext cx="192" cy="0"/>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44" name="Line 10"/>
                <p:cNvSpPr>
                  <a:spLocks noChangeShapeType="1"/>
                </p:cNvSpPr>
                <p:nvPr/>
              </p:nvSpPr>
              <p:spPr bwMode="auto">
                <a:xfrm>
                  <a:off x="720" y="2880"/>
                  <a:ext cx="96" cy="192"/>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45" name="Line 11"/>
                <p:cNvSpPr>
                  <a:spLocks noChangeShapeType="1"/>
                </p:cNvSpPr>
                <p:nvPr/>
              </p:nvSpPr>
              <p:spPr bwMode="auto">
                <a:xfrm flipH="1">
                  <a:off x="624" y="2880"/>
                  <a:ext cx="96" cy="192"/>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grpSp>
          <p:sp>
            <p:nvSpPr>
              <p:cNvPr id="40" name="Text Box 12"/>
              <p:cNvSpPr txBox="1">
                <a:spLocks noChangeArrowheads="1"/>
              </p:cNvSpPr>
              <p:nvPr/>
            </p:nvSpPr>
            <p:spPr bwMode="auto">
              <a:xfrm>
                <a:off x="432" y="3109"/>
                <a:ext cx="556" cy="174"/>
              </a:xfrm>
              <a:prstGeom prst="rect">
                <a:avLst/>
              </a:prstGeom>
              <a:grpFill/>
              <a:ln w="9525">
                <a:noFill/>
                <a:miter lim="800000"/>
                <a:headEnd/>
                <a:tailEnd/>
              </a:ln>
            </p:spPr>
            <p:txBody>
              <a:bodyPr wrap="none">
                <a:spAutoFit/>
              </a:bodyPr>
              <a:lstStyle/>
              <a:p>
                <a:pPr algn="ctr" fontAlgn="auto">
                  <a:spcBef>
                    <a:spcPts val="0"/>
                  </a:spcBef>
                  <a:spcAft>
                    <a:spcPts val="0"/>
                  </a:spcAft>
                  <a:defRPr/>
                </a:pPr>
                <a:r>
                  <a:rPr lang="en-US" sz="1200">
                    <a:latin typeface="+mn-lt"/>
                    <a:cs typeface="+mn-cs"/>
                  </a:rPr>
                  <a:t>Mahasiswa</a:t>
                </a:r>
              </a:p>
            </p:txBody>
          </p:sp>
        </p:grpSp>
        <p:grpSp>
          <p:nvGrpSpPr>
            <p:cNvPr id="7" name="Group 5"/>
            <p:cNvGrpSpPr>
              <a:grpSpLocks/>
            </p:cNvGrpSpPr>
            <p:nvPr/>
          </p:nvGrpSpPr>
          <p:grpSpPr bwMode="auto">
            <a:xfrm>
              <a:off x="776289" y="5029199"/>
              <a:ext cx="882650" cy="1435100"/>
              <a:chOff x="432" y="2496"/>
              <a:chExt cx="556" cy="904"/>
            </a:xfrm>
            <a:solidFill>
              <a:schemeClr val="bg1"/>
            </a:solidFill>
          </p:grpSpPr>
          <p:grpSp>
            <p:nvGrpSpPr>
              <p:cNvPr id="32" name="Group 6"/>
              <p:cNvGrpSpPr>
                <a:grpSpLocks/>
              </p:cNvGrpSpPr>
              <p:nvPr/>
            </p:nvGrpSpPr>
            <p:grpSpPr bwMode="auto">
              <a:xfrm>
                <a:off x="624" y="2496"/>
                <a:ext cx="194" cy="624"/>
                <a:chOff x="624" y="2448"/>
                <a:chExt cx="194" cy="624"/>
              </a:xfrm>
              <a:grpFill/>
            </p:grpSpPr>
            <p:sp>
              <p:nvSpPr>
                <p:cNvPr id="34" name="Oval 7"/>
                <p:cNvSpPr>
                  <a:spLocks noChangeArrowheads="1"/>
                </p:cNvSpPr>
                <p:nvPr/>
              </p:nvSpPr>
              <p:spPr bwMode="auto">
                <a:xfrm>
                  <a:off x="626" y="2448"/>
                  <a:ext cx="192" cy="192"/>
                </a:xfrm>
                <a:prstGeom prst="ellipse">
                  <a:avLst/>
                </a:prstGeom>
                <a:grpFill/>
                <a:ln w="9525">
                  <a:solidFill>
                    <a:schemeClr val="tx1"/>
                  </a:solidFill>
                  <a:round/>
                  <a:headEnd/>
                  <a:tailEnd/>
                </a:ln>
              </p:spPr>
              <p:txBody>
                <a:bodyPr wrap="none" anchor="ctr"/>
                <a:lstStyle/>
                <a:p>
                  <a:pPr fontAlgn="auto">
                    <a:spcBef>
                      <a:spcPts val="0"/>
                    </a:spcBef>
                    <a:spcAft>
                      <a:spcPts val="0"/>
                    </a:spcAft>
                    <a:defRPr/>
                  </a:pPr>
                  <a:endParaRPr lang="en-US" sz="1200">
                    <a:latin typeface="+mn-lt"/>
                    <a:cs typeface="+mn-cs"/>
                  </a:endParaRPr>
                </a:p>
              </p:txBody>
            </p:sp>
            <p:sp>
              <p:nvSpPr>
                <p:cNvPr id="35" name="Line 8"/>
                <p:cNvSpPr>
                  <a:spLocks noChangeShapeType="1"/>
                </p:cNvSpPr>
                <p:nvPr/>
              </p:nvSpPr>
              <p:spPr bwMode="auto">
                <a:xfrm>
                  <a:off x="720" y="2640"/>
                  <a:ext cx="0" cy="240"/>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36" name="Line 9"/>
                <p:cNvSpPr>
                  <a:spLocks noChangeShapeType="1"/>
                </p:cNvSpPr>
                <p:nvPr/>
              </p:nvSpPr>
              <p:spPr bwMode="auto">
                <a:xfrm>
                  <a:off x="624" y="2736"/>
                  <a:ext cx="192" cy="0"/>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37" name="Line 10"/>
                <p:cNvSpPr>
                  <a:spLocks noChangeShapeType="1"/>
                </p:cNvSpPr>
                <p:nvPr/>
              </p:nvSpPr>
              <p:spPr bwMode="auto">
                <a:xfrm>
                  <a:off x="720" y="2880"/>
                  <a:ext cx="96" cy="192"/>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38" name="Line 11"/>
                <p:cNvSpPr>
                  <a:spLocks noChangeShapeType="1"/>
                </p:cNvSpPr>
                <p:nvPr/>
              </p:nvSpPr>
              <p:spPr bwMode="auto">
                <a:xfrm flipH="1">
                  <a:off x="624" y="2880"/>
                  <a:ext cx="96" cy="192"/>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grpSp>
          <p:sp>
            <p:nvSpPr>
              <p:cNvPr id="33" name="Text Box 12"/>
              <p:cNvSpPr txBox="1">
                <a:spLocks noChangeArrowheads="1"/>
              </p:cNvSpPr>
              <p:nvPr/>
            </p:nvSpPr>
            <p:spPr bwMode="auto">
              <a:xfrm>
                <a:off x="432" y="3109"/>
                <a:ext cx="556" cy="291"/>
              </a:xfrm>
              <a:prstGeom prst="rect">
                <a:avLst/>
              </a:prstGeom>
              <a:grpFill/>
              <a:ln w="9525">
                <a:noFill/>
                <a:miter lim="800000"/>
                <a:headEnd/>
                <a:tailEnd/>
              </a:ln>
            </p:spPr>
            <p:txBody>
              <a:bodyPr wrap="none">
                <a:spAutoFit/>
              </a:bodyPr>
              <a:lstStyle/>
              <a:p>
                <a:pPr algn="ctr" fontAlgn="auto">
                  <a:spcBef>
                    <a:spcPts val="0"/>
                  </a:spcBef>
                  <a:spcAft>
                    <a:spcPts val="0"/>
                  </a:spcAft>
                  <a:defRPr/>
                </a:pPr>
                <a:r>
                  <a:rPr lang="en-US" sz="1200">
                    <a:latin typeface="+mn-lt"/>
                    <a:cs typeface="+mn-cs"/>
                  </a:rPr>
                  <a:t>Mahasiswa</a:t>
                </a:r>
              </a:p>
              <a:p>
                <a:pPr algn="ctr" fontAlgn="auto">
                  <a:spcBef>
                    <a:spcPts val="0"/>
                  </a:spcBef>
                  <a:spcAft>
                    <a:spcPts val="0"/>
                  </a:spcAft>
                  <a:defRPr/>
                </a:pPr>
                <a:r>
                  <a:rPr lang="en-US" sz="1200">
                    <a:latin typeface="+mn-lt"/>
                    <a:cs typeface="+mn-cs"/>
                  </a:rPr>
                  <a:t>Asing</a:t>
                </a:r>
              </a:p>
            </p:txBody>
          </p:sp>
        </p:grpSp>
        <p:grpSp>
          <p:nvGrpSpPr>
            <p:cNvPr id="8" name="Group 7"/>
            <p:cNvGrpSpPr>
              <a:grpSpLocks/>
            </p:cNvGrpSpPr>
            <p:nvPr/>
          </p:nvGrpSpPr>
          <p:grpSpPr bwMode="auto">
            <a:xfrm>
              <a:off x="5943600" y="685802"/>
              <a:ext cx="793750" cy="1249363"/>
              <a:chOff x="432" y="2496"/>
              <a:chExt cx="500" cy="787"/>
            </a:xfrm>
            <a:solidFill>
              <a:schemeClr val="bg1"/>
            </a:solidFill>
          </p:grpSpPr>
          <p:grpSp>
            <p:nvGrpSpPr>
              <p:cNvPr id="25" name="Group 6"/>
              <p:cNvGrpSpPr>
                <a:grpSpLocks/>
              </p:cNvGrpSpPr>
              <p:nvPr/>
            </p:nvGrpSpPr>
            <p:grpSpPr bwMode="auto">
              <a:xfrm>
                <a:off x="624" y="2496"/>
                <a:ext cx="194" cy="624"/>
                <a:chOff x="624" y="2448"/>
                <a:chExt cx="194" cy="624"/>
              </a:xfrm>
              <a:grpFill/>
            </p:grpSpPr>
            <p:sp>
              <p:nvSpPr>
                <p:cNvPr id="27" name="Oval 7"/>
                <p:cNvSpPr>
                  <a:spLocks noChangeArrowheads="1"/>
                </p:cNvSpPr>
                <p:nvPr/>
              </p:nvSpPr>
              <p:spPr bwMode="auto">
                <a:xfrm>
                  <a:off x="626" y="2448"/>
                  <a:ext cx="192" cy="192"/>
                </a:xfrm>
                <a:prstGeom prst="ellipse">
                  <a:avLst/>
                </a:prstGeom>
                <a:grpFill/>
                <a:ln w="9525">
                  <a:solidFill>
                    <a:schemeClr val="tx1"/>
                  </a:solidFill>
                  <a:round/>
                  <a:headEnd/>
                  <a:tailEnd/>
                </a:ln>
              </p:spPr>
              <p:txBody>
                <a:bodyPr wrap="none" anchor="ctr"/>
                <a:lstStyle/>
                <a:p>
                  <a:pPr fontAlgn="auto">
                    <a:spcBef>
                      <a:spcPts val="0"/>
                    </a:spcBef>
                    <a:spcAft>
                      <a:spcPts val="0"/>
                    </a:spcAft>
                    <a:defRPr/>
                  </a:pPr>
                  <a:endParaRPr lang="en-US" sz="1200">
                    <a:latin typeface="+mn-lt"/>
                    <a:cs typeface="+mn-cs"/>
                  </a:endParaRPr>
                </a:p>
              </p:txBody>
            </p:sp>
            <p:sp>
              <p:nvSpPr>
                <p:cNvPr id="28" name="Line 8"/>
                <p:cNvSpPr>
                  <a:spLocks noChangeShapeType="1"/>
                </p:cNvSpPr>
                <p:nvPr/>
              </p:nvSpPr>
              <p:spPr bwMode="auto">
                <a:xfrm>
                  <a:off x="720" y="2640"/>
                  <a:ext cx="0" cy="240"/>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29" name="Line 9"/>
                <p:cNvSpPr>
                  <a:spLocks noChangeShapeType="1"/>
                </p:cNvSpPr>
                <p:nvPr/>
              </p:nvSpPr>
              <p:spPr bwMode="auto">
                <a:xfrm>
                  <a:off x="624" y="2736"/>
                  <a:ext cx="192" cy="0"/>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30" name="Line 10"/>
                <p:cNvSpPr>
                  <a:spLocks noChangeShapeType="1"/>
                </p:cNvSpPr>
                <p:nvPr/>
              </p:nvSpPr>
              <p:spPr bwMode="auto">
                <a:xfrm>
                  <a:off x="720" y="2880"/>
                  <a:ext cx="96" cy="192"/>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31" name="Line 11"/>
                <p:cNvSpPr>
                  <a:spLocks noChangeShapeType="1"/>
                </p:cNvSpPr>
                <p:nvPr/>
              </p:nvSpPr>
              <p:spPr bwMode="auto">
                <a:xfrm flipH="1">
                  <a:off x="624" y="2880"/>
                  <a:ext cx="96" cy="192"/>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grpSp>
          <p:sp>
            <p:nvSpPr>
              <p:cNvPr id="26" name="Text Box 12"/>
              <p:cNvSpPr txBox="1">
                <a:spLocks noChangeArrowheads="1"/>
              </p:cNvSpPr>
              <p:nvPr/>
            </p:nvSpPr>
            <p:spPr bwMode="auto">
              <a:xfrm>
                <a:off x="432" y="3109"/>
                <a:ext cx="500" cy="174"/>
              </a:xfrm>
              <a:prstGeom prst="rect">
                <a:avLst/>
              </a:prstGeom>
              <a:grpFill/>
              <a:ln w="9525">
                <a:noFill/>
                <a:miter lim="800000"/>
                <a:headEnd/>
                <a:tailEnd/>
              </a:ln>
            </p:spPr>
            <p:txBody>
              <a:bodyPr wrap="none">
                <a:spAutoFit/>
              </a:bodyPr>
              <a:lstStyle/>
              <a:p>
                <a:pPr algn="ctr" fontAlgn="auto">
                  <a:spcBef>
                    <a:spcPts val="0"/>
                  </a:spcBef>
                  <a:spcAft>
                    <a:spcPts val="0"/>
                  </a:spcAft>
                  <a:defRPr/>
                </a:pPr>
                <a:r>
                  <a:rPr lang="en-US" sz="1200">
                    <a:latin typeface="+mn-lt"/>
                    <a:cs typeface="+mn-cs"/>
                  </a:rPr>
                  <a:t>Pendaftar</a:t>
                </a:r>
              </a:p>
            </p:txBody>
          </p:sp>
        </p:grpSp>
        <p:sp>
          <p:nvSpPr>
            <p:cNvPr id="9" name="Oval 4"/>
            <p:cNvSpPr>
              <a:spLocks noChangeArrowheads="1"/>
            </p:cNvSpPr>
            <p:nvPr/>
          </p:nvSpPr>
          <p:spPr bwMode="auto">
            <a:xfrm>
              <a:off x="3200400" y="3352800"/>
              <a:ext cx="1371600" cy="762000"/>
            </a:xfrm>
            <a:prstGeom prst="ellipse">
              <a:avLst/>
            </a:prstGeom>
            <a:solidFill>
              <a:schemeClr val="accent1"/>
            </a:solidFill>
            <a:ln w="9525">
              <a:solidFill>
                <a:schemeClr val="tx1"/>
              </a:solidFill>
              <a:round/>
              <a:headEnd/>
              <a:tailEnd/>
            </a:ln>
          </p:spPr>
          <p:txBody>
            <a:bodyPr wrap="none" anchor="ctr"/>
            <a:lstStyle/>
            <a:p>
              <a:pPr algn="ctr"/>
              <a:r>
                <a:rPr lang="en-US" sz="1200">
                  <a:latin typeface="Calibri" pitchFamily="34" charset="0"/>
                </a:rPr>
                <a:t>Mendaftar pada</a:t>
              </a:r>
            </a:p>
            <a:p>
              <a:pPr algn="ctr"/>
              <a:r>
                <a:rPr lang="en-US" sz="1200">
                  <a:latin typeface="Calibri" pitchFamily="34" charset="0"/>
                </a:rPr>
                <a:t>Program Studi</a:t>
              </a:r>
            </a:p>
          </p:txBody>
        </p:sp>
        <p:sp>
          <p:nvSpPr>
            <p:cNvPr id="10" name="Oval 4"/>
            <p:cNvSpPr>
              <a:spLocks noChangeArrowheads="1"/>
            </p:cNvSpPr>
            <p:nvPr/>
          </p:nvSpPr>
          <p:spPr bwMode="auto">
            <a:xfrm>
              <a:off x="3200400" y="5105400"/>
              <a:ext cx="1371600" cy="762000"/>
            </a:xfrm>
            <a:prstGeom prst="ellipse">
              <a:avLst/>
            </a:prstGeom>
            <a:solidFill>
              <a:schemeClr val="accent1"/>
            </a:solidFill>
            <a:ln w="9525">
              <a:solidFill>
                <a:schemeClr val="tx1"/>
              </a:solidFill>
              <a:round/>
              <a:headEnd/>
              <a:tailEnd/>
            </a:ln>
          </p:spPr>
          <p:txBody>
            <a:bodyPr wrap="none" anchor="ctr"/>
            <a:lstStyle/>
            <a:p>
              <a:pPr algn="ctr"/>
              <a:r>
                <a:rPr lang="en-US" sz="1200">
                  <a:latin typeface="Calibri" pitchFamily="34" charset="0"/>
                </a:rPr>
                <a:t>Mengecek </a:t>
              </a:r>
            </a:p>
            <a:p>
              <a:pPr algn="ctr"/>
              <a:r>
                <a:rPr lang="en-US" sz="1200">
                  <a:latin typeface="Calibri" pitchFamily="34" charset="0"/>
                </a:rPr>
                <a:t>Izin</a:t>
              </a:r>
            </a:p>
          </p:txBody>
        </p:sp>
        <p:sp>
          <p:nvSpPr>
            <p:cNvPr id="11" name="Oval 4"/>
            <p:cNvSpPr>
              <a:spLocks noChangeArrowheads="1"/>
            </p:cNvSpPr>
            <p:nvPr/>
          </p:nvSpPr>
          <p:spPr bwMode="auto">
            <a:xfrm>
              <a:off x="6400800" y="3352800"/>
              <a:ext cx="1371600" cy="762000"/>
            </a:xfrm>
            <a:prstGeom prst="ellipse">
              <a:avLst/>
            </a:prstGeom>
            <a:solidFill>
              <a:schemeClr val="accent1"/>
            </a:solidFill>
            <a:ln w="9525">
              <a:solidFill>
                <a:schemeClr val="tx1"/>
              </a:solidFill>
              <a:round/>
              <a:headEnd/>
              <a:tailEnd/>
            </a:ln>
          </p:spPr>
          <p:txBody>
            <a:bodyPr wrap="none" anchor="ctr"/>
            <a:lstStyle/>
            <a:p>
              <a:pPr algn="ctr"/>
              <a:r>
                <a:rPr lang="en-US" sz="1200">
                  <a:latin typeface="Calibri" pitchFamily="34" charset="0"/>
                </a:rPr>
                <a:t>Mendaftar</a:t>
              </a:r>
            </a:p>
            <a:p>
              <a:pPr algn="ctr"/>
              <a:r>
                <a:rPr lang="en-US" sz="1200">
                  <a:latin typeface="Calibri" pitchFamily="34" charset="0"/>
                </a:rPr>
                <a:t>Seminar/Workshop</a:t>
              </a:r>
            </a:p>
          </p:txBody>
        </p:sp>
        <p:sp>
          <p:nvSpPr>
            <p:cNvPr id="12" name="Oval 4"/>
            <p:cNvSpPr>
              <a:spLocks noChangeArrowheads="1"/>
            </p:cNvSpPr>
            <p:nvPr/>
          </p:nvSpPr>
          <p:spPr bwMode="auto">
            <a:xfrm>
              <a:off x="5867400" y="5334000"/>
              <a:ext cx="1371600" cy="762000"/>
            </a:xfrm>
            <a:prstGeom prst="ellipse">
              <a:avLst/>
            </a:prstGeom>
            <a:solidFill>
              <a:schemeClr val="accent1"/>
            </a:solidFill>
            <a:ln w="9525">
              <a:solidFill>
                <a:schemeClr val="tx1"/>
              </a:solidFill>
              <a:round/>
              <a:headEnd/>
              <a:tailEnd/>
            </a:ln>
          </p:spPr>
          <p:txBody>
            <a:bodyPr wrap="none" anchor="ctr"/>
            <a:lstStyle/>
            <a:p>
              <a:pPr algn="ctr"/>
              <a:r>
                <a:rPr lang="en-US" sz="1200">
                  <a:latin typeface="Calibri" pitchFamily="34" charset="0"/>
                </a:rPr>
                <a:t>Mendaftar bagi</a:t>
              </a:r>
            </a:p>
            <a:p>
              <a:pPr algn="ctr"/>
              <a:r>
                <a:rPr lang="en-US" sz="1200">
                  <a:latin typeface="Calibri" pitchFamily="34" charset="0"/>
                </a:rPr>
                <a:t>Keluarga PT</a:t>
              </a:r>
            </a:p>
          </p:txBody>
        </p:sp>
        <p:cxnSp>
          <p:nvCxnSpPr>
            <p:cNvPr id="13" name="Straight Arrow Connector 12"/>
            <p:cNvCxnSpPr>
              <a:stCxn id="36" idx="1"/>
              <a:endCxn id="10" idx="2"/>
            </p:cNvCxnSpPr>
            <p:nvPr/>
          </p:nvCxnSpPr>
          <p:spPr>
            <a:xfrm rot="5400000" flipH="1" flipV="1">
              <a:off x="2292350" y="4579938"/>
              <a:ext cx="1588" cy="181451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43" idx="1"/>
              <a:endCxn id="9" idx="2"/>
            </p:cNvCxnSpPr>
            <p:nvPr/>
          </p:nvCxnSpPr>
          <p:spPr>
            <a:xfrm rot="5400000" flipH="1" flipV="1">
              <a:off x="2286000" y="2819401"/>
              <a:ext cx="3175" cy="1828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50" idx="1"/>
              <a:endCxn id="9" idx="1"/>
            </p:cNvCxnSpPr>
            <p:nvPr/>
          </p:nvCxnSpPr>
          <p:spPr>
            <a:xfrm rot="16200000" flipH="1">
              <a:off x="1454944" y="1516856"/>
              <a:ext cx="1863725" cy="20304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29" idx="0"/>
              <a:endCxn id="9" idx="7"/>
            </p:cNvCxnSpPr>
            <p:nvPr/>
          </p:nvCxnSpPr>
          <p:spPr>
            <a:xfrm rot="5400000">
              <a:off x="4148931" y="1364457"/>
              <a:ext cx="2320925" cy="187801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0" idx="0"/>
              <a:endCxn id="9" idx="4"/>
            </p:cNvCxnSpPr>
            <p:nvPr/>
          </p:nvCxnSpPr>
          <p:spPr>
            <a:xfrm rot="5400000" flipH="1" flipV="1">
              <a:off x="3390901" y="4610100"/>
              <a:ext cx="990600" cy="3175"/>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9" idx="6"/>
              <a:endCxn id="11" idx="2"/>
            </p:cNvCxnSpPr>
            <p:nvPr/>
          </p:nvCxnSpPr>
          <p:spPr>
            <a:xfrm>
              <a:off x="4572000" y="3733800"/>
              <a:ext cx="1828800" cy="1588"/>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9" name="Isosceles Triangle 18"/>
            <p:cNvSpPr/>
            <p:nvPr/>
          </p:nvSpPr>
          <p:spPr>
            <a:xfrm rot="18722578">
              <a:off x="4372769" y="4023519"/>
              <a:ext cx="249238" cy="190500"/>
            </a:xfrm>
            <a:prstGeom prst="triangl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200"/>
            </a:p>
          </p:txBody>
        </p:sp>
        <p:cxnSp>
          <p:nvCxnSpPr>
            <p:cNvPr id="20" name="Straight Connector 19"/>
            <p:cNvCxnSpPr>
              <a:stCxn id="19" idx="3"/>
              <a:endCxn id="12" idx="1"/>
            </p:cNvCxnSpPr>
            <p:nvPr/>
          </p:nvCxnSpPr>
          <p:spPr>
            <a:xfrm>
              <a:off x="4568825" y="4183063"/>
              <a:ext cx="1500188" cy="12620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52"/>
            <p:cNvSpPr txBox="1">
              <a:spLocks noChangeArrowheads="1"/>
            </p:cNvSpPr>
            <p:nvPr/>
          </p:nvSpPr>
          <p:spPr bwMode="auto">
            <a:xfrm>
              <a:off x="3505200" y="4572000"/>
              <a:ext cx="922338" cy="276225"/>
            </a:xfrm>
            <a:prstGeom prst="rect">
              <a:avLst/>
            </a:prstGeom>
            <a:noFill/>
            <a:ln w="9525">
              <a:noFill/>
              <a:miter lim="800000"/>
              <a:headEnd/>
              <a:tailEnd/>
            </a:ln>
          </p:spPr>
          <p:txBody>
            <a:bodyPr wrap="none">
              <a:spAutoFit/>
            </a:bodyPr>
            <a:lstStyle/>
            <a:p>
              <a:r>
                <a:rPr lang="en-US" sz="1200">
                  <a:latin typeface="Calibri" pitchFamily="34" charset="0"/>
                </a:rPr>
                <a:t>&lt;&lt;extend&gt;&gt;</a:t>
              </a:r>
            </a:p>
          </p:txBody>
        </p:sp>
        <p:sp>
          <p:nvSpPr>
            <p:cNvPr id="22" name="TextBox 53"/>
            <p:cNvSpPr txBox="1">
              <a:spLocks noChangeArrowheads="1"/>
            </p:cNvSpPr>
            <p:nvPr/>
          </p:nvSpPr>
          <p:spPr bwMode="auto">
            <a:xfrm>
              <a:off x="5029200" y="3792538"/>
              <a:ext cx="946150" cy="276225"/>
            </a:xfrm>
            <a:prstGeom prst="rect">
              <a:avLst/>
            </a:prstGeom>
            <a:noFill/>
            <a:ln w="9525">
              <a:noFill/>
              <a:miter lim="800000"/>
              <a:headEnd/>
              <a:tailEnd/>
            </a:ln>
          </p:spPr>
          <p:txBody>
            <a:bodyPr wrap="none">
              <a:spAutoFit/>
            </a:bodyPr>
            <a:lstStyle/>
            <a:p>
              <a:r>
                <a:rPr lang="en-US" sz="1200">
                  <a:latin typeface="Calibri" pitchFamily="34" charset="0"/>
                </a:rPr>
                <a:t>&lt;&lt;include&gt;&gt;</a:t>
              </a:r>
            </a:p>
          </p:txBody>
        </p:sp>
        <p:sp>
          <p:nvSpPr>
            <p:cNvPr id="23" name="Isosceles Triangle 22"/>
            <p:cNvSpPr/>
            <p:nvPr/>
          </p:nvSpPr>
          <p:spPr>
            <a:xfrm>
              <a:off x="1104900" y="4511675"/>
              <a:ext cx="266700" cy="212725"/>
            </a:xfrm>
            <a:prstGeom prst="triangl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200"/>
            </a:p>
          </p:txBody>
        </p:sp>
        <p:cxnSp>
          <p:nvCxnSpPr>
            <p:cNvPr id="24" name="Straight Connector 23"/>
            <p:cNvCxnSpPr>
              <a:stCxn id="23" idx="3"/>
              <a:endCxn id="34" idx="0"/>
            </p:cNvCxnSpPr>
            <p:nvPr/>
          </p:nvCxnSpPr>
          <p:spPr>
            <a:xfrm rot="5400000">
              <a:off x="1085057" y="4876006"/>
              <a:ext cx="3048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grpSp>
        <p:nvGrpSpPr>
          <p:cNvPr id="84" name="Group 83"/>
          <p:cNvGrpSpPr/>
          <p:nvPr/>
        </p:nvGrpSpPr>
        <p:grpSpPr>
          <a:xfrm>
            <a:off x="509758" y="990600"/>
            <a:ext cx="8223250" cy="5181600"/>
            <a:chOff x="304800" y="990600"/>
            <a:chExt cx="8223250" cy="5181600"/>
          </a:xfrm>
        </p:grpSpPr>
        <p:sp>
          <p:nvSpPr>
            <p:cNvPr id="85" name="Text Box 29"/>
            <p:cNvSpPr txBox="1">
              <a:spLocks noChangeArrowheads="1"/>
            </p:cNvSpPr>
            <p:nvPr/>
          </p:nvSpPr>
          <p:spPr bwMode="auto">
            <a:xfrm>
              <a:off x="304800" y="3505200"/>
              <a:ext cx="773113" cy="457200"/>
            </a:xfrm>
            <a:prstGeom prst="rect">
              <a:avLst/>
            </a:prstGeom>
            <a:noFill/>
            <a:ln w="9525">
              <a:noFill/>
              <a:miter lim="800000"/>
              <a:headEnd/>
              <a:tailEnd/>
            </a:ln>
          </p:spPr>
          <p:txBody>
            <a:bodyPr wrap="none">
              <a:spAutoFit/>
            </a:bodyPr>
            <a:lstStyle/>
            <a:p>
              <a:r>
                <a:rPr lang="en-US" sz="1200" b="1">
                  <a:latin typeface="Times New Roman" pitchFamily="18" charset="0"/>
                </a:rPr>
                <a:t>(Actor 1)</a:t>
              </a:r>
            </a:p>
            <a:p>
              <a:r>
                <a:rPr lang="en-US" sz="1200" b="1">
                  <a:latin typeface="Times New Roman" pitchFamily="18" charset="0"/>
                </a:rPr>
                <a:t>  Buyer</a:t>
              </a:r>
              <a:endParaRPr lang="en-US" sz="2400">
                <a:latin typeface="Times New Roman" pitchFamily="18" charset="0"/>
              </a:endParaRPr>
            </a:p>
          </p:txBody>
        </p:sp>
        <p:grpSp>
          <p:nvGrpSpPr>
            <p:cNvPr id="86" name="Group 35"/>
            <p:cNvGrpSpPr/>
            <p:nvPr/>
          </p:nvGrpSpPr>
          <p:grpSpPr>
            <a:xfrm>
              <a:off x="685800" y="990600"/>
              <a:ext cx="7842250" cy="5181600"/>
              <a:chOff x="685800" y="990600"/>
              <a:chExt cx="7842250" cy="5181600"/>
            </a:xfrm>
          </p:grpSpPr>
          <p:grpSp>
            <p:nvGrpSpPr>
              <p:cNvPr id="87" name="Group 2"/>
              <p:cNvGrpSpPr>
                <a:grpSpLocks/>
              </p:cNvGrpSpPr>
              <p:nvPr/>
            </p:nvGrpSpPr>
            <p:grpSpPr bwMode="auto">
              <a:xfrm>
                <a:off x="685800" y="2514607"/>
                <a:ext cx="381000" cy="762001"/>
                <a:chOff x="476" y="3172"/>
                <a:chExt cx="240" cy="472"/>
              </a:xfrm>
            </p:grpSpPr>
            <p:sp>
              <p:nvSpPr>
                <p:cNvPr id="112" name="Oval 3"/>
                <p:cNvSpPr>
                  <a:spLocks noChangeArrowheads="1"/>
                </p:cNvSpPr>
                <p:nvPr/>
              </p:nvSpPr>
              <p:spPr bwMode="auto">
                <a:xfrm>
                  <a:off x="532" y="3172"/>
                  <a:ext cx="184" cy="184"/>
                </a:xfrm>
                <a:prstGeom prst="ellipse">
                  <a:avLst/>
                </a:prstGeom>
                <a:noFill/>
                <a:ln w="12700">
                  <a:solidFill>
                    <a:schemeClr val="tx1"/>
                  </a:solidFill>
                  <a:round/>
                  <a:headEnd/>
                  <a:tailEnd/>
                </a:ln>
              </p:spPr>
              <p:txBody>
                <a:bodyPr wrap="none" anchor="ctr"/>
                <a:lstStyle/>
                <a:p>
                  <a:endParaRPr lang="id-ID">
                    <a:latin typeface="Calibri" pitchFamily="34" charset="0"/>
                  </a:endParaRPr>
                </a:p>
              </p:txBody>
            </p:sp>
            <p:sp>
              <p:nvSpPr>
                <p:cNvPr id="113" name="Line 4"/>
                <p:cNvSpPr>
                  <a:spLocks noChangeShapeType="1"/>
                </p:cNvSpPr>
                <p:nvPr/>
              </p:nvSpPr>
              <p:spPr bwMode="auto">
                <a:xfrm>
                  <a:off x="624" y="3364"/>
                  <a:ext cx="0" cy="232"/>
                </a:xfrm>
                <a:prstGeom prst="line">
                  <a:avLst/>
                </a:prstGeom>
                <a:noFill/>
                <a:ln w="12700">
                  <a:solidFill>
                    <a:schemeClr val="tx1"/>
                  </a:solidFill>
                  <a:round/>
                  <a:headEnd/>
                  <a:tailEnd/>
                </a:ln>
              </p:spPr>
              <p:txBody>
                <a:bodyPr wrap="none" anchor="ctr"/>
                <a:lstStyle/>
                <a:p>
                  <a:endParaRPr lang="id-ID"/>
                </a:p>
              </p:txBody>
            </p:sp>
            <p:sp>
              <p:nvSpPr>
                <p:cNvPr id="114" name="Line 5"/>
                <p:cNvSpPr>
                  <a:spLocks noChangeShapeType="1"/>
                </p:cNvSpPr>
                <p:nvPr/>
              </p:nvSpPr>
              <p:spPr bwMode="auto">
                <a:xfrm flipH="1">
                  <a:off x="476" y="3604"/>
                  <a:ext cx="152" cy="40"/>
                </a:xfrm>
                <a:prstGeom prst="line">
                  <a:avLst/>
                </a:prstGeom>
                <a:noFill/>
                <a:ln w="12700">
                  <a:solidFill>
                    <a:schemeClr val="tx1"/>
                  </a:solidFill>
                  <a:round/>
                  <a:headEnd/>
                  <a:tailEnd/>
                </a:ln>
              </p:spPr>
              <p:txBody>
                <a:bodyPr wrap="none" anchor="ctr"/>
                <a:lstStyle/>
                <a:p>
                  <a:endParaRPr lang="id-ID"/>
                </a:p>
              </p:txBody>
            </p:sp>
            <p:sp>
              <p:nvSpPr>
                <p:cNvPr id="115" name="Line 6"/>
                <p:cNvSpPr>
                  <a:spLocks noChangeShapeType="1"/>
                </p:cNvSpPr>
                <p:nvPr/>
              </p:nvSpPr>
              <p:spPr bwMode="auto">
                <a:xfrm>
                  <a:off x="628" y="3604"/>
                  <a:ext cx="88" cy="40"/>
                </a:xfrm>
                <a:prstGeom prst="line">
                  <a:avLst/>
                </a:prstGeom>
                <a:noFill/>
                <a:ln w="12700">
                  <a:solidFill>
                    <a:schemeClr val="tx1"/>
                  </a:solidFill>
                  <a:round/>
                  <a:headEnd/>
                  <a:tailEnd/>
                </a:ln>
              </p:spPr>
              <p:txBody>
                <a:bodyPr wrap="none" anchor="ctr"/>
                <a:lstStyle/>
                <a:p>
                  <a:endParaRPr lang="id-ID"/>
                </a:p>
              </p:txBody>
            </p:sp>
            <p:sp>
              <p:nvSpPr>
                <p:cNvPr id="116" name="Line 7"/>
                <p:cNvSpPr>
                  <a:spLocks noChangeShapeType="1"/>
                </p:cNvSpPr>
                <p:nvPr/>
              </p:nvSpPr>
              <p:spPr bwMode="auto">
                <a:xfrm>
                  <a:off x="532" y="3456"/>
                  <a:ext cx="184" cy="0"/>
                </a:xfrm>
                <a:prstGeom prst="line">
                  <a:avLst/>
                </a:prstGeom>
                <a:noFill/>
                <a:ln w="12700">
                  <a:solidFill>
                    <a:schemeClr val="tx1"/>
                  </a:solidFill>
                  <a:round/>
                  <a:headEnd/>
                  <a:tailEnd/>
                </a:ln>
              </p:spPr>
              <p:txBody>
                <a:bodyPr wrap="none" anchor="ctr"/>
                <a:lstStyle/>
                <a:p>
                  <a:endParaRPr lang="id-ID"/>
                </a:p>
              </p:txBody>
            </p:sp>
          </p:grpSp>
          <p:sp>
            <p:nvSpPr>
              <p:cNvPr id="88" name="Line 8"/>
              <p:cNvSpPr>
                <a:spLocks noChangeShapeType="1"/>
              </p:cNvSpPr>
              <p:nvPr/>
            </p:nvSpPr>
            <p:spPr bwMode="auto">
              <a:xfrm flipV="1">
                <a:off x="1143000" y="1295400"/>
                <a:ext cx="1676400" cy="1143000"/>
              </a:xfrm>
              <a:prstGeom prst="line">
                <a:avLst/>
              </a:prstGeom>
              <a:noFill/>
              <a:ln w="9525">
                <a:solidFill>
                  <a:schemeClr val="tx1"/>
                </a:solidFill>
                <a:round/>
                <a:headEnd/>
                <a:tailEnd type="arrow" w="med" len="med"/>
              </a:ln>
            </p:spPr>
            <p:txBody>
              <a:bodyPr wrap="none" anchor="ctr"/>
              <a:lstStyle/>
              <a:p>
                <a:endParaRPr lang="id-ID"/>
              </a:p>
            </p:txBody>
          </p:sp>
          <p:sp>
            <p:nvSpPr>
              <p:cNvPr id="89" name="Oval 9"/>
              <p:cNvSpPr>
                <a:spLocks noChangeArrowheads="1"/>
              </p:cNvSpPr>
              <p:nvPr/>
            </p:nvSpPr>
            <p:spPr bwMode="auto">
              <a:xfrm>
                <a:off x="2819400" y="990600"/>
                <a:ext cx="1295400" cy="609600"/>
              </a:xfrm>
              <a:prstGeom prst="ellipse">
                <a:avLst/>
              </a:prstGeom>
              <a:solidFill>
                <a:schemeClr val="accent1"/>
              </a:solidFill>
              <a:ln w="9525">
                <a:solidFill>
                  <a:schemeClr val="tx1"/>
                </a:solidFill>
                <a:round/>
                <a:headEnd/>
                <a:tailEnd/>
              </a:ln>
            </p:spPr>
            <p:txBody>
              <a:bodyPr wrap="none" anchor="ctr"/>
              <a:lstStyle/>
              <a:p>
                <a:pPr algn="ctr"/>
                <a:endParaRPr lang="id-ID" sz="2400">
                  <a:latin typeface="Times New Roman" pitchFamily="18" charset="0"/>
                </a:endParaRPr>
              </a:p>
            </p:txBody>
          </p:sp>
          <p:sp>
            <p:nvSpPr>
              <p:cNvPr id="90" name="Text Box 10"/>
              <p:cNvSpPr txBox="1">
                <a:spLocks noChangeArrowheads="1"/>
              </p:cNvSpPr>
              <p:nvPr/>
            </p:nvSpPr>
            <p:spPr bwMode="auto">
              <a:xfrm>
                <a:off x="2895600" y="1066800"/>
                <a:ext cx="1219200" cy="304800"/>
              </a:xfrm>
              <a:prstGeom prst="rect">
                <a:avLst/>
              </a:prstGeom>
              <a:noFill/>
              <a:ln w="9525">
                <a:noFill/>
                <a:miter lim="800000"/>
                <a:headEnd/>
                <a:tailEnd/>
              </a:ln>
            </p:spPr>
            <p:txBody>
              <a:bodyPr>
                <a:spAutoFit/>
              </a:bodyPr>
              <a:lstStyle/>
              <a:p>
                <a:r>
                  <a:rPr lang="en-US" sz="1400" b="1">
                    <a:latin typeface="Times New Roman" pitchFamily="18" charset="0"/>
                  </a:rPr>
                  <a:t>Place</a:t>
                </a:r>
                <a:r>
                  <a:rPr lang="en-US" sz="1400">
                    <a:latin typeface="Times New Roman" pitchFamily="18" charset="0"/>
                  </a:rPr>
                  <a:t> </a:t>
                </a:r>
                <a:r>
                  <a:rPr lang="en-US" sz="1400" b="1">
                    <a:latin typeface="Times New Roman" pitchFamily="18" charset="0"/>
                  </a:rPr>
                  <a:t>Order</a:t>
                </a:r>
                <a:endParaRPr lang="en-US" sz="2400">
                  <a:latin typeface="Times New Roman" pitchFamily="18" charset="0"/>
                </a:endParaRPr>
              </a:p>
            </p:txBody>
          </p:sp>
          <p:sp>
            <p:nvSpPr>
              <p:cNvPr id="91" name="Line 11"/>
              <p:cNvSpPr>
                <a:spLocks noChangeShapeType="1"/>
              </p:cNvSpPr>
              <p:nvPr/>
            </p:nvSpPr>
            <p:spPr bwMode="auto">
              <a:xfrm>
                <a:off x="4000500" y="1500188"/>
                <a:ext cx="495300" cy="557212"/>
              </a:xfrm>
              <a:prstGeom prst="line">
                <a:avLst/>
              </a:prstGeom>
              <a:noFill/>
              <a:ln w="9525">
                <a:solidFill>
                  <a:schemeClr val="tx1"/>
                </a:solidFill>
                <a:prstDash val="lgDash"/>
                <a:round/>
                <a:headEnd/>
                <a:tailEnd type="arrow" w="med" len="med"/>
              </a:ln>
            </p:spPr>
            <p:txBody>
              <a:bodyPr wrap="none" anchor="ctr"/>
              <a:lstStyle/>
              <a:p>
                <a:endParaRPr lang="id-ID"/>
              </a:p>
            </p:txBody>
          </p:sp>
          <p:sp>
            <p:nvSpPr>
              <p:cNvPr id="92" name="Oval 12"/>
              <p:cNvSpPr>
                <a:spLocks noChangeArrowheads="1"/>
              </p:cNvSpPr>
              <p:nvPr/>
            </p:nvSpPr>
            <p:spPr bwMode="auto">
              <a:xfrm>
                <a:off x="4495800" y="1905000"/>
                <a:ext cx="1143000" cy="609600"/>
              </a:xfrm>
              <a:prstGeom prst="ellipse">
                <a:avLst/>
              </a:prstGeom>
              <a:solidFill>
                <a:schemeClr val="accent1"/>
              </a:solidFill>
              <a:ln w="9525">
                <a:solidFill>
                  <a:schemeClr val="tx1"/>
                </a:solidFill>
                <a:round/>
                <a:headEnd/>
                <a:tailEnd/>
              </a:ln>
            </p:spPr>
            <p:txBody>
              <a:bodyPr wrap="none" anchor="ctr"/>
              <a:lstStyle/>
              <a:p>
                <a:pPr algn="ctr"/>
                <a:r>
                  <a:rPr lang="en-US" sz="1400" b="1">
                    <a:latin typeface="Times New Roman" pitchFamily="18" charset="0"/>
                  </a:rPr>
                  <a:t>Registration</a:t>
                </a:r>
                <a:endParaRPr lang="en-US" sz="2400">
                  <a:latin typeface="Times New Roman" pitchFamily="18" charset="0"/>
                </a:endParaRPr>
              </a:p>
            </p:txBody>
          </p:sp>
          <p:sp>
            <p:nvSpPr>
              <p:cNvPr id="93" name="Line 13"/>
              <p:cNvSpPr>
                <a:spLocks noChangeShapeType="1"/>
              </p:cNvSpPr>
              <p:nvPr/>
            </p:nvSpPr>
            <p:spPr bwMode="auto">
              <a:xfrm flipV="1">
                <a:off x="1143000" y="2571750"/>
                <a:ext cx="1714500" cy="323850"/>
              </a:xfrm>
              <a:prstGeom prst="line">
                <a:avLst/>
              </a:prstGeom>
              <a:noFill/>
              <a:ln w="9525">
                <a:solidFill>
                  <a:schemeClr val="tx1"/>
                </a:solidFill>
                <a:round/>
                <a:headEnd type="arrow" w="med" len="med"/>
                <a:tailEnd type="arrow" w="med" len="med"/>
              </a:ln>
            </p:spPr>
            <p:txBody>
              <a:bodyPr wrap="none" anchor="ctr"/>
              <a:lstStyle/>
              <a:p>
                <a:endParaRPr lang="id-ID"/>
              </a:p>
            </p:txBody>
          </p:sp>
          <p:sp>
            <p:nvSpPr>
              <p:cNvPr id="94" name="Oval 14"/>
              <p:cNvSpPr>
                <a:spLocks noChangeArrowheads="1"/>
              </p:cNvSpPr>
              <p:nvPr/>
            </p:nvSpPr>
            <p:spPr bwMode="auto">
              <a:xfrm>
                <a:off x="2819400" y="2286000"/>
                <a:ext cx="1295400" cy="609600"/>
              </a:xfrm>
              <a:prstGeom prst="ellipse">
                <a:avLst/>
              </a:prstGeom>
              <a:solidFill>
                <a:schemeClr val="accent1"/>
              </a:solidFill>
              <a:ln w="9525">
                <a:solidFill>
                  <a:schemeClr val="tx1"/>
                </a:solidFill>
                <a:round/>
                <a:headEnd/>
                <a:tailEnd/>
              </a:ln>
            </p:spPr>
            <p:txBody>
              <a:bodyPr wrap="none" anchor="ctr"/>
              <a:lstStyle/>
              <a:p>
                <a:pPr algn="ctr"/>
                <a:r>
                  <a:rPr lang="en-US" sz="1400" b="1">
                    <a:latin typeface="Times New Roman" pitchFamily="18" charset="0"/>
                  </a:rPr>
                  <a:t>Confirm Order</a:t>
                </a:r>
                <a:endParaRPr lang="en-US" sz="2400">
                  <a:latin typeface="Times New Roman" pitchFamily="18" charset="0"/>
                </a:endParaRPr>
              </a:p>
            </p:txBody>
          </p:sp>
          <p:grpSp>
            <p:nvGrpSpPr>
              <p:cNvPr id="95" name="Group 15"/>
              <p:cNvGrpSpPr>
                <a:grpSpLocks/>
              </p:cNvGrpSpPr>
              <p:nvPr/>
            </p:nvGrpSpPr>
            <p:grpSpPr bwMode="auto">
              <a:xfrm>
                <a:off x="7620000" y="2895600"/>
                <a:ext cx="381000" cy="749300"/>
                <a:chOff x="476" y="3172"/>
                <a:chExt cx="240" cy="472"/>
              </a:xfrm>
            </p:grpSpPr>
            <p:sp>
              <p:nvSpPr>
                <p:cNvPr id="107" name="Oval 16"/>
                <p:cNvSpPr>
                  <a:spLocks noChangeArrowheads="1"/>
                </p:cNvSpPr>
                <p:nvPr/>
              </p:nvSpPr>
              <p:spPr bwMode="auto">
                <a:xfrm>
                  <a:off x="532" y="3172"/>
                  <a:ext cx="184" cy="184"/>
                </a:xfrm>
                <a:prstGeom prst="ellipse">
                  <a:avLst/>
                </a:prstGeom>
                <a:noFill/>
                <a:ln w="12700">
                  <a:solidFill>
                    <a:schemeClr val="tx1"/>
                  </a:solidFill>
                  <a:round/>
                  <a:headEnd/>
                  <a:tailEnd/>
                </a:ln>
              </p:spPr>
              <p:txBody>
                <a:bodyPr wrap="none" anchor="ctr"/>
                <a:lstStyle/>
                <a:p>
                  <a:endParaRPr lang="id-ID">
                    <a:latin typeface="Calibri" pitchFamily="34" charset="0"/>
                  </a:endParaRPr>
                </a:p>
              </p:txBody>
            </p:sp>
            <p:sp>
              <p:nvSpPr>
                <p:cNvPr id="108" name="Line 17"/>
                <p:cNvSpPr>
                  <a:spLocks noChangeShapeType="1"/>
                </p:cNvSpPr>
                <p:nvPr/>
              </p:nvSpPr>
              <p:spPr bwMode="auto">
                <a:xfrm>
                  <a:off x="624" y="3364"/>
                  <a:ext cx="0" cy="232"/>
                </a:xfrm>
                <a:prstGeom prst="line">
                  <a:avLst/>
                </a:prstGeom>
                <a:noFill/>
                <a:ln w="12700">
                  <a:solidFill>
                    <a:schemeClr val="tx1"/>
                  </a:solidFill>
                  <a:round/>
                  <a:headEnd/>
                  <a:tailEnd/>
                </a:ln>
              </p:spPr>
              <p:txBody>
                <a:bodyPr wrap="none" anchor="ctr"/>
                <a:lstStyle/>
                <a:p>
                  <a:endParaRPr lang="id-ID"/>
                </a:p>
              </p:txBody>
            </p:sp>
            <p:sp>
              <p:nvSpPr>
                <p:cNvPr id="109" name="Line 18"/>
                <p:cNvSpPr>
                  <a:spLocks noChangeShapeType="1"/>
                </p:cNvSpPr>
                <p:nvPr/>
              </p:nvSpPr>
              <p:spPr bwMode="auto">
                <a:xfrm flipH="1">
                  <a:off x="476" y="3604"/>
                  <a:ext cx="152" cy="40"/>
                </a:xfrm>
                <a:prstGeom prst="line">
                  <a:avLst/>
                </a:prstGeom>
                <a:noFill/>
                <a:ln w="12700">
                  <a:solidFill>
                    <a:schemeClr val="tx1"/>
                  </a:solidFill>
                  <a:round/>
                  <a:headEnd/>
                  <a:tailEnd/>
                </a:ln>
              </p:spPr>
              <p:txBody>
                <a:bodyPr wrap="none" anchor="ctr"/>
                <a:lstStyle/>
                <a:p>
                  <a:endParaRPr lang="id-ID"/>
                </a:p>
              </p:txBody>
            </p:sp>
            <p:sp>
              <p:nvSpPr>
                <p:cNvPr id="110" name="Line 19"/>
                <p:cNvSpPr>
                  <a:spLocks noChangeShapeType="1"/>
                </p:cNvSpPr>
                <p:nvPr/>
              </p:nvSpPr>
              <p:spPr bwMode="auto">
                <a:xfrm>
                  <a:off x="628" y="3604"/>
                  <a:ext cx="88" cy="40"/>
                </a:xfrm>
                <a:prstGeom prst="line">
                  <a:avLst/>
                </a:prstGeom>
                <a:noFill/>
                <a:ln w="12700">
                  <a:solidFill>
                    <a:schemeClr val="tx1"/>
                  </a:solidFill>
                  <a:round/>
                  <a:headEnd/>
                  <a:tailEnd/>
                </a:ln>
              </p:spPr>
              <p:txBody>
                <a:bodyPr wrap="none" anchor="ctr"/>
                <a:lstStyle/>
                <a:p>
                  <a:endParaRPr lang="id-ID"/>
                </a:p>
              </p:txBody>
            </p:sp>
            <p:sp>
              <p:nvSpPr>
                <p:cNvPr id="111" name="Line 20"/>
                <p:cNvSpPr>
                  <a:spLocks noChangeShapeType="1"/>
                </p:cNvSpPr>
                <p:nvPr/>
              </p:nvSpPr>
              <p:spPr bwMode="auto">
                <a:xfrm>
                  <a:off x="532" y="3456"/>
                  <a:ext cx="184" cy="0"/>
                </a:xfrm>
                <a:prstGeom prst="line">
                  <a:avLst/>
                </a:prstGeom>
                <a:noFill/>
                <a:ln w="12700">
                  <a:solidFill>
                    <a:schemeClr val="tx1"/>
                  </a:solidFill>
                  <a:round/>
                  <a:headEnd/>
                  <a:tailEnd/>
                </a:ln>
              </p:spPr>
              <p:txBody>
                <a:bodyPr wrap="none" anchor="ctr"/>
                <a:lstStyle/>
                <a:p>
                  <a:endParaRPr lang="id-ID"/>
                </a:p>
              </p:txBody>
            </p:sp>
          </p:grpSp>
          <p:sp>
            <p:nvSpPr>
              <p:cNvPr id="96" name="Line 21"/>
              <p:cNvSpPr>
                <a:spLocks noChangeShapeType="1"/>
              </p:cNvSpPr>
              <p:nvPr/>
            </p:nvSpPr>
            <p:spPr bwMode="auto">
              <a:xfrm flipH="1" flipV="1">
                <a:off x="4114800" y="2590800"/>
                <a:ext cx="3505200" cy="685800"/>
              </a:xfrm>
              <a:prstGeom prst="line">
                <a:avLst/>
              </a:prstGeom>
              <a:noFill/>
              <a:ln w="9525">
                <a:solidFill>
                  <a:schemeClr val="tx1"/>
                </a:solidFill>
                <a:round/>
                <a:headEnd/>
                <a:tailEnd type="arrow" w="med" len="med"/>
              </a:ln>
            </p:spPr>
            <p:txBody>
              <a:bodyPr wrap="none" anchor="ctr"/>
              <a:lstStyle/>
              <a:p>
                <a:endParaRPr lang="id-ID"/>
              </a:p>
            </p:txBody>
          </p:sp>
          <p:sp>
            <p:nvSpPr>
              <p:cNvPr id="97" name="Line 22"/>
              <p:cNvSpPr>
                <a:spLocks noChangeShapeType="1"/>
              </p:cNvSpPr>
              <p:nvPr/>
            </p:nvSpPr>
            <p:spPr bwMode="auto">
              <a:xfrm>
                <a:off x="4038600" y="2743200"/>
                <a:ext cx="1319213" cy="900113"/>
              </a:xfrm>
              <a:prstGeom prst="line">
                <a:avLst/>
              </a:prstGeom>
              <a:noFill/>
              <a:ln w="9525">
                <a:solidFill>
                  <a:schemeClr val="tx1"/>
                </a:solidFill>
                <a:prstDash val="lgDash"/>
                <a:round/>
                <a:headEnd/>
                <a:tailEnd type="arrow" w="med" len="med"/>
              </a:ln>
            </p:spPr>
            <p:txBody>
              <a:bodyPr wrap="none" anchor="ctr"/>
              <a:lstStyle/>
              <a:p>
                <a:endParaRPr lang="id-ID"/>
              </a:p>
            </p:txBody>
          </p:sp>
          <p:sp>
            <p:nvSpPr>
              <p:cNvPr id="98" name="Oval 23"/>
              <p:cNvSpPr>
                <a:spLocks noChangeArrowheads="1"/>
              </p:cNvSpPr>
              <p:nvPr/>
            </p:nvSpPr>
            <p:spPr bwMode="auto">
              <a:xfrm>
                <a:off x="5105400" y="3657600"/>
                <a:ext cx="1219200" cy="609600"/>
              </a:xfrm>
              <a:prstGeom prst="ellipse">
                <a:avLst/>
              </a:prstGeom>
              <a:solidFill>
                <a:schemeClr val="accent1"/>
              </a:solidFill>
              <a:ln w="9525">
                <a:solidFill>
                  <a:schemeClr val="tx1"/>
                </a:solidFill>
                <a:round/>
                <a:headEnd/>
                <a:tailEnd/>
              </a:ln>
            </p:spPr>
            <p:txBody>
              <a:bodyPr wrap="none" anchor="ctr"/>
              <a:lstStyle/>
              <a:p>
                <a:pPr algn="ctr"/>
                <a:r>
                  <a:rPr lang="en-US" sz="1400" b="1">
                    <a:latin typeface="Times New Roman" pitchFamily="18" charset="0"/>
                  </a:rPr>
                  <a:t>Validate User</a:t>
                </a:r>
                <a:endParaRPr lang="en-US" sz="2400">
                  <a:latin typeface="Times New Roman" pitchFamily="18" charset="0"/>
                </a:endParaRPr>
              </a:p>
            </p:txBody>
          </p:sp>
          <p:sp>
            <p:nvSpPr>
              <p:cNvPr id="99" name="Line 25"/>
              <p:cNvSpPr>
                <a:spLocks noChangeShapeType="1"/>
              </p:cNvSpPr>
              <p:nvPr/>
            </p:nvSpPr>
            <p:spPr bwMode="auto">
              <a:xfrm flipH="1">
                <a:off x="5562600" y="3505200"/>
                <a:ext cx="2057400" cy="2057400"/>
              </a:xfrm>
              <a:prstGeom prst="line">
                <a:avLst/>
              </a:prstGeom>
              <a:noFill/>
              <a:ln w="9525">
                <a:solidFill>
                  <a:schemeClr val="tx1"/>
                </a:solidFill>
                <a:round/>
                <a:headEnd/>
                <a:tailEnd type="arrow" w="med" len="med"/>
              </a:ln>
            </p:spPr>
            <p:txBody>
              <a:bodyPr wrap="none" anchor="ctr"/>
              <a:lstStyle/>
              <a:p>
                <a:endParaRPr lang="id-ID"/>
              </a:p>
            </p:txBody>
          </p:sp>
          <p:sp>
            <p:nvSpPr>
              <p:cNvPr id="100" name="Oval 26"/>
              <p:cNvSpPr>
                <a:spLocks noChangeArrowheads="1"/>
              </p:cNvSpPr>
              <p:nvPr/>
            </p:nvSpPr>
            <p:spPr bwMode="auto">
              <a:xfrm>
                <a:off x="4572000" y="5562600"/>
                <a:ext cx="1219200" cy="609600"/>
              </a:xfrm>
              <a:prstGeom prst="ellipse">
                <a:avLst/>
              </a:prstGeom>
              <a:solidFill>
                <a:schemeClr val="accent1"/>
              </a:solidFill>
              <a:ln w="9525">
                <a:solidFill>
                  <a:schemeClr val="tx1"/>
                </a:solidFill>
                <a:round/>
                <a:headEnd/>
                <a:tailEnd/>
              </a:ln>
            </p:spPr>
            <p:txBody>
              <a:bodyPr wrap="none" anchor="ctr"/>
              <a:lstStyle/>
              <a:p>
                <a:pPr algn="ctr"/>
                <a:r>
                  <a:rPr lang="en-US" sz="1400" b="1">
                    <a:latin typeface="Times New Roman" pitchFamily="18" charset="0"/>
                  </a:rPr>
                  <a:t>Ship Order</a:t>
                </a:r>
              </a:p>
            </p:txBody>
          </p:sp>
          <p:sp>
            <p:nvSpPr>
              <p:cNvPr id="101" name="Line 27"/>
              <p:cNvSpPr>
                <a:spLocks noChangeShapeType="1"/>
              </p:cNvSpPr>
              <p:nvPr/>
            </p:nvSpPr>
            <p:spPr bwMode="auto">
              <a:xfrm>
                <a:off x="1143000" y="3352800"/>
                <a:ext cx="1828800" cy="2133600"/>
              </a:xfrm>
              <a:prstGeom prst="line">
                <a:avLst/>
              </a:prstGeom>
              <a:noFill/>
              <a:ln w="9525">
                <a:solidFill>
                  <a:schemeClr val="tx1"/>
                </a:solidFill>
                <a:round/>
                <a:headEnd/>
                <a:tailEnd type="arrow" w="med" len="med"/>
              </a:ln>
            </p:spPr>
            <p:txBody>
              <a:bodyPr wrap="none" anchor="ctr"/>
              <a:lstStyle/>
              <a:p>
                <a:endParaRPr lang="id-ID"/>
              </a:p>
            </p:txBody>
          </p:sp>
          <p:sp>
            <p:nvSpPr>
              <p:cNvPr id="102" name="Oval 28"/>
              <p:cNvSpPr>
                <a:spLocks noChangeArrowheads="1"/>
              </p:cNvSpPr>
              <p:nvPr/>
            </p:nvSpPr>
            <p:spPr bwMode="auto">
              <a:xfrm>
                <a:off x="2286000" y="5486400"/>
                <a:ext cx="1295400" cy="609600"/>
              </a:xfrm>
              <a:prstGeom prst="ellipse">
                <a:avLst/>
              </a:prstGeom>
              <a:solidFill>
                <a:schemeClr val="accent1"/>
              </a:solidFill>
              <a:ln w="9525">
                <a:solidFill>
                  <a:schemeClr val="tx1"/>
                </a:solidFill>
                <a:round/>
                <a:headEnd/>
                <a:tailEnd/>
              </a:ln>
            </p:spPr>
            <p:txBody>
              <a:bodyPr wrap="none" anchor="ctr"/>
              <a:lstStyle/>
              <a:p>
                <a:pPr algn="ctr"/>
                <a:r>
                  <a:rPr lang="en-US" sz="1400" b="1">
                    <a:latin typeface="Times New Roman" pitchFamily="18" charset="0"/>
                  </a:rPr>
                  <a:t>Track Order</a:t>
                </a:r>
              </a:p>
            </p:txBody>
          </p:sp>
          <p:sp>
            <p:nvSpPr>
              <p:cNvPr id="103" name="Text Box 30"/>
              <p:cNvSpPr txBox="1">
                <a:spLocks noChangeArrowheads="1"/>
              </p:cNvSpPr>
              <p:nvPr/>
            </p:nvSpPr>
            <p:spPr bwMode="auto">
              <a:xfrm>
                <a:off x="7696200" y="3733800"/>
                <a:ext cx="831850" cy="523875"/>
              </a:xfrm>
              <a:prstGeom prst="rect">
                <a:avLst/>
              </a:prstGeom>
              <a:noFill/>
              <a:ln w="9525">
                <a:noFill/>
                <a:miter lim="800000"/>
                <a:headEnd/>
                <a:tailEnd/>
              </a:ln>
            </p:spPr>
            <p:txBody>
              <a:bodyPr wrap="none">
                <a:spAutoFit/>
              </a:bodyPr>
              <a:lstStyle/>
              <a:p>
                <a:r>
                  <a:rPr lang="en-US" sz="1400" b="1">
                    <a:latin typeface="Times New Roman" pitchFamily="18" charset="0"/>
                  </a:rPr>
                  <a:t>(Actor2)</a:t>
                </a:r>
              </a:p>
              <a:p>
                <a:r>
                  <a:rPr lang="en-US" sz="1400" b="1">
                    <a:latin typeface="Times New Roman" pitchFamily="18" charset="0"/>
                  </a:rPr>
                  <a:t>  Seller</a:t>
                </a:r>
              </a:p>
            </p:txBody>
          </p:sp>
          <p:sp>
            <p:nvSpPr>
              <p:cNvPr id="104" name="Line 31"/>
              <p:cNvSpPr>
                <a:spLocks noChangeShapeType="1"/>
              </p:cNvSpPr>
              <p:nvPr/>
            </p:nvSpPr>
            <p:spPr bwMode="auto">
              <a:xfrm flipV="1">
                <a:off x="3429000" y="4191000"/>
                <a:ext cx="1752600" cy="1371600"/>
              </a:xfrm>
              <a:prstGeom prst="line">
                <a:avLst/>
              </a:prstGeom>
              <a:noFill/>
              <a:ln w="9525">
                <a:solidFill>
                  <a:schemeClr val="tx1"/>
                </a:solidFill>
                <a:prstDash val="lgDash"/>
                <a:round/>
                <a:headEnd/>
                <a:tailEnd type="arrow" w="med" len="med"/>
              </a:ln>
            </p:spPr>
            <p:txBody>
              <a:bodyPr wrap="none" anchor="ctr"/>
              <a:lstStyle/>
              <a:p>
                <a:endParaRPr lang="id-ID"/>
              </a:p>
            </p:txBody>
          </p:sp>
          <p:sp>
            <p:nvSpPr>
              <p:cNvPr id="105" name="TextBox 32"/>
              <p:cNvSpPr txBox="1">
                <a:spLocks noChangeArrowheads="1"/>
              </p:cNvSpPr>
              <p:nvPr/>
            </p:nvSpPr>
            <p:spPr bwMode="auto">
              <a:xfrm>
                <a:off x="4214813" y="3048000"/>
                <a:ext cx="1330325" cy="369888"/>
              </a:xfrm>
              <a:prstGeom prst="rect">
                <a:avLst/>
              </a:prstGeom>
              <a:noFill/>
              <a:ln w="9525">
                <a:noFill/>
                <a:miter lim="800000"/>
                <a:headEnd/>
                <a:tailEnd/>
              </a:ln>
            </p:spPr>
            <p:txBody>
              <a:bodyPr wrap="none">
                <a:spAutoFit/>
              </a:bodyPr>
              <a:lstStyle/>
              <a:p>
                <a:r>
                  <a:rPr lang="en-US">
                    <a:latin typeface="Calibri" pitchFamily="34" charset="0"/>
                  </a:rPr>
                  <a:t>&lt;&lt;include&gt;&gt;</a:t>
                </a:r>
              </a:p>
            </p:txBody>
          </p:sp>
          <p:sp>
            <p:nvSpPr>
              <p:cNvPr id="106" name="TextBox 33"/>
              <p:cNvSpPr txBox="1">
                <a:spLocks noChangeArrowheads="1"/>
              </p:cNvSpPr>
              <p:nvPr/>
            </p:nvSpPr>
            <p:spPr bwMode="auto">
              <a:xfrm>
                <a:off x="3733800" y="4876800"/>
                <a:ext cx="1330325" cy="369888"/>
              </a:xfrm>
              <a:prstGeom prst="rect">
                <a:avLst/>
              </a:prstGeom>
              <a:noFill/>
              <a:ln w="9525">
                <a:noFill/>
                <a:miter lim="800000"/>
                <a:headEnd/>
                <a:tailEnd/>
              </a:ln>
            </p:spPr>
            <p:txBody>
              <a:bodyPr wrap="none">
                <a:spAutoFit/>
              </a:bodyPr>
              <a:lstStyle/>
              <a:p>
                <a:r>
                  <a:rPr lang="en-US">
                    <a:latin typeface="Calibri" pitchFamily="34" charset="0"/>
                  </a:rPr>
                  <a:t>&lt;&lt;include&gt;&gt;</a:t>
                </a:r>
              </a:p>
            </p:txBody>
          </p:sp>
        </p:gr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UseCaseDiagram.jpg"/>
          <p:cNvPicPr>
            <a:picLocks noChangeAspect="1"/>
          </p:cNvPicPr>
          <p:nvPr/>
        </p:nvPicPr>
        <p:blipFill>
          <a:blip r:embed="rId2"/>
          <a:srcRect/>
          <a:stretch>
            <a:fillRect/>
          </a:stretch>
        </p:blipFill>
        <p:spPr bwMode="auto">
          <a:xfrm>
            <a:off x="1285852" y="163451"/>
            <a:ext cx="6553200" cy="6473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hoy.blogdetik.com/files/2008/05/use-case-diagram.GIF"/>
          <p:cNvPicPr>
            <a:picLocks noChangeAspect="1" noChangeArrowheads="1"/>
          </p:cNvPicPr>
          <p:nvPr/>
        </p:nvPicPr>
        <p:blipFill>
          <a:blip r:embed="rId2"/>
          <a:srcRect/>
          <a:stretch>
            <a:fillRect/>
          </a:stretch>
        </p:blipFill>
        <p:spPr bwMode="auto">
          <a:xfrm>
            <a:off x="1214414" y="428604"/>
            <a:ext cx="6282344" cy="5767398"/>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4134"/>
            <a:ext cx="8229600" cy="1143000"/>
          </a:xfrm>
        </p:spPr>
        <p:txBody>
          <a:bodyPr/>
          <a:lstStyle/>
          <a:p>
            <a:r>
              <a:rPr lang="id-ID" dirty="0" smtClean="0"/>
              <a:t>Terima Kasih</a:t>
            </a:r>
            <a:endParaRPr lang="id-ID"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Tugas</a:t>
            </a:r>
            <a:endParaRPr lang="id-ID" dirty="0"/>
          </a:p>
        </p:txBody>
      </p:sp>
      <p:sp>
        <p:nvSpPr>
          <p:cNvPr id="3" name="Content Placeholder 2"/>
          <p:cNvSpPr>
            <a:spLocks noGrp="1"/>
          </p:cNvSpPr>
          <p:nvPr>
            <p:ph idx="1"/>
          </p:nvPr>
        </p:nvSpPr>
        <p:spPr/>
        <p:txBody>
          <a:bodyPr/>
          <a:lstStyle/>
          <a:p>
            <a:r>
              <a:rPr lang="id-ID" dirty="0" smtClean="0"/>
              <a:t>Tugas Individu</a:t>
            </a:r>
          </a:p>
          <a:p>
            <a:r>
              <a:rPr lang="id-ID" dirty="0" smtClean="0"/>
              <a:t>Waktu 1 minggu</a:t>
            </a:r>
          </a:p>
          <a:p>
            <a:r>
              <a:rPr lang="id-ID" dirty="0" smtClean="0"/>
              <a:t>Buat Use Case Diagram sesuai tugas kelompok anda.</a:t>
            </a:r>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Kegunaan</a:t>
            </a:r>
            <a:endParaRPr lang="id-ID" dirty="0"/>
          </a:p>
        </p:txBody>
      </p:sp>
      <p:sp>
        <p:nvSpPr>
          <p:cNvPr id="3" name="Content Placeholder 2"/>
          <p:cNvSpPr>
            <a:spLocks noGrp="1"/>
          </p:cNvSpPr>
          <p:nvPr>
            <p:ph idx="1"/>
          </p:nvPr>
        </p:nvSpPr>
        <p:spPr/>
        <p:txBody>
          <a:bodyPr/>
          <a:lstStyle/>
          <a:p>
            <a:r>
              <a:rPr lang="id-ID" sz="2400" dirty="0" smtClean="0"/>
              <a:t>Menggambarkan batasan sistem dan fungsi-fungsi secara umum. (use case diagram).</a:t>
            </a:r>
          </a:p>
          <a:p>
            <a:r>
              <a:rPr lang="id-ID" sz="2400" dirty="0" smtClean="0"/>
              <a:t>Menggambarkan kegiatan atau proses bisnis secara umum. (interaction diagram)</a:t>
            </a:r>
          </a:p>
          <a:p>
            <a:r>
              <a:rPr lang="id-ID" sz="2400" dirty="0" smtClean="0"/>
              <a:t>Menggambarkan representasi struktur statistik sebuah sistem (class diagram)</a:t>
            </a:r>
          </a:p>
          <a:p>
            <a:r>
              <a:rPr lang="id-ID" sz="2400" dirty="0" smtClean="0"/>
              <a:t>Menggambarkan behavior menggambarkan kebiasaan atau sifat sebuah sistem (state transition diagram)</a:t>
            </a:r>
          </a:p>
          <a:p>
            <a:r>
              <a:rPr lang="id-ID" sz="2400" dirty="0" smtClean="0"/>
              <a:t>Menyatakan arsitektur implementasi fisik</a:t>
            </a:r>
          </a:p>
          <a:p>
            <a:r>
              <a:rPr lang="id-ID" sz="2400" dirty="0" smtClean="0"/>
              <a:t>Menyampaikan atau memperluas fungsionality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Jenis-jenis diagram UML</a:t>
            </a:r>
            <a:endParaRPr lang="id-ID" dirty="0"/>
          </a:p>
        </p:txBody>
      </p:sp>
      <p:sp>
        <p:nvSpPr>
          <p:cNvPr id="3" name="Content Placeholder 2"/>
          <p:cNvSpPr>
            <a:spLocks noGrp="1"/>
          </p:cNvSpPr>
          <p:nvPr>
            <p:ph idx="1"/>
          </p:nvPr>
        </p:nvSpPr>
        <p:spPr/>
        <p:txBody>
          <a:bodyPr/>
          <a:lstStyle/>
          <a:p>
            <a:r>
              <a:rPr lang="id-ID" dirty="0" smtClean="0"/>
              <a:t>Use Case Diagram</a:t>
            </a:r>
          </a:p>
          <a:p>
            <a:r>
              <a:rPr lang="id-ID" dirty="0" smtClean="0"/>
              <a:t>Class Diagram</a:t>
            </a:r>
          </a:p>
          <a:p>
            <a:r>
              <a:rPr lang="id-ID" dirty="0" smtClean="0"/>
              <a:t>Sequence Diagram</a:t>
            </a:r>
          </a:p>
          <a:p>
            <a:r>
              <a:rPr lang="id-ID" dirty="0" smtClean="0"/>
              <a:t>Activity Diagram</a:t>
            </a:r>
          </a:p>
          <a:p>
            <a:r>
              <a:rPr lang="id-ID" dirty="0" smtClean="0"/>
              <a:t>Collaboration Diagram</a:t>
            </a:r>
          </a:p>
          <a:p>
            <a:r>
              <a:rPr lang="id-ID" dirty="0" smtClean="0"/>
              <a:t>dll</a:t>
            </a:r>
          </a:p>
          <a:p>
            <a:endParaRPr lang="id-ID" dirty="0" smtClean="0"/>
          </a:p>
          <a:p>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Object</a:t>
            </a:r>
            <a:endParaRPr lang="id-ID" dirty="0"/>
          </a:p>
        </p:txBody>
      </p:sp>
      <p:sp>
        <p:nvSpPr>
          <p:cNvPr id="3" name="Content Placeholder 2"/>
          <p:cNvSpPr>
            <a:spLocks noGrp="1"/>
          </p:cNvSpPr>
          <p:nvPr>
            <p:ph sz="half" idx="1"/>
          </p:nvPr>
        </p:nvSpPr>
        <p:spPr>
          <a:xfrm>
            <a:off x="428596" y="1428736"/>
            <a:ext cx="4038600" cy="4900634"/>
          </a:xfrm>
        </p:spPr>
        <p:txBody>
          <a:bodyPr/>
          <a:lstStyle/>
          <a:p>
            <a:r>
              <a:rPr lang="id-ID" sz="2400" dirty="0" smtClean="0"/>
              <a:t>Pada dasarnya semua benda yang ada di dunia nyata dapat dianggap sebagai objek. Misalnya rumah, mobil, sepeda, motor, gelas, komputer, meja, sepatu, dll.</a:t>
            </a:r>
          </a:p>
          <a:p>
            <a:r>
              <a:rPr lang="id-ID" sz="2400" dirty="0" smtClean="0"/>
              <a:t>Setiap objek memiliki atribut sebagai status (state) atau variabel dan tingkah laku sebagai behavior atau metode.</a:t>
            </a:r>
          </a:p>
        </p:txBody>
      </p:sp>
      <p:sp>
        <p:nvSpPr>
          <p:cNvPr id="4" name="Content Placeholder 3"/>
          <p:cNvSpPr>
            <a:spLocks noGrp="1"/>
          </p:cNvSpPr>
          <p:nvPr>
            <p:ph sz="half" idx="2"/>
          </p:nvPr>
        </p:nvSpPr>
        <p:spPr/>
        <p:txBody>
          <a:bodyPr/>
          <a:lstStyle/>
          <a:p>
            <a:r>
              <a:rPr lang="id-ID" sz="2400" dirty="0" smtClean="0"/>
              <a:t>Contoh pesawat sebagai object  yang memiliki Attribute (State) dari pesawat adalah nama pesawat, tipe, warna, tahun produksi, roda, dll. Sedangkan Behavior dari pesawat adalah cara menghidupkan mesin, cara menerbangkan pesawat (take off), cara menurunkan pesawat (landing), dll.</a:t>
            </a:r>
            <a:endParaRPr lang="id-ID"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linds(horizontal)">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Class</a:t>
            </a:r>
            <a:endParaRPr lang="id-ID" dirty="0"/>
          </a:p>
        </p:txBody>
      </p:sp>
      <p:sp>
        <p:nvSpPr>
          <p:cNvPr id="3" name="Content Placeholder 2"/>
          <p:cNvSpPr>
            <a:spLocks noGrp="1"/>
          </p:cNvSpPr>
          <p:nvPr>
            <p:ph sz="half" idx="1"/>
          </p:nvPr>
        </p:nvSpPr>
        <p:spPr/>
        <p:txBody>
          <a:bodyPr/>
          <a:lstStyle/>
          <a:p>
            <a:r>
              <a:rPr lang="id-ID" sz="2400" dirty="0" smtClean="0"/>
              <a:t>Definisi class yaitu template untuk membuat objek.</a:t>
            </a:r>
          </a:p>
          <a:p>
            <a:r>
              <a:rPr lang="id-ID" sz="2400" dirty="0" smtClean="0"/>
              <a:t>Class merupakan </a:t>
            </a:r>
            <a:r>
              <a:rPr lang="id-ID" sz="2400" dirty="0" smtClean="0"/>
              <a:t>protot</a:t>
            </a:r>
            <a:r>
              <a:rPr lang="en-US" sz="2400" dirty="0" smtClean="0"/>
              <a:t>y</a:t>
            </a:r>
            <a:r>
              <a:rPr lang="id-ID" sz="2400" dirty="0" smtClean="0"/>
              <a:t>pe </a:t>
            </a:r>
            <a:r>
              <a:rPr lang="id-ID" sz="2400" dirty="0" smtClean="0"/>
              <a:t>atau blue prints yang mendefinisikan variabel-variabel dan method-method secara umum. </a:t>
            </a:r>
          </a:p>
          <a:p>
            <a:r>
              <a:rPr lang="id-ID" sz="2400" dirty="0" smtClean="0"/>
              <a:t>Objek merupakan hasil instansiasi dari suatu class. </a:t>
            </a:r>
            <a:endParaRPr lang="id-ID" sz="2400" dirty="0"/>
          </a:p>
        </p:txBody>
      </p:sp>
      <p:sp>
        <p:nvSpPr>
          <p:cNvPr id="4" name="Content Placeholder 3"/>
          <p:cNvSpPr>
            <a:spLocks noGrp="1"/>
          </p:cNvSpPr>
          <p:nvPr>
            <p:ph sz="half" idx="2"/>
          </p:nvPr>
        </p:nvSpPr>
        <p:spPr/>
        <p:txBody>
          <a:bodyPr/>
          <a:lstStyle/>
          <a:p>
            <a:r>
              <a:rPr lang="id-ID" sz="2000" dirty="0" smtClean="0"/>
              <a:t>Contoh pesawat Boeing 737 dibuat dengan rancangan yang sama, rancangan pesawat ini disebut kelas. Hasil rancangan itu menjadi pesawat Boeing 737 yang disebut objek. Pesawat-pesawat hasil rancangan tadi bisa memiliki warna, nama yang berbeda-beda tergantung perusahaan penerbangannya. Disini jelas bahwa objek memiliki sifat independen. Objek adalah instance dari kelas, satu kelas bisa memiliki beberapa objek</a:t>
            </a:r>
            <a:endParaRPr lang="id-ID"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blinds(horizontal)">
                                      <p:cBhvr>
                                        <p:cTn id="2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Attributes </a:t>
            </a:r>
            <a:endParaRPr lang="id-ID" dirty="0"/>
          </a:p>
        </p:txBody>
      </p:sp>
      <p:sp>
        <p:nvSpPr>
          <p:cNvPr id="3" name="Content Placeholder 2"/>
          <p:cNvSpPr>
            <a:spLocks noGrp="1"/>
          </p:cNvSpPr>
          <p:nvPr>
            <p:ph idx="1"/>
          </p:nvPr>
        </p:nvSpPr>
        <p:spPr/>
        <p:txBody>
          <a:bodyPr>
            <a:normAutofit lnSpcReduction="10000"/>
          </a:bodyPr>
          <a:lstStyle/>
          <a:p>
            <a:r>
              <a:rPr lang="id-ID" sz="2200" dirty="0" smtClean="0"/>
              <a:t>Atribut adalah data yang membedakan antara objek satu dengan yang lainnya.</a:t>
            </a:r>
          </a:p>
          <a:p>
            <a:r>
              <a:rPr lang="id-ID" sz="2200" dirty="0" smtClean="0"/>
              <a:t>Dalam class, atribut sering disebut sebagai variabel. Atribut dibedakan menjadi dua jenis yaitu </a:t>
            </a:r>
            <a:r>
              <a:rPr lang="id-ID" sz="2200" b="1" i="1" dirty="0" smtClean="0"/>
              <a:t>Instance Variable</a:t>
            </a:r>
            <a:r>
              <a:rPr lang="id-ID" sz="2200" dirty="0" smtClean="0"/>
              <a:t> dan </a:t>
            </a:r>
            <a:r>
              <a:rPr lang="id-ID" sz="2200" b="1" i="1" dirty="0" smtClean="0"/>
              <a:t>Class Variable</a:t>
            </a:r>
            <a:r>
              <a:rPr lang="id-ID" sz="2200" dirty="0" smtClean="0"/>
              <a:t>.</a:t>
            </a:r>
          </a:p>
          <a:p>
            <a:r>
              <a:rPr lang="id-ID" sz="2200" b="1" i="1" dirty="0" smtClean="0"/>
              <a:t>Instance variable</a:t>
            </a:r>
            <a:r>
              <a:rPr lang="id-ID" sz="2200" dirty="0" smtClean="0"/>
              <a:t> adalah atribut untuk tiap objek dari kelas yang sama. Tiap objek mempunyai dan menyimpan nilai atributnya sendiri. Jadi, tiap objek dari class yang sama boleh mempunyai nilai yang sama atau berbeda.</a:t>
            </a:r>
          </a:p>
          <a:p>
            <a:r>
              <a:rPr lang="id-ID" sz="2200" b="1" i="1" dirty="0" smtClean="0"/>
              <a:t>Class Variable</a:t>
            </a:r>
            <a:r>
              <a:rPr lang="id-ID" sz="2200" dirty="0" smtClean="0"/>
              <a:t> adalah atribut untuk semua objek yang dibuat dari class yang sama. Semua objek mempunyai nilai atribut yang sama. Jadi semua objek dari class yang sama mempunyai hanya satu nilai yang value nya sama.</a:t>
            </a:r>
            <a:endParaRPr lang="id-ID"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Behavior</a:t>
            </a:r>
            <a:endParaRPr lang="id-ID" dirty="0"/>
          </a:p>
        </p:txBody>
      </p:sp>
      <p:sp>
        <p:nvSpPr>
          <p:cNvPr id="3" name="Content Placeholder 2"/>
          <p:cNvSpPr>
            <a:spLocks noGrp="1"/>
          </p:cNvSpPr>
          <p:nvPr>
            <p:ph idx="1"/>
          </p:nvPr>
        </p:nvSpPr>
        <p:spPr/>
        <p:txBody>
          <a:bodyPr/>
          <a:lstStyle/>
          <a:p>
            <a:r>
              <a:rPr lang="id-ID" sz="2600" dirty="0" smtClean="0"/>
              <a:t>Behavior/tingkah laku adalah hal-hal yang bisa dilakukan oleh objek dari suatu class. Behavior dapat digunakan untuk mengubah nilai atribut suatu objek, menerima informasi dari objek lain, dan mengirim informasi ke objek lain untuk melakukan suatu tugas (task).</a:t>
            </a:r>
          </a:p>
          <a:p>
            <a:r>
              <a:rPr lang="id-ID" sz="2600" dirty="0" smtClean="0"/>
              <a:t>Dalam class, behavior disebut juga sebagai methods. Methods sendiri adalah serangkaian statements dalam suatu class yang menghandle suatu task tertentu. Cara objek berkomunikasi dengan objek yang lain adalah dengan menggunakan method.</a:t>
            </a:r>
            <a:endParaRPr lang="id-ID"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643182"/>
            <a:ext cx="8229600" cy="1143000"/>
          </a:xfrm>
        </p:spPr>
        <p:txBody>
          <a:bodyPr/>
          <a:lstStyle/>
          <a:p>
            <a:r>
              <a:rPr lang="id-ID" dirty="0" smtClean="0"/>
              <a:t>PEMODELAN USE CASE</a:t>
            </a:r>
            <a:endParaRPr lang="id-ID"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9197</TotalTime>
  <Words>1280</Words>
  <Application>Microsoft Office PowerPoint</Application>
  <PresentationFormat>On-screen Show (4:3)</PresentationFormat>
  <Paragraphs>170</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Trek</vt:lpstr>
      <vt:lpstr>Unified Modeling Language (UML)</vt:lpstr>
      <vt:lpstr>Pengertian</vt:lpstr>
      <vt:lpstr>Kegunaan</vt:lpstr>
      <vt:lpstr>Jenis-jenis diagram UML</vt:lpstr>
      <vt:lpstr>Object</vt:lpstr>
      <vt:lpstr>Class</vt:lpstr>
      <vt:lpstr>Attributes </vt:lpstr>
      <vt:lpstr>Behavior</vt:lpstr>
      <vt:lpstr>PEMODELAN USE CASE</vt:lpstr>
      <vt:lpstr>Persyaratan sistem menggunakan Use Case</vt:lpstr>
      <vt:lpstr>Use case model</vt:lpstr>
      <vt:lpstr>Simbol Use Case</vt:lpstr>
      <vt:lpstr>Tipe Aktor/Pelaku</vt:lpstr>
      <vt:lpstr>Relationship</vt:lpstr>
      <vt:lpstr>PowerPoint Presentation</vt:lpstr>
      <vt:lpstr>PowerPoint Presentation</vt:lpstr>
      <vt:lpstr>PowerPoint Presentation</vt:lpstr>
      <vt:lpstr>PowerPoint Presentation</vt:lpstr>
      <vt:lpstr>PowerPoint Presentation</vt:lpstr>
      <vt:lpstr>Contoh-Contoh Relationship</vt:lpstr>
      <vt:lpstr>PowerPoint Presentation</vt:lpstr>
      <vt:lpstr>PowerPoint Presentation</vt:lpstr>
      <vt:lpstr>PowerPoint Presentation</vt:lpstr>
      <vt:lpstr>Terima Kasih</vt:lpstr>
      <vt:lpstr>Tugas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Admin</cp:lastModifiedBy>
  <cp:revision>1168</cp:revision>
  <dcterms:created xsi:type="dcterms:W3CDTF">2010-05-23T14:28:12Z</dcterms:created>
  <dcterms:modified xsi:type="dcterms:W3CDTF">2014-11-23T17:49:11Z</dcterms:modified>
</cp:coreProperties>
</file>