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0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4" r:id="rId15"/>
    <p:sldId id="275" r:id="rId16"/>
    <p:sldId id="276" r:id="rId17"/>
    <p:sldId id="277" r:id="rId18"/>
    <p:sldId id="279" r:id="rId19"/>
    <p:sldId id="281" r:id="rId20"/>
    <p:sldId id="287" r:id="rId21"/>
    <p:sldId id="282" r:id="rId22"/>
    <p:sldId id="283" r:id="rId23"/>
    <p:sldId id="284" r:id="rId24"/>
    <p:sldId id="285" r:id="rId25"/>
    <p:sldId id="288" r:id="rId26"/>
    <p:sldId id="28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A7653-ADF8-4DCB-8F0A-D7FCE555755E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EA6BB-95AB-49C8-9453-7408234B7E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8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77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2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181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55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7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429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282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35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442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89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734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250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2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AD6C0-34C5-4177-AC1E-E7E47F9FBD4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95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63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10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42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3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46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9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EA6BB-95AB-49C8-9453-7408234B7E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6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CB89BA-8EA3-4EF6-9C58-563F1B7C9729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9F58C8-FD08-4494-8A54-B010BEB48C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 PROBABILITAS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3 </a:t>
            </a:r>
            <a:r>
              <a:rPr lang="en-US" dirty="0" err="1" smtClean="0"/>
              <a:t>atau</a:t>
            </a:r>
            <a:r>
              <a:rPr lang="en-US" dirty="0" smtClean="0"/>
              <a:t> 4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dadu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038600" y="2865437"/>
          <a:ext cx="31908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1574640" imgH="203040" progId="Equation.3">
                  <p:embed/>
                </p:oleObj>
              </mc:Choice>
              <mc:Fallback>
                <p:oleObj name="Equation" r:id="rId4" imgW="1574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65437"/>
                        <a:ext cx="3190875" cy="411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5000" y="4419600"/>
          <a:ext cx="3190875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6" imgW="1574640" imgH="609480" progId="Equation.3">
                  <p:embed/>
                </p:oleObj>
              </mc:Choice>
              <mc:Fallback>
                <p:oleObj name="Equation" r:id="rId6" imgW="1574640" imgH="609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0"/>
                        <a:ext cx="3190875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set </a:t>
            </a:r>
            <a:r>
              <a:rPr lang="en-US" dirty="0" err="1" smtClean="0"/>
              <a:t>kartu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52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bergambar</a:t>
            </a:r>
            <a:r>
              <a:rPr lang="en-US" dirty="0" smtClean="0"/>
              <a:t> raja (King)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bergambar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(Heart).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962400" y="2819400"/>
          <a:ext cx="46529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4" imgW="2298600" imgH="203040" progId="Equation.3">
                  <p:embed/>
                </p:oleObj>
              </mc:Choice>
              <mc:Fallback>
                <p:oleObj name="Equation" r:id="rId4" imgW="22986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19400"/>
                        <a:ext cx="4652963" cy="4111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667000" y="4953000"/>
          <a:ext cx="4935537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6" imgW="2819160" imgH="1028520" progId="Equation.3">
                  <p:embed/>
                </p:oleObj>
              </mc:Choice>
              <mc:Fallback>
                <p:oleObj name="Equation" r:id="rId6" imgW="2819160" imgH="1028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953000"/>
                        <a:ext cx="4935537" cy="180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P(A/B)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A </a:t>
            </a:r>
            <a:r>
              <a:rPr lang="en-US" dirty="0" err="1" smtClean="0">
                <a:sym typeface="Symbol"/>
              </a:rPr>
              <a:t>setelah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B </a:t>
            </a:r>
            <a:r>
              <a:rPr lang="en-US" dirty="0" err="1" smtClean="0">
                <a:sym typeface="Symbol"/>
              </a:rPr>
              <a:t>terjadi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/>
              <a:t>P(B/A)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B </a:t>
            </a:r>
            <a:r>
              <a:rPr lang="en-US" dirty="0" err="1" smtClean="0">
                <a:sym typeface="Symbol"/>
              </a:rPr>
              <a:t>setelah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A </a:t>
            </a:r>
            <a:r>
              <a:rPr lang="en-US" dirty="0" err="1" smtClean="0">
                <a:sym typeface="Symbol"/>
              </a:rPr>
              <a:t>terjadi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err="1" smtClean="0">
                <a:sym typeface="Symbol"/>
              </a:rPr>
              <a:t>Rumusan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probabilitas</a:t>
            </a:r>
            <a:r>
              <a:rPr lang="en-US" dirty="0" smtClean="0">
                <a:sym typeface="Symbol"/>
              </a:rPr>
              <a:t>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r>
              <a:rPr lang="en-US" dirty="0" smtClean="0"/>
              <a:t> (1)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0" y="5178425"/>
          <a:ext cx="26781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1333440" imgH="419040" progId="Equation.3">
                  <p:embed/>
                </p:oleObj>
              </mc:Choice>
              <mc:Fallback>
                <p:oleObj name="Equation" r:id="rId4" imgW="13334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178425"/>
                        <a:ext cx="2678113" cy="841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67400" y="5178425"/>
          <a:ext cx="26781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6" imgW="1333440" imgH="419040" progId="Equation.3">
                  <p:embed/>
                </p:oleObj>
              </mc:Choice>
              <mc:Fallback>
                <p:oleObj name="Equation" r:id="rId6" imgW="133344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78425"/>
                        <a:ext cx="2678113" cy="841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B.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ejadian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B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581400" y="3962400"/>
          <a:ext cx="3135312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4" imgW="1549080" imgH="203040" progId="Equation.3">
                  <p:embed/>
                </p:oleObj>
              </mc:Choice>
              <mc:Fallback>
                <p:oleObj name="Equation" r:id="rId4" imgW="1549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962400"/>
                        <a:ext cx="3135312" cy="411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10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Direktur</a:t>
            </a:r>
            <a:r>
              <a:rPr lang="en-US" dirty="0" smtClean="0"/>
              <a:t> </a:t>
            </a:r>
            <a:r>
              <a:rPr lang="en-US" dirty="0" err="1" smtClean="0"/>
              <a:t>menyuruh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5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carakah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Permutasi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590800"/>
          <a:ext cx="18653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4" imgW="927000" imgH="419040" progId="Equation.3">
                  <p:embed/>
                </p:oleObj>
              </mc:Choice>
              <mc:Fallback>
                <p:oleObj name="Equation" r:id="rId4" imgW="927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1865313" cy="842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175000" y="2603500"/>
          <a:ext cx="1609725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6" imgW="799920" imgH="406080" progId="Equation.3">
                  <p:embed/>
                </p:oleObj>
              </mc:Choice>
              <mc:Fallback>
                <p:oleObj name="Equation" r:id="rId6" imgW="799920" imgH="4060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2603500"/>
                        <a:ext cx="1609725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06688" y="5562600"/>
          <a:ext cx="80486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8" imgW="457200" imgH="406080" progId="Equation.3">
                  <p:embed/>
                </p:oleObj>
              </mc:Choice>
              <mc:Fallback>
                <p:oleObj name="Equation" r:id="rId8" imgW="457200" imgH="4060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5562600"/>
                        <a:ext cx="804862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654425" y="5578475"/>
          <a:ext cx="4341813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0" imgW="2476440" imgH="609480" progId="Equation.3">
                  <p:embed/>
                </p:oleObj>
              </mc:Choice>
              <mc:Fallback>
                <p:oleObj name="Equation" r:id="rId10" imgW="2476440" imgH="609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5" y="5578475"/>
                        <a:ext cx="4341813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kades</a:t>
            </a:r>
            <a:r>
              <a:rPr lang="en-US" dirty="0" smtClean="0"/>
              <a:t>,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2 </a:t>
            </a:r>
            <a:r>
              <a:rPr lang="en-US" dirty="0" err="1" smtClean="0"/>
              <a:t>calon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Kombinasi</a:t>
            </a:r>
            <a:endParaRPr lang="en-US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914400" y="2590800"/>
          <a:ext cx="2111375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4" imgW="1054080" imgH="419040" progId="Equation.3">
                  <p:embed/>
                </p:oleObj>
              </mc:Choice>
              <mc:Fallback>
                <p:oleObj name="Equation" r:id="rId4" imgW="10540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590800"/>
                        <a:ext cx="2111375" cy="8397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99CC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9188" y="4889500"/>
          <a:ext cx="6858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6" imgW="393480" imgH="380880" progId="Equation.3">
                  <p:embed/>
                </p:oleObj>
              </mc:Choice>
              <mc:Fallback>
                <p:oleObj name="Equation" r:id="rId6" imgW="393480" imgH="380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4889500"/>
                        <a:ext cx="6858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171700" y="4876800"/>
          <a:ext cx="443388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8" imgW="2539800" imgH="419040" progId="Equation.3">
                  <p:embed/>
                </p:oleObj>
              </mc:Choice>
              <mc:Fallback>
                <p:oleObj name="Equation" r:id="rId8" imgW="253980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1700" y="4876800"/>
                        <a:ext cx="443388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99CC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588" indent="-1588">
              <a:buNone/>
            </a:pPr>
            <a:r>
              <a:rPr lang="en-US" dirty="0" smtClean="0"/>
              <a:t>Dari 500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mengambil</a:t>
            </a:r>
            <a:r>
              <a:rPr lang="en-US" dirty="0" smtClean="0"/>
              <a:t> MK </a:t>
            </a:r>
            <a:r>
              <a:rPr lang="en-US" dirty="0" err="1" smtClean="0"/>
              <a:t>Aljabar</a:t>
            </a:r>
            <a:r>
              <a:rPr lang="en-US" dirty="0" smtClean="0"/>
              <a:t>, </a:t>
            </a:r>
            <a:r>
              <a:rPr lang="en-US" dirty="0" err="1" smtClean="0"/>
              <a:t>Kalkulus</a:t>
            </a:r>
            <a:r>
              <a:rPr lang="en-US" dirty="0" smtClean="0"/>
              <a:t>,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rincian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endParaRPr lang="en-US" dirty="0" smtClean="0"/>
          </a:p>
          <a:p>
            <a:pPr marL="1588" indent="-1588">
              <a:buNone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MK?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?</a:t>
            </a:r>
            <a:endParaRPr lang="en-US" dirty="0" smtClean="0"/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?</a:t>
            </a:r>
          </a:p>
          <a:p>
            <a:pPr marL="284163" indent="-284163">
              <a:buClr>
                <a:schemeClr val="tx2"/>
              </a:buClr>
              <a:buFont typeface="+mj-lt"/>
              <a:buAutoNum type="alphaLcPeriod"/>
            </a:pP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Kalkulus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986516"/>
              </p:ext>
            </p:extLst>
          </p:nvPr>
        </p:nvGraphicFramePr>
        <p:xfrm>
          <a:off x="533400" y="2240280"/>
          <a:ext cx="3048000" cy="1112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275907"/>
                <a:gridCol w="17720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329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186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Kalkulus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295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19746"/>
              </p:ext>
            </p:extLst>
          </p:nvPr>
        </p:nvGraphicFramePr>
        <p:xfrm>
          <a:off x="3962400" y="2286000"/>
          <a:ext cx="3962400" cy="111252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183363"/>
                <a:gridCol w="17790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&amp;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Kalkulus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Kalkulus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Statistika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3515360"/>
          <a:ext cx="4648200" cy="37084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1242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Aljabar</a:t>
                      </a:r>
                      <a:r>
                        <a:rPr lang="en-US" dirty="0" smtClean="0"/>
                        <a:t> &amp;</a:t>
                      </a:r>
                      <a:r>
                        <a:rPr lang="en-US" dirty="0" err="1" smtClean="0"/>
                        <a:t>Kalkulus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Statistik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Diagram Venn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Hasil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66928" indent="-457200">
              <a:buClr>
                <a:schemeClr val="tx1"/>
              </a:buClr>
              <a:buNone/>
            </a:pPr>
            <a:endParaRPr lang="en-US" dirty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33400" y="1600200"/>
          <a:ext cx="3757613" cy="290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Visio" r:id="rId4" imgW="3003499" imgH="2317478" progId="">
                  <p:embed/>
                </p:oleObj>
              </mc:Choice>
              <mc:Fallback>
                <p:oleObj name="Visio" r:id="rId4" imgW="3003499" imgH="2317478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3757613" cy="290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ontent Placeholder 8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302205149"/>
              </p:ext>
            </p:extLst>
          </p:nvPr>
        </p:nvGraphicFramePr>
        <p:xfrm>
          <a:off x="4887913" y="1447800"/>
          <a:ext cx="2308225" cy="284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6" imgW="1320480" imgH="1625400" progId="Equation.3">
                  <p:embed/>
                </p:oleObj>
              </mc:Choice>
              <mc:Fallback>
                <p:oleObj name="Equation" r:id="rId6" imgW="1320480" imgH="1625400" progId="Equation.3">
                  <p:embed/>
                  <p:pic>
                    <p:nvPicPr>
                      <p:cNvPr id="0" name="Content Placeholder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7913" y="1447800"/>
                        <a:ext cx="2308225" cy="284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pengaplikasian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bersyarat</a:t>
            </a:r>
            <a:r>
              <a:rPr lang="en-US" dirty="0" smtClean="0"/>
              <a:t>.</a:t>
            </a:r>
          </a:p>
          <a:p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 smtClean="0"/>
              <a:t>inferensia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Teorema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/>
              <a:t>o</a:t>
            </a:r>
            <a:r>
              <a:rPr lang="en-US" dirty="0" err="1" smtClean="0"/>
              <a:t>leh</a:t>
            </a:r>
            <a:r>
              <a:rPr lang="en-US" dirty="0" smtClean="0"/>
              <a:t> </a:t>
            </a:r>
            <a:r>
              <a:rPr lang="en-US" dirty="0"/>
              <a:t>Reverend Thomas </a:t>
            </a:r>
            <a:r>
              <a:rPr lang="en-US" dirty="0" err="1"/>
              <a:t>Bayes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smtClean="0"/>
              <a:t>ke-18.</a:t>
            </a:r>
          </a:p>
          <a:p>
            <a:r>
              <a:rPr lang="en-US" dirty="0" err="1" smtClean="0"/>
              <a:t>Rumusan</a:t>
            </a:r>
            <a:r>
              <a:rPr lang="en-US" dirty="0" smtClean="0"/>
              <a:t>: </a:t>
            </a:r>
            <a:endParaRPr lang="en-US" dirty="0"/>
          </a:p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TEOREMA BAYERS</a:t>
            </a:r>
            <a:endParaRPr lang="en-US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2362200" y="4800600"/>
          <a:ext cx="2541587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4" imgW="2541600" imgH="860400" progId="Equation.3">
                  <p:embed/>
                </p:oleObj>
              </mc:Choice>
              <mc:Fallback>
                <p:oleObj name="Equation" r:id="rId4" imgW="2541600" imgH="860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800600"/>
                        <a:ext cx="2541587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dicalonkan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30%,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50% </a:t>
            </a:r>
            <a:r>
              <a:rPr lang="en-US" dirty="0" err="1" smtClean="0"/>
              <a:t>dan</a:t>
            </a:r>
            <a:r>
              <a:rPr lang="en-US" dirty="0" smtClean="0"/>
              <a:t> 20%. </a:t>
            </a:r>
            <a:r>
              <a:rPr lang="en-US" dirty="0" err="1" smtClean="0"/>
              <a:t>Jika</a:t>
            </a:r>
            <a:r>
              <a:rPr lang="en-US" dirty="0" smtClean="0"/>
              <a:t> A yang </a:t>
            </a:r>
            <a:r>
              <a:rPr lang="en-US" dirty="0" err="1" smtClean="0"/>
              <a:t>tepilih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80%,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B </a:t>
            </a:r>
            <a:r>
              <a:rPr lang="en-US" dirty="0" err="1" smtClean="0"/>
              <a:t>atau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menaikkan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10% </a:t>
            </a:r>
            <a:r>
              <a:rPr lang="en-US" dirty="0" err="1" smtClean="0"/>
              <a:t>dan</a:t>
            </a:r>
            <a:r>
              <a:rPr lang="en-US" dirty="0" smtClean="0"/>
              <a:t> 40%.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PROBABILITAS </a:t>
            </a:r>
            <a:r>
              <a:rPr lang="en-US" dirty="0" err="1" smtClean="0"/>
              <a:t>atau</a:t>
            </a:r>
            <a:r>
              <a:rPr lang="en-US" dirty="0" smtClean="0"/>
              <a:t> PELUANG </a:t>
            </a:r>
            <a:r>
              <a:rPr lang="en-US" dirty="0" err="1" smtClean="0"/>
              <a:t>merupakan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b="1" dirty="0" err="1" smtClean="0"/>
              <a:t>kejadian</a:t>
            </a:r>
            <a:r>
              <a:rPr lang="en-US" b="1" dirty="0" smtClean="0"/>
              <a:t> yang </a:t>
            </a:r>
            <a:r>
              <a:rPr lang="en-US" b="1" dirty="0" err="1" smtClean="0"/>
              <a:t>acak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err="1" smtClean="0"/>
              <a:t>derajat</a:t>
            </a:r>
            <a:r>
              <a:rPr lang="en-US" b="1" dirty="0" smtClean="0"/>
              <a:t> </a:t>
            </a:r>
            <a:r>
              <a:rPr lang="en-US" b="1" dirty="0" err="1" smtClean="0"/>
              <a:t>kepastian</a:t>
            </a:r>
            <a:r>
              <a:rPr lang="en-US" b="1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0 – 1,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b="1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smtClean="0"/>
              <a:t>random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P(A) = </a:t>
            </a:r>
            <a:r>
              <a:rPr lang="en-US" dirty="0" err="1" smtClean="0"/>
              <a:t>Peluang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0.3</a:t>
            </a:r>
          </a:p>
          <a:p>
            <a:pPr>
              <a:buNone/>
            </a:pPr>
            <a:r>
              <a:rPr lang="en-US" dirty="0" smtClean="0"/>
              <a:t>P(B) = </a:t>
            </a:r>
            <a:r>
              <a:rPr lang="en-US" dirty="0" err="1" smtClean="0"/>
              <a:t>Peluang</a:t>
            </a:r>
            <a:r>
              <a:rPr lang="en-US" dirty="0" smtClean="0"/>
              <a:t> B </a:t>
            </a:r>
            <a:r>
              <a:rPr lang="en-US" dirty="0" err="1" smtClean="0"/>
              <a:t>terpilih</a:t>
            </a:r>
            <a:r>
              <a:rPr lang="en-US" dirty="0" smtClean="0"/>
              <a:t>  = 0.5</a:t>
            </a:r>
          </a:p>
          <a:p>
            <a:pPr>
              <a:buNone/>
            </a:pPr>
            <a:r>
              <a:rPr lang="en-US" dirty="0" smtClean="0"/>
              <a:t>P(C) = </a:t>
            </a:r>
            <a:r>
              <a:rPr lang="en-US" dirty="0" err="1" smtClean="0"/>
              <a:t>Peluang</a:t>
            </a:r>
            <a:r>
              <a:rPr lang="en-US" dirty="0" smtClean="0"/>
              <a:t> C </a:t>
            </a:r>
            <a:r>
              <a:rPr lang="en-US" dirty="0" err="1" smtClean="0"/>
              <a:t>terpilih</a:t>
            </a:r>
            <a:r>
              <a:rPr lang="en-US" dirty="0" smtClean="0"/>
              <a:t> = 0.2</a:t>
            </a:r>
          </a:p>
          <a:p>
            <a:pPr>
              <a:buNone/>
            </a:pPr>
            <a:r>
              <a:rPr lang="en-US" dirty="0" smtClean="0"/>
              <a:t>P(N)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P(TN)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P(N/A)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0.8</a:t>
            </a:r>
          </a:p>
          <a:p>
            <a:pPr>
              <a:buNone/>
            </a:pPr>
            <a:r>
              <a:rPr lang="en-US" dirty="0" smtClean="0"/>
              <a:t>P(N/B)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0.1</a:t>
            </a:r>
          </a:p>
          <a:p>
            <a:pPr>
              <a:buNone/>
            </a:pPr>
            <a:r>
              <a:rPr lang="en-US" dirty="0" smtClean="0"/>
              <a:t>P(N/C) =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terpilih</a:t>
            </a:r>
            <a:r>
              <a:rPr lang="en-US" dirty="0" smtClean="0"/>
              <a:t> = 0.4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(2)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104" y="1600200"/>
            <a:ext cx="8100456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25" indent="-1588">
              <a:buNone/>
            </a:pPr>
            <a:r>
              <a:rPr lang="en-US" dirty="0" err="1" smtClean="0"/>
              <a:t>Ditanyakan</a:t>
            </a:r>
            <a:r>
              <a:rPr lang="en-US" dirty="0" smtClean="0"/>
              <a:t> 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iuran</a:t>
            </a:r>
            <a:r>
              <a:rPr lang="en-US" dirty="0" smtClean="0"/>
              <a:t> </a:t>
            </a:r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C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.</a:t>
            </a:r>
          </a:p>
          <a:p>
            <a:pPr marL="111125" indent="-1588">
              <a:buNone/>
            </a:pPr>
            <a:r>
              <a:rPr lang="en-US" dirty="0" err="1" smtClean="0"/>
              <a:t>Jawab</a:t>
            </a:r>
            <a:r>
              <a:rPr lang="en-US" dirty="0" smtClean="0"/>
              <a:t> :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2819400"/>
          <a:ext cx="264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4" imgW="1320480" imgH="457200" progId="Equation.3">
                  <p:embed/>
                </p:oleObj>
              </mc:Choice>
              <mc:Fallback>
                <p:oleObj name="Equation" r:id="rId4" imgW="13204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819400"/>
                        <a:ext cx="2641600" cy="914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05000" y="3886200"/>
          <a:ext cx="56896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6" imgW="2844720" imgH="1066680" progId="Equation.3">
                  <p:embed/>
                </p:oleObj>
              </mc:Choice>
              <mc:Fallback>
                <p:oleObj name="Equation" r:id="rId6" imgW="2844720" imgH="1066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86200"/>
                        <a:ext cx="56896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err="1" smtClean="0">
                <a:latin typeface="Tw Cen MT" pitchFamily="34" charset="0"/>
              </a:rPr>
              <a:t>Suatu</a:t>
            </a:r>
            <a:r>
              <a:rPr lang="en-US" dirty="0" smtClean="0">
                <a:latin typeface="Tw Cen MT" pitchFamily="34" charset="0"/>
              </a:rPr>
              <a:t> generator </a:t>
            </a:r>
            <a:r>
              <a:rPr lang="en-US" dirty="0" err="1" smtClean="0">
                <a:latin typeface="Tw Cen MT" pitchFamily="34" charset="0"/>
              </a:rPr>
              <a:t>telekomunikasi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nirkabel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3 </a:t>
            </a:r>
            <a:r>
              <a:rPr lang="en-US" dirty="0" err="1" smtClean="0">
                <a:latin typeface="Tw Cen MT" pitchFamily="34" charset="0"/>
              </a:rPr>
              <a:t>pilihan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tempat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untuk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yaitu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daerah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dengan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masing-masing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mempunyai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0.2; 0.3 </a:t>
            </a:r>
            <a:r>
              <a:rPr lang="en-US" dirty="0" err="1" smtClean="0">
                <a:latin typeface="Tw Cen MT" pitchFamily="34" charset="0"/>
              </a:rPr>
              <a:t>dan</a:t>
            </a:r>
            <a:r>
              <a:rPr lang="en-US" dirty="0" smtClean="0">
                <a:latin typeface="Tw Cen MT" pitchFamily="34" charset="0"/>
              </a:rPr>
              <a:t> 0.5.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ditengah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kota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0.05. </a:t>
            </a:r>
            <a:r>
              <a:rPr lang="en-US" dirty="0" err="1" smtClean="0">
                <a:latin typeface="Tw Cen MT" pitchFamily="34" charset="0"/>
              </a:rPr>
              <a:t>Bila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dikaki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terjadinya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0.06.Bila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ditepi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pantai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adalah</a:t>
            </a:r>
            <a:r>
              <a:rPr lang="en-US" dirty="0" smtClean="0">
                <a:latin typeface="Tw Cen MT" pitchFamily="34" charset="0"/>
              </a:rPr>
              <a:t> 0.08. </a:t>
            </a:r>
            <a:r>
              <a:rPr lang="en-US" dirty="0" err="1" smtClean="0">
                <a:latin typeface="Tw Cen MT" pitchFamily="34" charset="0"/>
              </a:rPr>
              <a:t>Jika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diketahui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telah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terjadi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gangguan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sinyal</a:t>
            </a:r>
            <a:r>
              <a:rPr lang="en-US" dirty="0" smtClean="0">
                <a:latin typeface="Tw Cen MT" pitchFamily="34" charset="0"/>
              </a:rPr>
              <a:t>, </a:t>
            </a:r>
            <a:r>
              <a:rPr lang="en-US" dirty="0" err="1" smtClean="0">
                <a:latin typeface="Tw Cen MT" pitchFamily="34" charset="0"/>
              </a:rPr>
              <a:t>tentukan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peluang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pemancar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tersebut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dibangun</a:t>
            </a:r>
            <a:r>
              <a:rPr lang="en-US" dirty="0" smtClean="0">
                <a:latin typeface="Tw Cen MT" pitchFamily="34" charset="0"/>
              </a:rPr>
              <a:t> </a:t>
            </a:r>
            <a:r>
              <a:rPr lang="en-US" dirty="0" err="1" smtClean="0">
                <a:latin typeface="Tw Cen MT" pitchFamily="34" charset="0"/>
              </a:rPr>
              <a:t>di</a:t>
            </a:r>
            <a:r>
              <a:rPr lang="en-US" dirty="0" smtClean="0">
                <a:latin typeface="Tw Cen MT" pitchFamily="34" charset="0"/>
              </a:rPr>
              <a:t> kaki </a:t>
            </a:r>
            <a:r>
              <a:rPr lang="en-US" dirty="0" err="1" smtClean="0">
                <a:latin typeface="Tw Cen MT" pitchFamily="34" charset="0"/>
              </a:rPr>
              <a:t>bukit</a:t>
            </a:r>
            <a:r>
              <a:rPr lang="en-US" dirty="0" smtClean="0">
                <a:latin typeface="Tw Cen MT" pitchFamily="34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transportasi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motor.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,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25%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sebanyak</a:t>
            </a:r>
            <a:r>
              <a:rPr lang="en-US" dirty="0" smtClean="0"/>
              <a:t> 75%.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60%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motor </a:t>
            </a:r>
            <a:r>
              <a:rPr lang="en-US" dirty="0" err="1" smtClean="0"/>
              <a:t>sebesar</a:t>
            </a:r>
            <a:r>
              <a:rPr lang="en-US" dirty="0" smtClean="0"/>
              <a:t> 70%.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terlambat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,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b="1" i="1" dirty="0" err="1" smtClean="0"/>
              <a:t>Experimen</a:t>
            </a:r>
            <a:r>
              <a:rPr lang="en-US" dirty="0" smtClean="0"/>
              <a:t> —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memandu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observasi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(</a:t>
            </a:r>
            <a:r>
              <a:rPr lang="en-US" i="1" dirty="0" smtClean="0"/>
              <a:t>possible observation</a:t>
            </a:r>
            <a:r>
              <a:rPr lang="en-US" dirty="0" smtClean="0"/>
              <a:t>).</a:t>
            </a:r>
          </a:p>
          <a:p>
            <a:pPr lvl="0"/>
            <a:r>
              <a:rPr lang="en-US" b="1" i="1" dirty="0" smtClean="0"/>
              <a:t>Outcome</a:t>
            </a:r>
            <a:r>
              <a:rPr lang="en-US" dirty="0" smtClean="0"/>
              <a:t> —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experimen</a:t>
            </a:r>
            <a:r>
              <a:rPr lang="en-US" dirty="0" smtClean="0"/>
              <a:t>. 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dadu</a:t>
            </a:r>
            <a:r>
              <a:rPr lang="en-US" dirty="0" smtClean="0"/>
              <a:t>, </a:t>
            </a:r>
            <a:r>
              <a:rPr lang="en-US" dirty="0" err="1" smtClean="0"/>
              <a:t>tanda</a:t>
            </a:r>
            <a:r>
              <a:rPr lang="en-US" dirty="0" smtClean="0"/>
              <a:t> butir-1 </a:t>
            </a:r>
            <a:r>
              <a:rPr lang="en-US" dirty="0" err="1" smtClean="0"/>
              <a:t>adalah</a:t>
            </a:r>
            <a:r>
              <a:rPr lang="en-US" dirty="0" smtClean="0"/>
              <a:t> outcome,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outcome </a:t>
            </a:r>
            <a:r>
              <a:rPr lang="en-US" dirty="0" err="1" smtClean="0"/>
              <a:t>alternatif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smtClean="0"/>
              <a:t>Event (</a:t>
            </a:r>
            <a:r>
              <a:rPr lang="en-US" b="1" dirty="0" err="1" smtClean="0"/>
              <a:t>peristiwa</a:t>
            </a:r>
            <a:r>
              <a:rPr lang="en-US" b="1" i="1" dirty="0" smtClean="0"/>
              <a:t>)</a:t>
            </a:r>
            <a:r>
              <a:rPr lang="en-US" dirty="0" smtClean="0"/>
              <a:t> —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i="1" dirty="0" smtClean="0"/>
              <a:t>outcomes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i="1" dirty="0" smtClean="0"/>
              <a:t>outcome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—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smtClean="0"/>
              <a:t>Mutually Exclusive</a:t>
            </a:r>
            <a:r>
              <a:rPr lang="en-US" dirty="0" smtClean="0"/>
              <a:t> 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smtClean="0"/>
              <a:t>mutually</a:t>
            </a:r>
            <a:r>
              <a:rPr lang="en-US" dirty="0" smtClean="0"/>
              <a:t> </a:t>
            </a:r>
            <a:r>
              <a:rPr lang="en-US" i="1" dirty="0" smtClean="0"/>
              <a:t>exclusive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permunculan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coin,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tail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i="1" dirty="0" err="1" smtClean="0"/>
              <a:t>Independen</a:t>
            </a:r>
            <a:r>
              <a:rPr lang="en-US" b="1" i="1" dirty="0" smtClean="0"/>
              <a:t> </a:t>
            </a:r>
            <a:r>
              <a:rPr lang="en-US" dirty="0" smtClean="0"/>
              <a:t>—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i="1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coin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i="1" dirty="0" smtClean="0"/>
              <a:t>head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tail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pelemparan</a:t>
            </a:r>
            <a:r>
              <a:rPr lang="en-US" dirty="0" smtClean="0"/>
              <a:t> yang </a:t>
            </a:r>
            <a:r>
              <a:rPr lang="en-US" dirty="0" err="1" smtClean="0"/>
              <a:t>kedua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err="1" smtClean="0"/>
              <a:t>Dependen</a:t>
            </a:r>
            <a:r>
              <a:rPr lang="en-US" dirty="0" smtClean="0"/>
              <a:t> —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pemunculan</a:t>
            </a:r>
            <a:r>
              <a:rPr lang="en-US" dirty="0" smtClean="0"/>
              <a:t> </a:t>
            </a:r>
            <a:r>
              <a:rPr lang="en-US" i="1" dirty="0" smtClean="0"/>
              <a:t>event</a:t>
            </a:r>
            <a:r>
              <a:rPr lang="en-US" dirty="0" smtClean="0"/>
              <a:t> yang lain.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	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			</a:t>
            </a:r>
            <a:r>
              <a:rPr lang="en-US" dirty="0" err="1" smtClean="0"/>
              <a:t>Angin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hujan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(2)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subjektif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(</a:t>
            </a:r>
            <a:r>
              <a:rPr lang="en-US" dirty="0" err="1" smtClean="0"/>
              <a:t>peluang</a:t>
            </a:r>
            <a:r>
              <a:rPr lang="en-US" dirty="0" smtClean="0"/>
              <a:t>)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smtClean="0">
                <a:sym typeface="Symbol"/>
              </a:rPr>
              <a:t> </a:t>
            </a:r>
            <a:r>
              <a:rPr lang="en-US" dirty="0" err="1" smtClean="0">
                <a:sym typeface="Symbol"/>
              </a:rPr>
              <a:t>peluang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dalam</a:t>
            </a:r>
            <a:r>
              <a:rPr lang="en-US" dirty="0" smtClean="0">
                <a:sym typeface="Symbol"/>
              </a:rPr>
              <a:t> 1 </a:t>
            </a:r>
            <a:r>
              <a:rPr lang="en-US" dirty="0" err="1" smtClean="0">
                <a:sym typeface="Symbol"/>
              </a:rPr>
              <a:t>kejadian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dianggap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sama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ada</a:t>
            </a:r>
            <a:r>
              <a:rPr lang="en-US" dirty="0" smtClean="0"/>
              <a:t> 100 </a:t>
            </a:r>
            <a:r>
              <a:rPr lang="en-US" dirty="0" err="1" smtClean="0"/>
              <a:t>mahasiswa</a:t>
            </a:r>
            <a:r>
              <a:rPr lang="en-US" dirty="0" smtClean="0"/>
              <a:t>, 25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5105400"/>
          <a:ext cx="20288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015920" imgH="393480" progId="Equation.3">
                  <p:embed/>
                </p:oleObj>
              </mc:Choice>
              <mc:Fallback>
                <p:oleObj name="Equation" r:id="rId4" imgW="1015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05400"/>
                        <a:ext cx="202882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mengantisipasi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" y="3219450"/>
          <a:ext cx="8455025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4228920" imgH="863280" progId="Equation.3">
                  <p:embed/>
                </p:oleObj>
              </mc:Choice>
              <mc:Fallback>
                <p:oleObj name="Equation" r:id="rId4" imgW="4228920" imgH="863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19450"/>
                        <a:ext cx="8455025" cy="1727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8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33600" y="5105400"/>
          <a:ext cx="3200400" cy="741680"/>
        </p:xfrm>
        <a:graphic>
          <a:graphicData uri="http://schemas.openxmlformats.org/drawingml/2006/table">
            <a:tbl>
              <a:tblPr firstCol="1" bandCol="1">
                <a:tableStyleId>{21E4AEA4-8DFA-4A89-87EB-49C32662AFE0}</a:tableStyleId>
              </a:tblPr>
              <a:tblGrid>
                <a:gridCol w="1524000"/>
                <a:gridCol w="533400"/>
                <a:gridCol w="609600"/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Nilai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83000" y="5867400"/>
          <a:ext cx="1447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723600" imgH="393480" progId="Equation.3">
                  <p:embed/>
                </p:oleObj>
              </mc:Choice>
              <mc:Fallback>
                <p:oleObj name="Equation" r:id="rId6" imgW="7236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867400"/>
                        <a:ext cx="1447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/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menghilangkan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endParaRPr lang="en-US" dirty="0" smtClean="0"/>
          </a:p>
          <a:p>
            <a:pPr>
              <a:buNone/>
            </a:pPr>
            <a:r>
              <a:rPr lang="en-US" dirty="0"/>
              <a:t> 	</a:t>
            </a:r>
            <a:r>
              <a:rPr lang="en-US" dirty="0" smtClean="0"/>
              <a:t>-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Probabilitas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514</TotalTime>
  <Words>963</Words>
  <Application>Microsoft Office PowerPoint</Application>
  <PresentationFormat>On-screen Show (4:3)</PresentationFormat>
  <Paragraphs>173</Paragraphs>
  <Slides>26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Berlin Sans FB</vt:lpstr>
      <vt:lpstr>Calibri</vt:lpstr>
      <vt:lpstr>Symbol</vt:lpstr>
      <vt:lpstr>Tw Cen MT</vt:lpstr>
      <vt:lpstr>Verdana</vt:lpstr>
      <vt:lpstr>Wingdings 2</vt:lpstr>
      <vt:lpstr>Wingdings 3</vt:lpstr>
      <vt:lpstr>Concourse</vt:lpstr>
      <vt:lpstr>Equation</vt:lpstr>
      <vt:lpstr>Visio</vt:lpstr>
      <vt:lpstr>Microsoft Equation 3.0</vt:lpstr>
      <vt:lpstr>Teori  PROBABILITAS</vt:lpstr>
      <vt:lpstr>Pengertian</vt:lpstr>
      <vt:lpstr>Terminologi Probabilitas (1)</vt:lpstr>
      <vt:lpstr>Terminologi Probabilitas (2)</vt:lpstr>
      <vt:lpstr>Pendekatan perhitungan probabilitas</vt:lpstr>
      <vt:lpstr>Pendekatan Klasik</vt:lpstr>
      <vt:lpstr>Pendekatan Frekuensi Relatif</vt:lpstr>
      <vt:lpstr>Pendekatan Subjektif</vt:lpstr>
      <vt:lpstr>Aturan Dasar Probabilitas</vt:lpstr>
      <vt:lpstr>Kejadian saling menghilangkan</vt:lpstr>
      <vt:lpstr>Kejadian Tidak Saling Menghilangkan</vt:lpstr>
      <vt:lpstr>Kejadian Bersyarat (1)</vt:lpstr>
      <vt:lpstr>Kejadian Bebas</vt:lpstr>
      <vt:lpstr>Permutasi</vt:lpstr>
      <vt:lpstr>Kombinasi</vt:lpstr>
      <vt:lpstr>Soal Latihan</vt:lpstr>
      <vt:lpstr>Solusi Latihan Soal</vt:lpstr>
      <vt:lpstr>TEOREMA BAYERS</vt:lpstr>
      <vt:lpstr>Contoh Kasus</vt:lpstr>
      <vt:lpstr>PowerPoint Presentation</vt:lpstr>
      <vt:lpstr>Solusi Kasus (1)</vt:lpstr>
      <vt:lpstr>Solusi Kasus (2)</vt:lpstr>
      <vt:lpstr>Solusi Kasus (3)</vt:lpstr>
      <vt:lpstr>Latihan soal (1)</vt:lpstr>
      <vt:lpstr>PowerPoint Presentation</vt:lpstr>
      <vt:lpstr>Latihan soal (2)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 PROBABILITAS</dc:title>
  <dc:creator>Teknik Industri</dc:creator>
  <cp:lastModifiedBy>Admin</cp:lastModifiedBy>
  <cp:revision>27</cp:revision>
  <dcterms:created xsi:type="dcterms:W3CDTF">2012-11-21T02:37:49Z</dcterms:created>
  <dcterms:modified xsi:type="dcterms:W3CDTF">2014-04-01T04:04:42Z</dcterms:modified>
</cp:coreProperties>
</file>