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30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306" r:id="rId31"/>
    <p:sldId id="298" r:id="rId32"/>
    <p:sldId id="299" r:id="rId33"/>
    <p:sldId id="300" r:id="rId34"/>
    <p:sldId id="301" r:id="rId35"/>
    <p:sldId id="302" r:id="rId36"/>
    <p:sldId id="303" r:id="rId37"/>
    <p:sldId id="307" r:id="rId38"/>
    <p:sldId id="304" r:id="rId39"/>
    <p:sldId id="308" r:id="rId40"/>
  </p:sldIdLst>
  <p:sldSz cx="12601575" cy="72009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24" y="204"/>
      </p:cViewPr>
      <p:guideLst>
        <p:guide orient="horz" pos="2268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76C9B-CA78-4043-B574-92C583263D71}" type="datetimeFigureOut">
              <a:rPr lang="id-ID" smtClean="0"/>
              <a:t>27/11/2014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5283B-7D52-4F0D-B042-B262C9E47D9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2798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C80DF5-8B42-4F85-9033-D119EA95F000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45127E-23A3-411A-A196-4DC2221E2CAC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8625" y="685800"/>
            <a:ext cx="60007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3704"/>
            <a:ext cx="5030391" cy="41138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5F23A5-656D-4775-856A-FE6B853FEE17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8625" y="685800"/>
            <a:ext cx="60007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A20438-A0E5-4D29-A65D-511590D8F605}" type="slidenum">
              <a:rPr lang="en-US" smtClean="0"/>
              <a:pPr eaLnBrk="1" hangingPunct="1"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AC5ECD-DF08-48C1-BB26-EB2EDDB154BC}" type="slidenum">
              <a:rPr lang="en-US" smtClean="0"/>
              <a:pPr eaLnBrk="1" hangingPunct="1"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1369A8-99C3-41D4-BDC6-0891BDB9E40B}" type="slidenum">
              <a:rPr lang="en-US" smtClean="0"/>
              <a:pPr eaLnBrk="1" hangingPunct="1"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9D7D10-2ECE-412E-AE7D-57A4E553B65F}" type="slidenum">
              <a:rPr lang="en-US" smtClean="0"/>
              <a:pPr eaLnBrk="1" hangingPunct="1"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329D27-00EA-4979-8CE1-91DCCD2DD46A}" type="slidenum">
              <a:rPr lang="en-US" smtClean="0"/>
              <a:pPr eaLnBrk="1" hangingPunct="1"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DF73C1-4AD9-4098-9379-F64D07DBF890}" type="slidenum">
              <a:rPr lang="en-US" smtClean="0"/>
              <a:pPr eaLnBrk="1" hangingPunct="1"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9FBB4A-9C4A-4EA3-9345-6CE9E163D267}" type="slidenum">
              <a:rPr lang="en-US" smtClean="0"/>
              <a:pPr eaLnBrk="1" hangingPunct="1"/>
              <a:t>31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3704"/>
            <a:ext cx="5030391" cy="41138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70B3C4-0F78-4165-98C1-7F99AF8D9D87}" type="slidenum">
              <a:rPr lang="en-US" smtClean="0"/>
              <a:pPr eaLnBrk="1" hangingPunct="1"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C078AD-553C-463F-8B7E-8E96B564B4CF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8E3AF4-8B73-4286-9DDF-3D4A37210F44}" type="slidenum">
              <a:rPr lang="en-US" smtClean="0"/>
              <a:pPr eaLnBrk="1" hangingPunct="1"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7FD4B4-7FBE-4F8F-BE0A-FD4F60742464}" type="slidenum">
              <a:rPr lang="en-US" smtClean="0"/>
              <a:pPr eaLnBrk="1" hangingPunct="1"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CE996A-4878-4B38-B74A-764D63ECBAAF}" type="slidenum">
              <a:rPr lang="en-US" smtClean="0"/>
              <a:pPr eaLnBrk="1" hangingPunct="1"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5667EB-14DA-42D7-B7A1-A0FCC5A2050B}" type="slidenum">
              <a:rPr lang="en-US" smtClean="0"/>
              <a:pPr eaLnBrk="1" hangingPunct="1"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73FC0E-B962-487C-845B-862F1DEABAF2}" type="slidenum">
              <a:rPr lang="en-US" smtClean="0"/>
              <a:pPr eaLnBrk="1" hangingPunct="1"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BD9175-1CBF-4A0E-8834-FE7E861C32E7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0DA35E-1727-48E8-A65D-00E8F1782382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3E2F21-5874-453D-B894-E98C2B888DBC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3F4EAD-30BE-40EA-8D4A-905520924D81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EFC3BD-2E96-4903-9694-175AAE96AD46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ACBECA-1981-4749-BC05-9EFDD6D32673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30F519-3126-492B-B4AF-3C8BFBD95BBD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118" y="1440182"/>
            <a:ext cx="10816352" cy="2023586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120" y="3680461"/>
            <a:ext cx="8821103" cy="184023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BEEB-03C3-4E96-B221-86386DC9DA72}" type="datetimeFigureOut">
              <a:rPr lang="id-ID" smtClean="0"/>
              <a:t>27/11/2014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9F78-601B-4F2A-A05C-DAC17AD893DF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>
            <a:off x="945118" y="3568446"/>
            <a:ext cx="10816352" cy="166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BEEB-03C3-4E96-B221-86386DC9DA72}" type="datetimeFigureOut">
              <a:rPr lang="id-ID" smtClean="0"/>
              <a:t>27/11/2014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9F78-601B-4F2A-A05C-DAC17AD893D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6142" y="640080"/>
            <a:ext cx="2835354" cy="616077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0081" y="640080"/>
            <a:ext cx="8296037" cy="61607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BEEB-03C3-4E96-B221-86386DC9DA72}" type="datetimeFigureOut">
              <a:rPr lang="id-ID" smtClean="0"/>
              <a:t>27/11/2014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9F78-601B-4F2A-A05C-DAC17AD893D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159" y="291705"/>
            <a:ext cx="10711339" cy="12001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60160" y="1680211"/>
            <a:ext cx="5250656" cy="47572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720841" y="1680213"/>
            <a:ext cx="5250656" cy="22986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720841" y="4138852"/>
            <a:ext cx="5250656" cy="22986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60159" y="6564155"/>
            <a:ext cx="2730341" cy="4800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20579" y="6560822"/>
            <a:ext cx="4095512" cy="4800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346168" y="6560822"/>
            <a:ext cx="2625328" cy="4800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0A786-2F1F-4BC4-A132-C4D83DB34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89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159" y="291705"/>
            <a:ext cx="10711339" cy="12001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60160" y="1680211"/>
            <a:ext cx="5250656" cy="47572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0841" y="1680211"/>
            <a:ext cx="5250656" cy="47572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60159" y="6564155"/>
            <a:ext cx="2730341" cy="4800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20579" y="6560822"/>
            <a:ext cx="4095512" cy="4800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46168" y="6560822"/>
            <a:ext cx="2625328" cy="4800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7CFDE-780D-4A90-958B-3DF23360B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0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BEEB-03C3-4E96-B221-86386DC9DA72}" type="datetimeFigureOut">
              <a:rPr lang="id-ID" smtClean="0"/>
              <a:t>27/11/2014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9F78-601B-4F2A-A05C-DAC17AD893D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439" y="2480313"/>
            <a:ext cx="10711339" cy="2310288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439" y="4858209"/>
            <a:ext cx="10711339" cy="1575196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BEEB-03C3-4E96-B221-86386DC9DA72}" type="datetimeFigureOut">
              <a:rPr lang="id-ID" smtClean="0"/>
              <a:t>27/11/2014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9F78-601B-4F2A-A05C-DAC17AD893DF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008126" y="4829404"/>
            <a:ext cx="10816352" cy="166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079" y="1757020"/>
            <a:ext cx="5565696" cy="49542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5800" y="1757020"/>
            <a:ext cx="5565696" cy="49542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BEEB-03C3-4E96-B221-86386DC9DA72}" type="datetimeFigureOut">
              <a:rPr lang="id-ID" smtClean="0"/>
              <a:t>27/11/2014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9F78-601B-4F2A-A05C-DAC17AD893D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80" y="1760220"/>
            <a:ext cx="5418677" cy="67175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80" y="2560320"/>
            <a:ext cx="5418677" cy="41488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2821" y="1760220"/>
            <a:ext cx="5418677" cy="67175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2821" y="2560320"/>
            <a:ext cx="5418677" cy="41488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BEEB-03C3-4E96-B221-86386DC9DA72}" type="datetimeFigureOut">
              <a:rPr lang="id-ID" smtClean="0"/>
              <a:t>27/11/2014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9F78-601B-4F2A-A05C-DAC17AD893DF}" type="slidenum">
              <a:rPr lang="id-ID" smtClean="0"/>
              <a:t>‹#›</a:t>
            </a:fld>
            <a:endParaRPr lang="id-ID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829026" y="4247984"/>
            <a:ext cx="4944618" cy="10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BEEB-03C3-4E96-B221-86386DC9DA72}" type="datetimeFigureOut">
              <a:rPr lang="id-ID" smtClean="0"/>
              <a:t>27/11/2014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9F78-601B-4F2A-A05C-DAC17AD893D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BEEB-03C3-4E96-B221-86386DC9DA72}" type="datetimeFigureOut">
              <a:rPr lang="id-ID" smtClean="0"/>
              <a:t>27/11/2014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9F78-601B-4F2A-A05C-DAC17AD893D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81" y="831684"/>
            <a:ext cx="2948769" cy="1324966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512" y="831684"/>
            <a:ext cx="7875984" cy="58567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82" y="2237081"/>
            <a:ext cx="2948769" cy="44557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BEEB-03C3-4E96-B221-86386DC9DA72}" type="datetimeFigureOut">
              <a:rPr lang="id-ID" smtClean="0"/>
              <a:t>27/11/2014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9F78-601B-4F2A-A05C-DAC17AD893DF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897039" y="3758956"/>
            <a:ext cx="5856732" cy="21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81" y="832104"/>
            <a:ext cx="2952881" cy="1328166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39524" y="880111"/>
            <a:ext cx="8136987" cy="5775479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81" y="2240281"/>
            <a:ext cx="2948769" cy="44549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9BEEB-03C3-4E96-B221-86386DC9DA72}" type="datetimeFigureOut">
              <a:rPr lang="id-ID" smtClean="0"/>
              <a:t>27/11/2014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9F78-601B-4F2A-A05C-DAC17AD893D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" y="231825"/>
            <a:ext cx="12601575" cy="2400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0079" y="560070"/>
            <a:ext cx="11341418" cy="1040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79" y="1680210"/>
            <a:ext cx="11341418" cy="512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" y="1"/>
            <a:ext cx="12601575" cy="384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081" y="19202"/>
            <a:ext cx="3990499" cy="3456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2F9BEEB-03C3-4E96-B221-86386DC9DA72}" type="datetimeFigureOut">
              <a:rPr lang="id-ID" smtClean="0"/>
              <a:t>27/11/2014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25593" y="19202"/>
            <a:ext cx="5670709" cy="3456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01312" y="19202"/>
            <a:ext cx="1470184" cy="3456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469F78-601B-4F2A-A05C-DAC17AD893DF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6.emf"/><Relationship Id="rId18" Type="http://schemas.openxmlformats.org/officeDocument/2006/relationships/oleObject" Target="../embeddings/oleObject10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emf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5.emf"/><Relationship Id="rId5" Type="http://schemas.openxmlformats.org/officeDocument/2006/relationships/image" Target="../media/image12.emf"/><Relationship Id="rId15" Type="http://schemas.openxmlformats.org/officeDocument/2006/relationships/image" Target="../media/image17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4.emf"/><Relationship Id="rId1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d-ID" b="1" dirty="0"/>
              <a:t>KONSEP DASAR PENDEKATAN OBJEK</a:t>
            </a:r>
            <a:endParaRPr lang="id-ID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304" y="4232092"/>
            <a:ext cx="4180836" cy="209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56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30082" y="1105375"/>
            <a:ext cx="10501311" cy="5615467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en-US" sz="3300" dirty="0" err="1"/>
              <a:t>Tidak</a:t>
            </a:r>
            <a:r>
              <a:rPr lang="en-US" sz="3300" dirty="0"/>
              <a:t> </a:t>
            </a:r>
            <a:r>
              <a:rPr lang="en-US" sz="3300" dirty="0" err="1"/>
              <a:t>semua</a:t>
            </a:r>
            <a:r>
              <a:rPr lang="en-US" sz="3300" dirty="0"/>
              <a:t> </a:t>
            </a:r>
            <a:r>
              <a:rPr lang="en-US" sz="3300" dirty="0" err="1"/>
              <a:t>aktor</a:t>
            </a:r>
            <a:r>
              <a:rPr lang="en-US" sz="3300" dirty="0"/>
              <a:t> </a:t>
            </a:r>
            <a:r>
              <a:rPr lang="en-US" sz="3300" dirty="0" err="1"/>
              <a:t>adalah</a:t>
            </a:r>
            <a:r>
              <a:rPr lang="en-US" sz="3300" dirty="0"/>
              <a:t> </a:t>
            </a:r>
            <a:r>
              <a:rPr lang="en-US" sz="3300" dirty="0" err="1"/>
              <a:t>manusia</a:t>
            </a:r>
            <a:r>
              <a:rPr lang="en-US" sz="3300" dirty="0"/>
              <a:t>, </a:t>
            </a:r>
            <a:r>
              <a:rPr lang="en-US" sz="3300" dirty="0" err="1"/>
              <a:t>bisa</a:t>
            </a:r>
            <a:r>
              <a:rPr lang="en-US" sz="3300" dirty="0"/>
              <a:t> </a:t>
            </a:r>
            <a:r>
              <a:rPr lang="en-US" sz="3300" dirty="0" err="1"/>
              <a:t>saja</a:t>
            </a:r>
            <a:r>
              <a:rPr lang="en-US" sz="3300" dirty="0"/>
              <a:t> </a:t>
            </a:r>
            <a:r>
              <a:rPr lang="en-US" sz="3300" dirty="0" err="1"/>
              <a:t>sistem</a:t>
            </a:r>
            <a:r>
              <a:rPr lang="en-US" sz="3300" dirty="0"/>
              <a:t> lain yang </a:t>
            </a:r>
            <a:r>
              <a:rPr lang="en-US" sz="3300" dirty="0" err="1"/>
              <a:t>berinteraksi</a:t>
            </a:r>
            <a:r>
              <a:rPr lang="en-US" sz="3300" dirty="0"/>
              <a:t> </a:t>
            </a:r>
            <a:r>
              <a:rPr lang="en-US" sz="3300" dirty="0" err="1"/>
              <a:t>dengan</a:t>
            </a:r>
            <a:r>
              <a:rPr lang="en-US" sz="3300" dirty="0"/>
              <a:t> </a:t>
            </a:r>
            <a:r>
              <a:rPr lang="en-US" sz="3300" dirty="0" err="1"/>
              <a:t>sistem</a:t>
            </a:r>
            <a:r>
              <a:rPr lang="en-US" sz="3300" dirty="0"/>
              <a:t> yang </a:t>
            </a:r>
            <a:r>
              <a:rPr lang="en-US" sz="3300" dirty="0" err="1"/>
              <a:t>anda</a:t>
            </a:r>
            <a:r>
              <a:rPr lang="en-US" sz="3300" dirty="0"/>
              <a:t> </a:t>
            </a:r>
            <a:r>
              <a:rPr lang="en-US" sz="3300" dirty="0" err="1"/>
              <a:t>buat</a:t>
            </a:r>
            <a:r>
              <a:rPr lang="en-US" sz="3300" dirty="0"/>
              <a:t>.</a:t>
            </a:r>
          </a:p>
          <a:p>
            <a:pPr algn="just" eaLnBrk="1" hangingPunct="1"/>
            <a:r>
              <a:rPr lang="en-US" sz="3300" dirty="0" err="1"/>
              <a:t>Untuk</a:t>
            </a:r>
            <a:r>
              <a:rPr lang="en-US" sz="3300" dirty="0"/>
              <a:t> </a:t>
            </a:r>
            <a:r>
              <a:rPr lang="en-US" sz="3300" dirty="0" err="1"/>
              <a:t>menemukan</a:t>
            </a:r>
            <a:r>
              <a:rPr lang="en-US" sz="3300" dirty="0"/>
              <a:t> </a:t>
            </a:r>
            <a:r>
              <a:rPr lang="en-US" sz="3300" dirty="0" err="1"/>
              <a:t>sistem</a:t>
            </a:r>
            <a:r>
              <a:rPr lang="en-US" sz="3300" dirty="0"/>
              <a:t> lain </a:t>
            </a:r>
            <a:r>
              <a:rPr lang="en-US" sz="3300" dirty="0" err="1"/>
              <a:t>sebagai</a:t>
            </a:r>
            <a:r>
              <a:rPr lang="en-US" sz="3300" dirty="0"/>
              <a:t> </a:t>
            </a:r>
            <a:r>
              <a:rPr lang="en-US" sz="3300" dirty="0" err="1"/>
              <a:t>aktor</a:t>
            </a:r>
            <a:r>
              <a:rPr lang="en-US" sz="3300" dirty="0"/>
              <a:t>, </a:t>
            </a:r>
            <a:r>
              <a:rPr lang="en-US" sz="3300" dirty="0" err="1"/>
              <a:t>hal-hal</a:t>
            </a:r>
            <a:r>
              <a:rPr lang="en-US" sz="3300" dirty="0"/>
              <a:t> di </a:t>
            </a:r>
            <a:r>
              <a:rPr lang="en-US" sz="3300" dirty="0" err="1"/>
              <a:t>bawah</a:t>
            </a:r>
            <a:r>
              <a:rPr lang="en-US" sz="3300" dirty="0"/>
              <a:t> </a:t>
            </a:r>
            <a:r>
              <a:rPr lang="en-US" sz="3300" dirty="0" err="1"/>
              <a:t>ini</a:t>
            </a:r>
            <a:r>
              <a:rPr lang="en-US" sz="3300" dirty="0"/>
              <a:t> </a:t>
            </a:r>
            <a:r>
              <a:rPr lang="en-US" sz="3300" dirty="0" err="1"/>
              <a:t>bisa</a:t>
            </a:r>
            <a:r>
              <a:rPr lang="en-US" sz="3300" dirty="0"/>
              <a:t> </a:t>
            </a:r>
            <a:r>
              <a:rPr lang="en-US" sz="3300" dirty="0" err="1"/>
              <a:t>menjadi</a:t>
            </a:r>
            <a:r>
              <a:rPr lang="en-US" sz="3300" dirty="0"/>
              <a:t> </a:t>
            </a:r>
            <a:r>
              <a:rPr lang="en-US" sz="3300" dirty="0" err="1"/>
              <a:t>pertimbangan</a:t>
            </a:r>
            <a:r>
              <a:rPr lang="en-US" sz="3300" dirty="0"/>
              <a:t> : </a:t>
            </a:r>
          </a:p>
          <a:p>
            <a:pPr lvl="1" algn="just" eaLnBrk="1" hangingPunct="1"/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bergantung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lain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sesuatu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lain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aktor</a:t>
            </a:r>
            <a:r>
              <a:rPr lang="en-US" sz="2400" dirty="0"/>
              <a:t>.</a:t>
            </a:r>
          </a:p>
          <a:p>
            <a:pPr lvl="1" algn="just" eaLnBrk="1" hangingPunct="1"/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lain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meminta</a:t>
            </a:r>
            <a:r>
              <a:rPr lang="en-US" sz="2400" dirty="0"/>
              <a:t> (</a:t>
            </a:r>
            <a:r>
              <a:rPr lang="en-US" sz="2400" i="1" dirty="0"/>
              <a:t>request</a:t>
            </a:r>
            <a:r>
              <a:rPr lang="en-US" sz="2400" dirty="0"/>
              <a:t>)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lain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aktor</a:t>
            </a:r>
            <a:endParaRPr lang="en-US" sz="2400" dirty="0"/>
          </a:p>
          <a:p>
            <a:pPr algn="just"/>
            <a:r>
              <a:rPr lang="en-US" sz="3300" dirty="0" err="1"/>
              <a:t>Untuk</a:t>
            </a:r>
            <a:r>
              <a:rPr lang="en-US" sz="3300" dirty="0"/>
              <a:t> </a:t>
            </a:r>
            <a:r>
              <a:rPr lang="en-US" sz="3300" dirty="0" err="1"/>
              <a:t>penamaan</a:t>
            </a:r>
            <a:r>
              <a:rPr lang="en-US" sz="3300" dirty="0"/>
              <a:t> </a:t>
            </a:r>
            <a:r>
              <a:rPr lang="en-US" sz="3300" dirty="0" err="1"/>
              <a:t>aktor</a:t>
            </a:r>
            <a:r>
              <a:rPr lang="en-US" sz="3300" dirty="0"/>
              <a:t> </a:t>
            </a:r>
            <a:r>
              <a:rPr lang="en-US" sz="3300" dirty="0" err="1"/>
              <a:t>diberi</a:t>
            </a:r>
            <a:r>
              <a:rPr lang="en-US" sz="3300" dirty="0"/>
              <a:t> </a:t>
            </a:r>
            <a:r>
              <a:rPr lang="en-US" sz="3300" dirty="0" err="1"/>
              <a:t>nama</a:t>
            </a:r>
            <a:r>
              <a:rPr lang="en-US" sz="3300" dirty="0"/>
              <a:t> </a:t>
            </a:r>
            <a:r>
              <a:rPr lang="en-US" sz="3300" dirty="0" err="1"/>
              <a:t>sesuai</a:t>
            </a:r>
            <a:r>
              <a:rPr lang="en-US" sz="3300" dirty="0"/>
              <a:t> </a:t>
            </a:r>
            <a:r>
              <a:rPr lang="en-US" sz="3300" dirty="0" err="1"/>
              <a:t>dengan</a:t>
            </a:r>
            <a:r>
              <a:rPr lang="en-US" sz="3300" dirty="0"/>
              <a:t> PERAN-</a:t>
            </a:r>
            <a:r>
              <a:rPr lang="en-US" sz="3300" dirty="0" err="1"/>
              <a:t>nya</a:t>
            </a:r>
            <a:endParaRPr lang="en-US" sz="3300" dirty="0"/>
          </a:p>
          <a:p>
            <a:pPr algn="just"/>
            <a:r>
              <a:rPr lang="en-US" sz="3300" dirty="0" err="1"/>
              <a:t>Contoh</a:t>
            </a:r>
            <a:r>
              <a:rPr lang="en-US" sz="3300" dirty="0"/>
              <a:t>, </a:t>
            </a:r>
            <a:r>
              <a:rPr lang="en-US" sz="3300" dirty="0" err="1"/>
              <a:t>pada</a:t>
            </a:r>
            <a:r>
              <a:rPr lang="en-US" sz="3300" dirty="0"/>
              <a:t> </a:t>
            </a:r>
            <a:r>
              <a:rPr lang="en-US" sz="3300" dirty="0" err="1"/>
              <a:t>sistem</a:t>
            </a:r>
            <a:r>
              <a:rPr lang="en-US" sz="3300" dirty="0"/>
              <a:t> </a:t>
            </a:r>
            <a:r>
              <a:rPr lang="en-US" sz="3300" dirty="0" err="1"/>
              <a:t>pencatatan</a:t>
            </a:r>
            <a:r>
              <a:rPr lang="en-US" sz="3300" dirty="0"/>
              <a:t> </a:t>
            </a:r>
            <a:r>
              <a:rPr lang="en-US" sz="3300" dirty="0" err="1"/>
              <a:t>penjualan</a:t>
            </a:r>
            <a:r>
              <a:rPr lang="en-US" sz="3300" dirty="0"/>
              <a:t> di Supermarket. </a:t>
            </a:r>
          </a:p>
          <a:p>
            <a:pPr algn="just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5" y="1105373"/>
            <a:ext cx="10731029" cy="531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13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8154" y="1256591"/>
            <a:ext cx="11541315" cy="4873132"/>
            <a:chOff x="107503" y="1740250"/>
            <a:chExt cx="8374650" cy="464107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988840"/>
              <a:ext cx="8374649" cy="4392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240"/>
            <a:stretch/>
          </p:blipFill>
          <p:spPr bwMode="auto">
            <a:xfrm>
              <a:off x="107503" y="1740250"/>
              <a:ext cx="8374649" cy="392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644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Jadi, Yang Merupakan Aktor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743573" y="4658969"/>
            <a:ext cx="10501311" cy="1759438"/>
          </a:xfrm>
        </p:spPr>
        <p:txBody>
          <a:bodyPr>
            <a:noAutofit/>
          </a:bodyPr>
          <a:lstStyle/>
          <a:p>
            <a:pPr marL="107658" indent="0" algn="just">
              <a:buNone/>
            </a:pPr>
            <a:r>
              <a:rPr lang="en-US" sz="2600" dirty="0"/>
              <a:t>INGAT !!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kasus</a:t>
            </a:r>
            <a:r>
              <a:rPr lang="en-US" sz="2600" dirty="0"/>
              <a:t> </a:t>
            </a:r>
            <a:r>
              <a:rPr lang="en-US" sz="2600" dirty="0" err="1"/>
              <a:t>ini</a:t>
            </a:r>
            <a:r>
              <a:rPr lang="en-US" sz="2600" dirty="0"/>
              <a:t>, PELANGGAN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berinteraksi</a:t>
            </a:r>
            <a:r>
              <a:rPr lang="en-US" sz="2600" dirty="0"/>
              <a:t> </a:t>
            </a:r>
            <a:r>
              <a:rPr lang="en-US" sz="2600" dirty="0" err="1"/>
              <a:t>langsung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sistem</a:t>
            </a:r>
            <a:r>
              <a:rPr lang="en-US" sz="2600" dirty="0"/>
              <a:t>, KASIR yang </a:t>
            </a:r>
            <a:r>
              <a:rPr lang="en-US" sz="2600" dirty="0" err="1"/>
              <a:t>berinteraksi</a:t>
            </a:r>
            <a:r>
              <a:rPr lang="en-US" sz="2600" dirty="0"/>
              <a:t> </a:t>
            </a:r>
            <a:r>
              <a:rPr lang="en-US" sz="2600" dirty="0" err="1"/>
              <a:t>langsung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sistem</a:t>
            </a:r>
            <a:endParaRPr lang="en-US" sz="2600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29" y="1634633"/>
            <a:ext cx="11601762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81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3300" dirty="0" err="1"/>
              <a:t>dibangun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menyediakan</a:t>
            </a:r>
            <a:r>
              <a:rPr lang="en-US" sz="2800" dirty="0"/>
              <a:t> </a:t>
            </a:r>
            <a:r>
              <a:rPr lang="en-US" sz="2800" dirty="0" err="1"/>
              <a:t>kebutuhan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aktor</a:t>
            </a:r>
            <a:r>
              <a:rPr lang="en-US" sz="2800" dirty="0"/>
              <a:t>, 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nanti</a:t>
            </a:r>
            <a:r>
              <a:rPr lang="en-US" sz="2800" dirty="0"/>
              <a:t> </a:t>
            </a:r>
            <a:r>
              <a:rPr lang="en-US" sz="2800" i="1" dirty="0"/>
              <a:t>stakeholder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menentukan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pencatatan</a:t>
            </a:r>
            <a:r>
              <a:rPr lang="en-US" sz="2800" dirty="0"/>
              <a:t> </a:t>
            </a:r>
            <a:r>
              <a:rPr lang="en-US" sz="2800" dirty="0" err="1"/>
              <a:t>penjualan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berinteraksi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pelanggan</a:t>
            </a:r>
            <a:r>
              <a:rPr lang="en-US" sz="2800" dirty="0"/>
              <a:t>, </a:t>
            </a:r>
            <a:r>
              <a:rPr lang="en-US" sz="2800" dirty="0" err="1"/>
              <a:t>maka</a:t>
            </a:r>
            <a:r>
              <a:rPr lang="en-US" sz="2800" dirty="0"/>
              <a:t> </a:t>
            </a:r>
            <a:r>
              <a:rPr lang="en-US" sz="2800" dirty="0" err="1"/>
              <a:t>aktor</a:t>
            </a:r>
            <a:r>
              <a:rPr lang="en-US" sz="2800" dirty="0"/>
              <a:t> di </a:t>
            </a:r>
            <a:r>
              <a:rPr lang="en-US" sz="2800" dirty="0" err="1"/>
              <a:t>atas</a:t>
            </a:r>
            <a:r>
              <a:rPr lang="en-US" sz="2800" dirty="0"/>
              <a:t> pun </a:t>
            </a:r>
            <a:r>
              <a:rPr lang="en-US" sz="2800" dirty="0" err="1"/>
              <a:t>tentu</a:t>
            </a:r>
            <a:r>
              <a:rPr lang="en-US" sz="2800" dirty="0"/>
              <a:t> </a:t>
            </a:r>
            <a:r>
              <a:rPr lang="en-US" sz="2800" dirty="0" err="1"/>
              <a:t>saja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berubah</a:t>
            </a:r>
            <a:r>
              <a:rPr lang="en-US" sz="2800" dirty="0"/>
              <a:t>.</a:t>
            </a:r>
          </a:p>
          <a:p>
            <a:pPr algn="just" eaLnBrk="1" hangingPunct="1"/>
            <a:r>
              <a:rPr lang="en-US" sz="2800" dirty="0" err="1"/>
              <a:t>Inilah</a:t>
            </a:r>
            <a:r>
              <a:rPr lang="en-US" sz="2800" dirty="0"/>
              <a:t> yang </a:t>
            </a:r>
            <a:r>
              <a:rPr lang="en-US" sz="2800" dirty="0" err="1"/>
              <a:t>dimaksud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batasan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.</a:t>
            </a:r>
          </a:p>
          <a:p>
            <a:pPr algn="just" eaLnBrk="1" hangingPunct="1"/>
            <a:r>
              <a:rPr lang="en-US" sz="2800" i="1" dirty="0"/>
              <a:t>Stakeholder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pengguna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menentukan</a:t>
            </a:r>
            <a:r>
              <a:rPr lang="en-US" sz="2800" dirty="0"/>
              <a:t> </a:t>
            </a:r>
            <a:r>
              <a:rPr lang="en-US" sz="2800" dirty="0" err="1"/>
              <a:t>batasan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yang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dibuat</a:t>
            </a:r>
            <a:r>
              <a:rPr lang="en-US" sz="2800" dirty="0"/>
              <a:t>.</a:t>
            </a:r>
          </a:p>
          <a:p>
            <a:pPr algn="just" eaLnBrk="1" hangingPunct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985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id-ID" b="1" smtClean="0"/>
              <a:t>Menemukan </a:t>
            </a:r>
            <a:r>
              <a:rPr lang="en-US" b="1" smtClean="0"/>
              <a:t>U</a:t>
            </a:r>
            <a:r>
              <a:rPr lang="id-ID" b="1" smtClean="0"/>
              <a:t>se </a:t>
            </a:r>
            <a:r>
              <a:rPr lang="en-US" b="1" smtClean="0"/>
              <a:t>C</a:t>
            </a:r>
            <a:r>
              <a:rPr lang="id-ID" b="1" smtClean="0"/>
              <a:t>ase </a:t>
            </a:r>
            <a:r>
              <a:rPr lang="en-US" b="1" smtClean="0"/>
              <a:t/>
            </a:r>
            <a:br>
              <a:rPr lang="en-US" b="1" smtClean="0"/>
            </a:br>
            <a:r>
              <a:rPr lang="en-US" smtClean="0"/>
              <a:t> </a:t>
            </a:r>
            <a:br>
              <a:rPr lang="en-US" smtClean="0"/>
            </a:br>
            <a:endParaRPr 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sz="2600" dirty="0" err="1"/>
              <a:t>Jika</a:t>
            </a:r>
            <a:r>
              <a:rPr lang="en-US" sz="2600" dirty="0"/>
              <a:t> </a:t>
            </a:r>
            <a:r>
              <a:rPr lang="en-US" sz="2600" dirty="0" err="1"/>
              <a:t>anda</a:t>
            </a:r>
            <a:r>
              <a:rPr lang="en-US" sz="2600" dirty="0"/>
              <a:t> </a:t>
            </a:r>
            <a:r>
              <a:rPr lang="en-US" sz="2600" dirty="0" err="1"/>
              <a:t>sudah</a:t>
            </a:r>
            <a:r>
              <a:rPr lang="en-US" sz="2600" dirty="0"/>
              <a:t> </a:t>
            </a:r>
            <a:r>
              <a:rPr lang="en-US" sz="2600" dirty="0" err="1"/>
              <a:t>berhasil</a:t>
            </a:r>
            <a:r>
              <a:rPr lang="en-US" sz="2600" dirty="0"/>
              <a:t> </a:t>
            </a:r>
            <a:r>
              <a:rPr lang="en-US" sz="2600" dirty="0" err="1"/>
              <a:t>menemukan</a:t>
            </a:r>
            <a:r>
              <a:rPr lang="en-US" sz="2600" dirty="0"/>
              <a:t> </a:t>
            </a:r>
            <a:r>
              <a:rPr lang="en-US" sz="2600" dirty="0" err="1"/>
              <a:t>aktor</a:t>
            </a:r>
            <a:endParaRPr lang="en-US" sz="2600" dirty="0"/>
          </a:p>
          <a:p>
            <a:pPr algn="just" eaLnBrk="1" hangingPunct="1"/>
            <a:r>
              <a:rPr lang="en-US" sz="2600" dirty="0" err="1"/>
              <a:t>Maka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menemukan</a:t>
            </a:r>
            <a:r>
              <a:rPr lang="en-US" sz="2600" dirty="0"/>
              <a:t> use case </a:t>
            </a:r>
            <a:r>
              <a:rPr lang="en-US" sz="2600" dirty="0" err="1"/>
              <a:t>akan</a:t>
            </a:r>
            <a:r>
              <a:rPr lang="en-US" sz="2600" dirty="0"/>
              <a:t> </a:t>
            </a:r>
            <a:r>
              <a:rPr lang="en-US" sz="2600" dirty="0" err="1"/>
              <a:t>lebih</a:t>
            </a:r>
            <a:r>
              <a:rPr lang="en-US" sz="2600" dirty="0"/>
              <a:t> </a:t>
            </a:r>
            <a:r>
              <a:rPr lang="en-US" sz="2600" dirty="0" err="1"/>
              <a:t>mudah</a:t>
            </a:r>
            <a:r>
              <a:rPr lang="en-US" sz="2600" dirty="0"/>
              <a:t> </a:t>
            </a:r>
            <a:r>
              <a:rPr lang="en-US" sz="2600" dirty="0" err="1"/>
              <a:t>dilakukan</a:t>
            </a:r>
            <a:r>
              <a:rPr lang="en-US" sz="2600" dirty="0"/>
              <a:t>. </a:t>
            </a:r>
          </a:p>
          <a:p>
            <a:pPr algn="just" eaLnBrk="1" hangingPunct="1"/>
            <a:r>
              <a:rPr lang="en-US" sz="2600" dirty="0" err="1"/>
              <a:t>Sebuah</a:t>
            </a:r>
            <a:r>
              <a:rPr lang="en-US" sz="2600" dirty="0"/>
              <a:t> use case </a:t>
            </a:r>
            <a:r>
              <a:rPr lang="en-US" sz="2600" dirty="0" err="1"/>
              <a:t>harus</a:t>
            </a:r>
            <a:r>
              <a:rPr lang="en-US" sz="2600" dirty="0"/>
              <a:t> </a:t>
            </a:r>
            <a:r>
              <a:rPr lang="en-US" sz="2600" dirty="0" err="1"/>
              <a:t>mendeskripsikan</a:t>
            </a:r>
            <a:r>
              <a:rPr lang="en-US" sz="2600" dirty="0"/>
              <a:t> </a:t>
            </a:r>
            <a:r>
              <a:rPr lang="en-US" sz="2600" b="1" dirty="0" err="1"/>
              <a:t>sebuah</a:t>
            </a:r>
            <a:r>
              <a:rPr lang="en-US" sz="2600" b="1" dirty="0"/>
              <a:t> </a:t>
            </a:r>
            <a:r>
              <a:rPr lang="en-US" sz="2600" b="1" dirty="0" err="1"/>
              <a:t>pekerjaan</a:t>
            </a:r>
            <a:r>
              <a:rPr lang="en-US" sz="2600" b="1" dirty="0"/>
              <a:t> </a:t>
            </a:r>
            <a:r>
              <a:rPr lang="en-US" sz="2600" b="1" dirty="0" err="1"/>
              <a:t>dimana</a:t>
            </a:r>
            <a:r>
              <a:rPr lang="en-US" sz="2600" b="1" dirty="0"/>
              <a:t> </a:t>
            </a:r>
            <a:r>
              <a:rPr lang="en-US" sz="2600" b="1" dirty="0" err="1"/>
              <a:t>pekerjaan</a:t>
            </a:r>
            <a:r>
              <a:rPr lang="en-US" sz="2600" b="1" dirty="0"/>
              <a:t> </a:t>
            </a:r>
            <a:r>
              <a:rPr lang="en-US" sz="2600" b="1" dirty="0" err="1"/>
              <a:t>tersebut</a:t>
            </a:r>
            <a:r>
              <a:rPr lang="en-US" sz="2600" b="1" dirty="0"/>
              <a:t> </a:t>
            </a:r>
            <a:r>
              <a:rPr lang="en-US" sz="2600" b="1" dirty="0" err="1"/>
              <a:t>akan</a:t>
            </a:r>
            <a:r>
              <a:rPr lang="en-US" sz="2600" b="1" dirty="0"/>
              <a:t> </a:t>
            </a:r>
            <a:r>
              <a:rPr lang="en-US" sz="2600" b="1" dirty="0" err="1"/>
              <a:t>memberikan</a:t>
            </a:r>
            <a:r>
              <a:rPr lang="en-US" sz="2600" b="1" dirty="0"/>
              <a:t> NILAI yang </a:t>
            </a:r>
            <a:r>
              <a:rPr lang="en-US" sz="2600" b="1" dirty="0" err="1"/>
              <a:t>bermanfaat</a:t>
            </a:r>
            <a:r>
              <a:rPr lang="en-US" sz="2600" b="1" dirty="0"/>
              <a:t> </a:t>
            </a:r>
            <a:r>
              <a:rPr lang="en-US" sz="2600" b="1" dirty="0" err="1"/>
              <a:t>bagi</a:t>
            </a:r>
            <a:r>
              <a:rPr lang="en-US" sz="2600" b="1" dirty="0"/>
              <a:t> </a:t>
            </a:r>
            <a:r>
              <a:rPr lang="en-US" sz="2600" b="1" dirty="0" err="1"/>
              <a:t>aktor</a:t>
            </a:r>
            <a:r>
              <a:rPr lang="en-US" sz="2600" dirty="0"/>
              <a:t> (Kurt Bittner, Ian Spence. 2002).</a:t>
            </a:r>
          </a:p>
          <a:p>
            <a:pPr algn="just" eaLnBrk="1" hangingPunct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6070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menemukan</a:t>
            </a:r>
            <a:r>
              <a:rPr lang="en-US" sz="2200" dirty="0"/>
              <a:t> use cases, </a:t>
            </a:r>
            <a:r>
              <a:rPr lang="en-US" sz="2200" dirty="0" err="1"/>
              <a:t>mulailah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sudut</a:t>
            </a:r>
            <a:r>
              <a:rPr lang="en-US" sz="2200" dirty="0"/>
              <a:t> </a:t>
            </a:r>
            <a:r>
              <a:rPr lang="en-US" sz="2200" dirty="0" err="1"/>
              <a:t>pandang</a:t>
            </a:r>
            <a:r>
              <a:rPr lang="en-US" sz="2200" dirty="0"/>
              <a:t> </a:t>
            </a:r>
            <a:r>
              <a:rPr lang="en-US" sz="2200" dirty="0" err="1"/>
              <a:t>aktor</a:t>
            </a:r>
            <a:r>
              <a:rPr lang="en-US" sz="2200" dirty="0"/>
              <a:t>, </a:t>
            </a:r>
            <a:r>
              <a:rPr lang="en-US" sz="2200" dirty="0" err="1"/>
              <a:t>misalnya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bertanya</a:t>
            </a:r>
            <a:r>
              <a:rPr lang="en-US" sz="2200" dirty="0"/>
              <a:t> :</a:t>
            </a:r>
          </a:p>
          <a:p>
            <a:pPr lvl="1" algn="just" eaLnBrk="1" hangingPunct="1"/>
            <a:r>
              <a:rPr lang="en-US" sz="2200" dirty="0" err="1"/>
              <a:t>Informasi</a:t>
            </a:r>
            <a:r>
              <a:rPr lang="en-US" sz="2200" dirty="0"/>
              <a:t> </a:t>
            </a:r>
            <a:r>
              <a:rPr lang="en-US" sz="2200" dirty="0" err="1"/>
              <a:t>apa</a:t>
            </a:r>
            <a:r>
              <a:rPr lang="en-US" sz="2200" dirty="0"/>
              <a:t> </a:t>
            </a:r>
            <a:r>
              <a:rPr lang="en-US" sz="2200" dirty="0" err="1"/>
              <a:t>sajakah</a:t>
            </a:r>
            <a:r>
              <a:rPr lang="en-US" sz="2200" dirty="0"/>
              <a:t> yang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didapatkan</a:t>
            </a:r>
            <a:r>
              <a:rPr lang="en-US" sz="2200" dirty="0"/>
              <a:t> </a:t>
            </a:r>
            <a:r>
              <a:rPr lang="en-US" sz="2200" dirty="0" err="1"/>
              <a:t>aktor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?</a:t>
            </a:r>
          </a:p>
          <a:p>
            <a:pPr lvl="1" algn="just" eaLnBrk="1" hangingPunct="1"/>
            <a:r>
              <a:rPr lang="en-US" sz="2200" dirty="0" err="1"/>
              <a:t>Apakah</a:t>
            </a:r>
            <a:r>
              <a:rPr lang="en-US" sz="2200" dirty="0"/>
              <a:t> </a:t>
            </a:r>
            <a:r>
              <a:rPr lang="en-US" sz="2200" dirty="0" err="1"/>
              <a:t>ada</a:t>
            </a:r>
            <a:r>
              <a:rPr lang="en-US" sz="2200" dirty="0"/>
              <a:t> </a:t>
            </a:r>
            <a:r>
              <a:rPr lang="en-US" sz="2200" dirty="0" err="1"/>
              <a:t>kejadian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 yang </a:t>
            </a:r>
            <a:r>
              <a:rPr lang="en-US" sz="2200" dirty="0" err="1"/>
              <a:t>perlu</a:t>
            </a:r>
            <a:r>
              <a:rPr lang="en-US" sz="2200" dirty="0"/>
              <a:t> </a:t>
            </a:r>
            <a:r>
              <a:rPr lang="en-US" sz="2200" dirty="0" err="1"/>
              <a:t>diberitahukan</a:t>
            </a:r>
            <a:r>
              <a:rPr lang="en-US" sz="2200" dirty="0"/>
              <a:t> </a:t>
            </a:r>
            <a:r>
              <a:rPr lang="en-US" sz="2200" dirty="0" err="1"/>
              <a:t>ke</a:t>
            </a:r>
            <a:r>
              <a:rPr lang="en-US" sz="2200" dirty="0"/>
              <a:t> </a:t>
            </a:r>
            <a:r>
              <a:rPr lang="en-US" sz="2200" dirty="0" err="1"/>
              <a:t>aktor</a:t>
            </a:r>
            <a:r>
              <a:rPr lang="en-US" sz="2200" dirty="0"/>
              <a:t>?</a:t>
            </a:r>
          </a:p>
          <a:p>
            <a:pPr algn="just"/>
            <a:r>
              <a:rPr lang="en-US" sz="2200" dirty="0" err="1"/>
              <a:t>Sedangkan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sudut</a:t>
            </a:r>
            <a:r>
              <a:rPr lang="en-US" sz="2200" dirty="0"/>
              <a:t> </a:t>
            </a:r>
            <a:r>
              <a:rPr lang="en-US" sz="2200" dirty="0" err="1"/>
              <a:t>pandang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, </a:t>
            </a:r>
            <a:r>
              <a:rPr lang="en-US" sz="2200" dirty="0" err="1"/>
              <a:t>misalnya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pertanyaan</a:t>
            </a:r>
            <a:r>
              <a:rPr lang="en-US" sz="2200" dirty="0"/>
              <a:t> </a:t>
            </a:r>
            <a:r>
              <a:rPr lang="en-US" sz="2200" dirty="0" err="1"/>
              <a:t>sebagai</a:t>
            </a:r>
            <a:r>
              <a:rPr lang="en-US" sz="2200" dirty="0"/>
              <a:t> </a:t>
            </a:r>
            <a:r>
              <a:rPr lang="en-US" sz="2200" dirty="0" err="1"/>
              <a:t>berikut</a:t>
            </a:r>
            <a:endParaRPr lang="en-US" sz="2200" dirty="0"/>
          </a:p>
          <a:p>
            <a:pPr lvl="1" algn="just"/>
            <a:r>
              <a:rPr lang="en-US" sz="2200" dirty="0" err="1"/>
              <a:t>Apakah</a:t>
            </a:r>
            <a:r>
              <a:rPr lang="en-US" sz="2200" dirty="0"/>
              <a:t> </a:t>
            </a:r>
            <a:r>
              <a:rPr lang="en-US" sz="2200" dirty="0" err="1"/>
              <a:t>ada</a:t>
            </a:r>
            <a:r>
              <a:rPr lang="en-US" sz="2200" dirty="0"/>
              <a:t> </a:t>
            </a:r>
            <a:r>
              <a:rPr lang="en-US" sz="2200" dirty="0" err="1"/>
              <a:t>informasi</a:t>
            </a:r>
            <a:r>
              <a:rPr lang="en-US" sz="2200" dirty="0"/>
              <a:t> yang </a:t>
            </a:r>
            <a:r>
              <a:rPr lang="en-US" sz="2200" dirty="0" err="1"/>
              <a:t>perlu</a:t>
            </a:r>
            <a:r>
              <a:rPr lang="en-US" sz="2200" dirty="0"/>
              <a:t> </a:t>
            </a:r>
            <a:r>
              <a:rPr lang="en-US" sz="2200" dirty="0" err="1"/>
              <a:t>disimpan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diambil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?</a:t>
            </a:r>
          </a:p>
          <a:p>
            <a:pPr lvl="1" algn="just"/>
            <a:r>
              <a:rPr lang="en-US" sz="2200" dirty="0" err="1"/>
              <a:t>Apakah</a:t>
            </a:r>
            <a:r>
              <a:rPr lang="en-US" sz="2200" dirty="0"/>
              <a:t> </a:t>
            </a:r>
            <a:r>
              <a:rPr lang="en-US" sz="2200" dirty="0" err="1"/>
              <a:t>ada</a:t>
            </a:r>
            <a:r>
              <a:rPr lang="en-US" sz="2200" dirty="0"/>
              <a:t> </a:t>
            </a:r>
            <a:r>
              <a:rPr lang="en-US" sz="2200" dirty="0" err="1"/>
              <a:t>informasi</a:t>
            </a:r>
            <a:r>
              <a:rPr lang="en-US" sz="2200" dirty="0"/>
              <a:t> yang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dimasukkan</a:t>
            </a:r>
            <a:r>
              <a:rPr lang="en-US" sz="2200" dirty="0"/>
              <a:t> </a:t>
            </a:r>
            <a:r>
              <a:rPr lang="en-US" sz="2200" dirty="0" err="1"/>
              <a:t>oleh</a:t>
            </a:r>
            <a:r>
              <a:rPr lang="en-US" sz="2200" dirty="0"/>
              <a:t> </a:t>
            </a:r>
            <a:r>
              <a:rPr lang="en-US" sz="2200" dirty="0" err="1"/>
              <a:t>aktor</a:t>
            </a:r>
            <a:r>
              <a:rPr lang="en-US" sz="2200" dirty="0"/>
              <a:t>?</a:t>
            </a:r>
          </a:p>
          <a:p>
            <a:pPr algn="just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234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b="1" dirty="0" smtClean="0"/>
              <a:t>Use Case Symbol</a:t>
            </a:r>
            <a:endParaRPr lang="en-US" b="1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711425"/>
              </p:ext>
            </p:extLst>
          </p:nvPr>
        </p:nvGraphicFramePr>
        <p:xfrm>
          <a:off x="1041280" y="1785848"/>
          <a:ext cx="10519017" cy="4902683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3175552"/>
                <a:gridCol w="3076317"/>
                <a:gridCol w="4267148"/>
              </a:tblGrid>
              <a:tr h="589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7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SYMBOL</a:t>
                      </a:r>
                      <a:endParaRPr lang="id-ID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512" marR="94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700" dirty="0" smtClean="0">
                          <a:effectLst/>
                        </a:rPr>
                        <a:t>NAME</a:t>
                      </a:r>
                      <a:r>
                        <a:rPr lang="id-ID" sz="1700" baseline="0" dirty="0" smtClean="0">
                          <a:effectLst/>
                        </a:rPr>
                        <a:t> OF SYMBOL</a:t>
                      </a:r>
                      <a:endParaRPr lang="id-ID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512" marR="94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7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EXPLANATION</a:t>
                      </a:r>
                      <a:endParaRPr lang="id-ID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512" marR="94512" marT="0" marB="0" anchor="ctr"/>
                </a:tc>
              </a:tr>
              <a:tr h="1078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7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700" dirty="0">
                          <a:effectLst/>
                        </a:rPr>
                        <a:t> </a:t>
                      </a:r>
                      <a:endParaRPr lang="id-ID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512" marR="94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700" dirty="0" smtClean="0">
                          <a:effectLst/>
                        </a:rPr>
                        <a:t>Actor</a:t>
                      </a:r>
                      <a:endParaRPr lang="id-ID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512" marR="94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700" dirty="0" smtClean="0">
                          <a:effectLst/>
                        </a:rPr>
                        <a:t>Accessing</a:t>
                      </a:r>
                      <a:r>
                        <a:rPr lang="id-ID" sz="1700" baseline="0" dirty="0" smtClean="0">
                          <a:effectLst/>
                        </a:rPr>
                        <a:t> use case</a:t>
                      </a:r>
                      <a:endParaRPr lang="id-ID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512" marR="94512" marT="0" marB="0" anchor="ctr"/>
                </a:tc>
              </a:tr>
              <a:tr h="1078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7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700" dirty="0">
                          <a:effectLst/>
                        </a:rPr>
                        <a:t> </a:t>
                      </a:r>
                      <a:endParaRPr lang="id-ID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512" marR="94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700" dirty="0" smtClean="0">
                          <a:effectLst/>
                        </a:rPr>
                        <a:t>Use</a:t>
                      </a:r>
                      <a:r>
                        <a:rPr lang="id-ID" sz="1700" baseline="0" dirty="0" smtClean="0">
                          <a:effectLst/>
                        </a:rPr>
                        <a:t> Case</a:t>
                      </a:r>
                      <a:endParaRPr lang="id-ID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512" marR="94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7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Show</a:t>
                      </a:r>
                      <a:r>
                        <a:rPr lang="id-ID" sz="17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what the system do</a:t>
                      </a:r>
                      <a:endParaRPr lang="id-ID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512" marR="94512" marT="0" marB="0" anchor="ctr"/>
                </a:tc>
              </a:tr>
              <a:tr h="1078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7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700" dirty="0">
                          <a:effectLst/>
                        </a:rPr>
                        <a:t> </a:t>
                      </a:r>
                      <a:endParaRPr lang="id-ID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512" marR="94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700" dirty="0" smtClean="0">
                          <a:effectLst/>
                        </a:rPr>
                        <a:t>Association</a:t>
                      </a:r>
                      <a:endParaRPr lang="id-ID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512" marR="94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700" dirty="0" smtClean="0">
                          <a:effectLst/>
                        </a:rPr>
                        <a:t>Relate the actor with use case</a:t>
                      </a:r>
                      <a:endParaRPr lang="id-ID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512" marR="94512" marT="0" marB="0" anchor="ctr"/>
                </a:tc>
              </a:tr>
              <a:tr h="1078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7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700" dirty="0">
                          <a:effectLst/>
                        </a:rPr>
                        <a:t> </a:t>
                      </a:r>
                      <a:endParaRPr lang="id-ID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512" marR="94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700" dirty="0" smtClean="0">
                          <a:effectLst/>
                        </a:rPr>
                        <a:t>System Boundary</a:t>
                      </a:r>
                      <a:endParaRPr lang="id-ID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512" marR="945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700" dirty="0" smtClean="0">
                          <a:effectLst/>
                        </a:rPr>
                        <a:t>Show boundary between system and its environment</a:t>
                      </a:r>
                      <a:endParaRPr lang="id-ID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512" marR="94512" marT="0" marB="0" anchor="ctr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404" y="2259294"/>
            <a:ext cx="1640830" cy="117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244" y="3406212"/>
            <a:ext cx="1929616" cy="84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60720">
            <a:off x="2392010" y="3852409"/>
            <a:ext cx="640080" cy="204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458" y="5339443"/>
            <a:ext cx="1785223" cy="116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85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Actor – Use Case Diagram</a:t>
            </a:r>
            <a:endParaRPr lang="id-ID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3300" dirty="0"/>
          </a:p>
          <a:p>
            <a:pPr marL="107658" indent="0">
              <a:buNone/>
            </a:pPr>
            <a:r>
              <a:rPr lang="en-US" sz="3300" dirty="0" err="1"/>
              <a:t>Tidak</a:t>
            </a:r>
            <a:r>
              <a:rPr lang="en-US" sz="3300" dirty="0"/>
              <a:t> </a:t>
            </a:r>
            <a:r>
              <a:rPr lang="en-US" sz="3300" dirty="0" err="1"/>
              <a:t>boleh</a:t>
            </a:r>
            <a:r>
              <a:rPr lang="en-US" sz="3300" dirty="0"/>
              <a:t> </a:t>
            </a:r>
            <a:r>
              <a:rPr lang="en-US" sz="3300" dirty="0" err="1"/>
              <a:t>ada</a:t>
            </a:r>
            <a:r>
              <a:rPr lang="en-US" sz="3300" dirty="0"/>
              <a:t> </a:t>
            </a:r>
            <a:r>
              <a:rPr lang="en-US" sz="3300" dirty="0" err="1"/>
              <a:t>komunikasi</a:t>
            </a:r>
            <a:r>
              <a:rPr lang="en-US" sz="3300" dirty="0"/>
              <a:t> </a:t>
            </a:r>
            <a:r>
              <a:rPr lang="en-US" sz="3300" dirty="0" err="1"/>
              <a:t>langsung</a:t>
            </a:r>
            <a:r>
              <a:rPr lang="en-US" sz="3300" dirty="0"/>
              <a:t> </a:t>
            </a:r>
            <a:r>
              <a:rPr lang="en-US" sz="3300" dirty="0" err="1"/>
              <a:t>antar</a:t>
            </a:r>
            <a:r>
              <a:rPr lang="en-US" sz="3300" dirty="0"/>
              <a:t> actor (</a:t>
            </a:r>
            <a:r>
              <a:rPr lang="en-US" sz="3300" i="1" dirty="0"/>
              <a:t>Actors don’t interact with one another</a:t>
            </a:r>
            <a:r>
              <a:rPr lang="en-US" sz="3300" dirty="0"/>
              <a:t> ) </a:t>
            </a:r>
          </a:p>
          <a:p>
            <a:pPr eaLnBrk="1" hangingPunct="1"/>
            <a:endParaRPr lang="en-US" sz="1200" dirty="0"/>
          </a:p>
          <a:p>
            <a:pPr eaLnBrk="1" hangingPunct="1"/>
            <a:endParaRPr lang="en-US" sz="1200" dirty="0"/>
          </a:p>
          <a:p>
            <a:pPr eaLnBrk="1" hangingPunct="1">
              <a:buFont typeface="Wingdings" pitchFamily="2" charset="2"/>
              <a:buNone/>
            </a:pPr>
            <a:endParaRPr lang="en-US" sz="1200" dirty="0"/>
          </a:p>
          <a:p>
            <a:pPr eaLnBrk="1" hangingPunct="1">
              <a:buFont typeface="Wingdings" pitchFamily="2" charset="2"/>
              <a:buNone/>
            </a:pPr>
            <a:endParaRPr lang="en-US" sz="1200" dirty="0"/>
          </a:p>
          <a:p>
            <a:pPr eaLnBrk="1" hangingPunct="1">
              <a:buFont typeface="Arial" charset="0"/>
              <a:buNone/>
            </a:pPr>
            <a:endParaRPr lang="en-US" sz="1200" dirty="0"/>
          </a:p>
        </p:txBody>
      </p:sp>
      <p:grpSp>
        <p:nvGrpSpPr>
          <p:cNvPr id="6" name="Group 5"/>
          <p:cNvGrpSpPr/>
          <p:nvPr/>
        </p:nvGrpSpPr>
        <p:grpSpPr>
          <a:xfrm>
            <a:off x="3347297" y="4517934"/>
            <a:ext cx="5502250" cy="1275160"/>
            <a:chOff x="2428875" y="4000500"/>
            <a:chExt cx="3992563" cy="1214438"/>
          </a:xfrm>
        </p:grpSpPr>
        <p:graphicFrame>
          <p:nvGraphicFramePr>
            <p:cNvPr id="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6724145"/>
                </p:ext>
              </p:extLst>
            </p:nvPr>
          </p:nvGraphicFramePr>
          <p:xfrm>
            <a:off x="2428875" y="4000500"/>
            <a:ext cx="3992563" cy="1214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Visio" r:id="rId3" imgW="1788262" imgH="600151" progId="Visio.Drawing.11">
                    <p:embed/>
                  </p:oleObj>
                </mc:Choice>
                <mc:Fallback>
                  <p:oleObj name="Visio" r:id="rId3" imgW="1788262" imgH="600151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8875" y="4000500"/>
                          <a:ext cx="3992563" cy="1214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26"/>
            <p:cNvSpPr>
              <a:spLocks noChangeShapeType="1"/>
            </p:cNvSpPr>
            <p:nvPr/>
          </p:nvSpPr>
          <p:spPr bwMode="auto">
            <a:xfrm flipV="1">
              <a:off x="2857500" y="4000500"/>
              <a:ext cx="2536825" cy="100012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9" name="Line 27"/>
            <p:cNvSpPr>
              <a:spLocks noChangeShapeType="1"/>
            </p:cNvSpPr>
            <p:nvPr/>
          </p:nvSpPr>
          <p:spPr bwMode="auto">
            <a:xfrm flipH="1" flipV="1">
              <a:off x="2928938" y="4071938"/>
              <a:ext cx="2643187" cy="928687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80947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ACTOR-USE CASE DIAGRAM</a:t>
            </a:r>
          </a:p>
        </p:txBody>
      </p:sp>
      <p:sp>
        <p:nvSpPr>
          <p:cNvPr id="3084" name="Rectangle 4"/>
          <p:cNvSpPr>
            <a:spLocks noGrp="1" noChangeArrowheads="1"/>
          </p:cNvSpPr>
          <p:nvPr>
            <p:ph idx="1"/>
          </p:nvPr>
        </p:nvSpPr>
        <p:spPr>
          <a:xfrm>
            <a:off x="529831" y="1785224"/>
            <a:ext cx="11441667" cy="1361837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US" sz="2800" dirty="0" err="1"/>
              <a:t>Letakkan</a:t>
            </a:r>
            <a:r>
              <a:rPr lang="en-US" sz="2800" dirty="0"/>
              <a:t> actor </a:t>
            </a:r>
            <a:r>
              <a:rPr lang="en-US" sz="2800" dirty="0" err="1"/>
              <a:t>utama</a:t>
            </a:r>
            <a:r>
              <a:rPr lang="en-US" sz="2800" dirty="0"/>
              <a:t> </a:t>
            </a:r>
            <a:r>
              <a:rPr lang="en-US" sz="2800" dirty="0" err="1"/>
              <a:t>anda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pojok</a:t>
            </a:r>
            <a:r>
              <a:rPr lang="en-US" sz="2800" dirty="0"/>
              <a:t> </a:t>
            </a:r>
            <a:r>
              <a:rPr lang="en-US" sz="2800" dirty="0" err="1"/>
              <a:t>kiri</a:t>
            </a:r>
            <a:r>
              <a:rPr lang="en-US" sz="2800" dirty="0"/>
              <a:t> </a:t>
            </a:r>
            <a:r>
              <a:rPr lang="en-US" sz="2800" dirty="0" err="1"/>
              <a:t>atas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diagram (in western culture people read from left to right, top to bottom)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800" dirty="0"/>
              <a:t>Actor </a:t>
            </a:r>
            <a:r>
              <a:rPr lang="en-US" sz="2800" dirty="0" err="1"/>
              <a:t>jangan</a:t>
            </a:r>
            <a:r>
              <a:rPr lang="en-US" sz="2800" dirty="0"/>
              <a:t> </a:t>
            </a:r>
            <a:r>
              <a:rPr lang="en-US" sz="2800" dirty="0" err="1"/>
              <a:t>digambarkan</a:t>
            </a:r>
            <a:r>
              <a:rPr lang="en-US" sz="2800" dirty="0"/>
              <a:t> </a:t>
            </a:r>
            <a:r>
              <a:rPr lang="en-US" sz="2800" dirty="0" err="1"/>
              <a:t>ditengah-tengah</a:t>
            </a:r>
            <a:r>
              <a:rPr lang="en-US" sz="2800" dirty="0"/>
              <a:t> use cases</a:t>
            </a:r>
          </a:p>
        </p:txBody>
      </p:sp>
      <p:grpSp>
        <p:nvGrpSpPr>
          <p:cNvPr id="3085" name="Group 26"/>
          <p:cNvGrpSpPr>
            <a:grpSpLocks/>
          </p:cNvGrpSpPr>
          <p:nvPr/>
        </p:nvGrpSpPr>
        <p:grpSpPr bwMode="auto">
          <a:xfrm>
            <a:off x="1010756" y="3920010"/>
            <a:ext cx="6471433" cy="2802360"/>
            <a:chOff x="733425" y="3014663"/>
            <a:chExt cx="4038600" cy="2259012"/>
          </a:xfrm>
        </p:grpSpPr>
        <p:graphicFrame>
          <p:nvGraphicFramePr>
            <p:cNvPr id="3077" name="Object 2"/>
            <p:cNvGraphicFramePr>
              <a:graphicFrameLocks noChangeAspect="1"/>
            </p:cNvGraphicFramePr>
            <p:nvPr/>
          </p:nvGraphicFramePr>
          <p:xfrm>
            <a:off x="885825" y="3319463"/>
            <a:ext cx="541338" cy="1111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7" name="Visio" r:id="rId4" imgW="540715" imgH="1110996" progId="">
                    <p:embed/>
                  </p:oleObj>
                </mc:Choice>
                <mc:Fallback>
                  <p:oleObj name="Visio" r:id="rId4" imgW="540715" imgH="111099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5825" y="3319463"/>
                          <a:ext cx="541338" cy="1111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8" name="Object 3"/>
            <p:cNvGraphicFramePr>
              <a:graphicFrameLocks noChangeAspect="1"/>
            </p:cNvGraphicFramePr>
            <p:nvPr/>
          </p:nvGraphicFramePr>
          <p:xfrm>
            <a:off x="2181225" y="3014663"/>
            <a:ext cx="790575" cy="430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8" name="Visio" r:id="rId6" imgW="790042" imgH="430378" progId="">
                    <p:embed/>
                  </p:oleObj>
                </mc:Choice>
                <mc:Fallback>
                  <p:oleObj name="Visio" r:id="rId6" imgW="790042" imgH="43037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1225" y="3014663"/>
                          <a:ext cx="790575" cy="430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9" name="Object 4"/>
            <p:cNvGraphicFramePr>
              <a:graphicFrameLocks noChangeAspect="1"/>
            </p:cNvGraphicFramePr>
            <p:nvPr/>
          </p:nvGraphicFramePr>
          <p:xfrm>
            <a:off x="2181225" y="3727450"/>
            <a:ext cx="790575" cy="430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9" name="Visio" r:id="rId8" imgW="790042" imgH="430378" progId="">
                    <p:embed/>
                  </p:oleObj>
                </mc:Choice>
                <mc:Fallback>
                  <p:oleObj name="Visio" r:id="rId8" imgW="790042" imgH="43037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1225" y="3727450"/>
                          <a:ext cx="790575" cy="430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0" name="Object 5"/>
            <p:cNvGraphicFramePr>
              <a:graphicFrameLocks noChangeAspect="1"/>
            </p:cNvGraphicFramePr>
            <p:nvPr/>
          </p:nvGraphicFramePr>
          <p:xfrm>
            <a:off x="2181225" y="4233863"/>
            <a:ext cx="790575" cy="430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0" name="Visio" r:id="rId10" imgW="790042" imgH="430378" progId="">
                    <p:embed/>
                  </p:oleObj>
                </mc:Choice>
                <mc:Fallback>
                  <p:oleObj name="Visio" r:id="rId10" imgW="790042" imgH="43037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1225" y="4233863"/>
                          <a:ext cx="790575" cy="430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1" name="Object 6"/>
            <p:cNvGraphicFramePr>
              <a:graphicFrameLocks noChangeAspect="1"/>
            </p:cNvGraphicFramePr>
            <p:nvPr/>
          </p:nvGraphicFramePr>
          <p:xfrm>
            <a:off x="2181225" y="4843463"/>
            <a:ext cx="790575" cy="430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1" name="Visio" r:id="rId12" imgW="790042" imgH="430378" progId="">
                    <p:embed/>
                  </p:oleObj>
                </mc:Choice>
                <mc:Fallback>
                  <p:oleObj name="Visio" r:id="rId12" imgW="790042" imgH="43037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1225" y="4843463"/>
                          <a:ext cx="790575" cy="430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7"/>
            <p:cNvGraphicFramePr>
              <a:graphicFrameLocks noChangeAspect="1"/>
            </p:cNvGraphicFramePr>
            <p:nvPr/>
          </p:nvGraphicFramePr>
          <p:xfrm>
            <a:off x="4162425" y="3319463"/>
            <a:ext cx="425450" cy="1111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2" name="Visio" r:id="rId14" imgW="425806" imgH="1110996" progId="">
                    <p:embed/>
                  </p:oleObj>
                </mc:Choice>
                <mc:Fallback>
                  <p:oleObj name="Visio" r:id="rId14" imgW="425806" imgH="111099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2425" y="3319463"/>
                          <a:ext cx="425450" cy="1111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2" name="Rectangle 11"/>
            <p:cNvSpPr>
              <a:spLocks noChangeArrowheads="1"/>
            </p:cNvSpPr>
            <p:nvPr/>
          </p:nvSpPr>
          <p:spPr bwMode="auto">
            <a:xfrm>
              <a:off x="733425" y="3970703"/>
              <a:ext cx="4038600" cy="297722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93" name="Line 12"/>
            <p:cNvSpPr>
              <a:spLocks noChangeShapeType="1"/>
            </p:cNvSpPr>
            <p:nvPr/>
          </p:nvSpPr>
          <p:spPr bwMode="auto">
            <a:xfrm flipV="1">
              <a:off x="1419225" y="3319463"/>
              <a:ext cx="762000" cy="609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3094" name="Line 13"/>
            <p:cNvSpPr>
              <a:spLocks noChangeShapeType="1"/>
            </p:cNvSpPr>
            <p:nvPr/>
          </p:nvSpPr>
          <p:spPr bwMode="auto">
            <a:xfrm flipV="1">
              <a:off x="1419225" y="3929063"/>
              <a:ext cx="762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3095" name="Line 14"/>
            <p:cNvSpPr>
              <a:spLocks noChangeShapeType="1"/>
            </p:cNvSpPr>
            <p:nvPr/>
          </p:nvSpPr>
          <p:spPr bwMode="auto">
            <a:xfrm>
              <a:off x="1419225" y="3929063"/>
              <a:ext cx="838200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3096" name="Line 15"/>
            <p:cNvSpPr>
              <a:spLocks noChangeShapeType="1"/>
            </p:cNvSpPr>
            <p:nvPr/>
          </p:nvSpPr>
          <p:spPr bwMode="auto">
            <a:xfrm>
              <a:off x="1419225" y="3929063"/>
              <a:ext cx="838200" cy="1066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3097" name="Line 16"/>
            <p:cNvSpPr>
              <a:spLocks noChangeShapeType="1"/>
            </p:cNvSpPr>
            <p:nvPr/>
          </p:nvSpPr>
          <p:spPr bwMode="auto">
            <a:xfrm flipH="1" flipV="1">
              <a:off x="2943225" y="3243263"/>
              <a:ext cx="1066800" cy="609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3098" name="Line 17"/>
            <p:cNvSpPr>
              <a:spLocks noChangeShapeType="1"/>
            </p:cNvSpPr>
            <p:nvPr/>
          </p:nvSpPr>
          <p:spPr bwMode="auto">
            <a:xfrm flipH="1">
              <a:off x="2943225" y="3852863"/>
              <a:ext cx="990600" cy="76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3099" name="Line 18"/>
            <p:cNvSpPr>
              <a:spLocks noChangeShapeType="1"/>
            </p:cNvSpPr>
            <p:nvPr/>
          </p:nvSpPr>
          <p:spPr bwMode="auto">
            <a:xfrm flipH="1">
              <a:off x="2943225" y="3852863"/>
              <a:ext cx="1066800" cy="609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3100" name="Line 19"/>
            <p:cNvSpPr>
              <a:spLocks noChangeShapeType="1"/>
            </p:cNvSpPr>
            <p:nvPr/>
          </p:nvSpPr>
          <p:spPr bwMode="auto">
            <a:xfrm flipH="1">
              <a:off x="2867025" y="3852863"/>
              <a:ext cx="1143000" cy="1143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d-ID"/>
            </a:p>
          </p:txBody>
        </p:sp>
      </p:grpSp>
      <p:sp>
        <p:nvSpPr>
          <p:cNvPr id="3086" name="Line 24"/>
          <p:cNvSpPr>
            <a:spLocks noChangeShapeType="1"/>
          </p:cNvSpPr>
          <p:nvPr/>
        </p:nvSpPr>
        <p:spPr bwMode="auto">
          <a:xfrm flipV="1">
            <a:off x="9540882" y="3477103"/>
            <a:ext cx="0" cy="400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126" tIns="43063" rIns="86126" bIns="43063">
            <a:spAutoFit/>
          </a:bodyPr>
          <a:lstStyle/>
          <a:p>
            <a:endParaRPr lang="id-ID"/>
          </a:p>
        </p:txBody>
      </p:sp>
      <p:sp>
        <p:nvSpPr>
          <p:cNvPr id="3087" name="Line 25"/>
          <p:cNvSpPr>
            <a:spLocks noChangeShapeType="1"/>
          </p:cNvSpPr>
          <p:nvPr/>
        </p:nvSpPr>
        <p:spPr bwMode="auto">
          <a:xfrm flipV="1">
            <a:off x="9540882" y="4917283"/>
            <a:ext cx="0" cy="3200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126" tIns="43063" rIns="86126" bIns="43063">
            <a:spAutoFit/>
          </a:bodyPr>
          <a:lstStyle/>
          <a:p>
            <a:endParaRPr lang="id-ID"/>
          </a:p>
        </p:txBody>
      </p:sp>
      <p:grpSp>
        <p:nvGrpSpPr>
          <p:cNvPr id="3088" name="Group 27"/>
          <p:cNvGrpSpPr>
            <a:grpSpLocks/>
          </p:cNvGrpSpPr>
          <p:nvPr/>
        </p:nvGrpSpPr>
        <p:grpSpPr bwMode="auto">
          <a:xfrm>
            <a:off x="8385738" y="3450432"/>
            <a:ext cx="3132892" cy="3117578"/>
            <a:chOff x="6084888" y="2854325"/>
            <a:chExt cx="1600200" cy="2563813"/>
          </a:xfrm>
        </p:grpSpPr>
        <p:sp>
          <p:nvSpPr>
            <p:cNvPr id="3089" name="Rectangle 20"/>
            <p:cNvSpPr>
              <a:spLocks noChangeArrowheads="1"/>
            </p:cNvSpPr>
            <p:nvPr/>
          </p:nvSpPr>
          <p:spPr bwMode="auto">
            <a:xfrm>
              <a:off x="6084888" y="3997861"/>
              <a:ext cx="1600200" cy="303729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3074" name="Object 8"/>
            <p:cNvGraphicFramePr>
              <a:graphicFrameLocks noChangeAspect="1"/>
            </p:cNvGraphicFramePr>
            <p:nvPr/>
          </p:nvGraphicFramePr>
          <p:xfrm>
            <a:off x="6465888" y="2930525"/>
            <a:ext cx="790575" cy="430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3" name="Visio" r:id="rId16" imgW="790042" imgH="430378" progId="">
                    <p:embed/>
                  </p:oleObj>
                </mc:Choice>
                <mc:Fallback>
                  <p:oleObj name="Visio" r:id="rId16" imgW="790042" imgH="43037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5888" y="2930525"/>
                          <a:ext cx="790575" cy="430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9"/>
            <p:cNvGraphicFramePr>
              <a:graphicFrameLocks noChangeAspect="1"/>
            </p:cNvGraphicFramePr>
            <p:nvPr/>
          </p:nvGraphicFramePr>
          <p:xfrm>
            <a:off x="6542088" y="4987925"/>
            <a:ext cx="790575" cy="430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4" name="Visio" r:id="rId17" imgW="790042" imgH="430378" progId="">
                    <p:embed/>
                  </p:oleObj>
                </mc:Choice>
                <mc:Fallback>
                  <p:oleObj name="Visio" r:id="rId17" imgW="790042" imgH="43037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2088" y="4987925"/>
                          <a:ext cx="790575" cy="430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" name="Object 10"/>
            <p:cNvGraphicFramePr>
              <a:graphicFrameLocks noChangeAspect="1"/>
            </p:cNvGraphicFramePr>
            <p:nvPr/>
          </p:nvGraphicFramePr>
          <p:xfrm>
            <a:off x="6618288" y="3692525"/>
            <a:ext cx="541337" cy="1111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5" name="Visio" r:id="rId18" imgW="540715" imgH="1110996" progId="">
                    <p:embed/>
                  </p:oleObj>
                </mc:Choice>
                <mc:Fallback>
                  <p:oleObj name="Visio" r:id="rId18" imgW="540715" imgH="111099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18288" y="3692525"/>
                          <a:ext cx="541337" cy="1111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0" name="Line 26"/>
            <p:cNvSpPr>
              <a:spLocks noChangeShapeType="1"/>
            </p:cNvSpPr>
            <p:nvPr/>
          </p:nvSpPr>
          <p:spPr bwMode="auto">
            <a:xfrm flipV="1">
              <a:off x="6389688" y="2930525"/>
              <a:ext cx="838200" cy="24384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d-ID"/>
            </a:p>
          </p:txBody>
        </p:sp>
        <p:sp>
          <p:nvSpPr>
            <p:cNvPr id="3091" name="Line 27"/>
            <p:cNvSpPr>
              <a:spLocks noChangeShapeType="1"/>
            </p:cNvSpPr>
            <p:nvPr/>
          </p:nvSpPr>
          <p:spPr bwMode="auto">
            <a:xfrm flipH="1" flipV="1">
              <a:off x="6389688" y="2854325"/>
              <a:ext cx="914400" cy="24384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3501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UML (Unified Modelling Language)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0079" y="1680210"/>
            <a:ext cx="11341418" cy="4868968"/>
          </a:xfrm>
        </p:spPr>
        <p:txBody>
          <a:bodyPr>
            <a:noAutofit/>
          </a:bodyPr>
          <a:lstStyle/>
          <a:p>
            <a:r>
              <a:rPr lang="id-ID" dirty="0" smtClean="0"/>
              <a:t>Metode pemodelan </a:t>
            </a:r>
            <a:r>
              <a:rPr lang="id-ID" dirty="0"/>
              <a:t>secara visual sebagai sarana untuk merancang dan atau membuat software berorientasi objek. </a:t>
            </a:r>
            <a:endParaRPr lang="id-ID" dirty="0" smtClean="0"/>
          </a:p>
          <a:p>
            <a:r>
              <a:rPr lang="id-ID" dirty="0" smtClean="0">
                <a:latin typeface="Arial" pitchFamily="34" charset="0"/>
                <a:cs typeface="Arial" pitchFamily="34" charset="0"/>
              </a:rPr>
              <a:t>Memandang </a:t>
            </a:r>
            <a:r>
              <a:rPr lang="id-ID" dirty="0">
                <a:latin typeface="Arial" pitchFamily="34" charset="0"/>
                <a:cs typeface="Arial" pitchFamily="34" charset="0"/>
              </a:rPr>
              <a:t>sistem yang akan dikembangkan sebagai suatu kumpulan objek yang berkorespondensi dengan objek-objek dunia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nyata (objek oriented)</a:t>
            </a:r>
            <a:endParaRPr lang="id-ID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Combine the best of the best from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Data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Modeling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(Entity Relationship Diagrams);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Business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Modeling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(work flow); </a:t>
            </a:r>
            <a:r>
              <a:rPr lang="en-US" sz="24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Object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Modeling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Component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Modeling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(development and reuse - middleware, COTS/GOTS/OSS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/…:)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6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Rectangle 9"/>
          <p:cNvSpPr>
            <a:spLocks noGrp="1" noChangeArrowheads="1"/>
          </p:cNvSpPr>
          <p:nvPr>
            <p:ph type="title"/>
          </p:nvPr>
        </p:nvSpPr>
        <p:spPr>
          <a:xfrm>
            <a:off x="914493" y="455060"/>
            <a:ext cx="11341416" cy="72675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RELATIONSHIP</a:t>
            </a:r>
            <a:endParaRPr lang="en-US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44335" y="1938577"/>
            <a:ext cx="11015199" cy="4005734"/>
          </a:xfrm>
        </p:spPr>
        <p:txBody>
          <a:bodyPr>
            <a:noAutofit/>
          </a:bodyPr>
          <a:lstStyle/>
          <a:p>
            <a:pPr algn="just" eaLnBrk="1" hangingPunct="1">
              <a:spcBef>
                <a:spcPct val="0"/>
              </a:spcBef>
            </a:pPr>
            <a:r>
              <a:rPr lang="en-US" sz="3000" dirty="0"/>
              <a:t>Ada 4 </a:t>
            </a:r>
            <a:r>
              <a:rPr lang="en-US" sz="3000" dirty="0" err="1"/>
              <a:t>jenis</a:t>
            </a:r>
            <a:r>
              <a:rPr lang="en-US" sz="3000" dirty="0"/>
              <a:t> </a:t>
            </a:r>
            <a:r>
              <a:rPr lang="en-US" sz="3000" dirty="0" err="1"/>
              <a:t>relasi</a:t>
            </a:r>
            <a:r>
              <a:rPr lang="en-US" sz="3000" dirty="0"/>
              <a:t> yang </a:t>
            </a:r>
            <a:r>
              <a:rPr lang="en-US" sz="3000" dirty="0" err="1"/>
              <a:t>bisa</a:t>
            </a:r>
            <a:r>
              <a:rPr lang="en-US" sz="3000" dirty="0"/>
              <a:t> </a:t>
            </a:r>
            <a:r>
              <a:rPr lang="en-US" sz="3000" dirty="0" err="1"/>
              <a:t>timbul</a:t>
            </a:r>
            <a:r>
              <a:rPr lang="en-US" sz="3000" dirty="0"/>
              <a:t> </a:t>
            </a:r>
            <a:r>
              <a:rPr lang="en-US" sz="3000" dirty="0" err="1"/>
              <a:t>pada</a:t>
            </a:r>
            <a:r>
              <a:rPr lang="en-US" sz="3000" dirty="0"/>
              <a:t> use case diagram</a:t>
            </a:r>
          </a:p>
          <a:p>
            <a:pPr lvl="1" algn="just" eaLnBrk="1" hangingPunct="1">
              <a:spcBef>
                <a:spcPct val="0"/>
              </a:spcBef>
            </a:pPr>
            <a:r>
              <a:rPr lang="en-US" sz="3000" dirty="0"/>
              <a:t>Association </a:t>
            </a:r>
            <a:r>
              <a:rPr lang="en-US" sz="3000" dirty="0" err="1"/>
              <a:t>antara</a:t>
            </a:r>
            <a:r>
              <a:rPr lang="en-US" sz="3000" dirty="0"/>
              <a:t> actor </a:t>
            </a:r>
            <a:r>
              <a:rPr lang="en-US" sz="3000" dirty="0" err="1"/>
              <a:t>dan</a:t>
            </a:r>
            <a:r>
              <a:rPr lang="en-US" sz="3000" dirty="0"/>
              <a:t> use case</a:t>
            </a:r>
          </a:p>
          <a:p>
            <a:pPr lvl="1" algn="just" eaLnBrk="1" hangingPunct="1">
              <a:spcBef>
                <a:spcPct val="0"/>
              </a:spcBef>
            </a:pPr>
            <a:r>
              <a:rPr lang="en-US" sz="3000" dirty="0"/>
              <a:t>Association </a:t>
            </a:r>
            <a:r>
              <a:rPr lang="en-US" sz="3000" dirty="0" err="1"/>
              <a:t>antara</a:t>
            </a:r>
            <a:r>
              <a:rPr lang="en-US" sz="3000" dirty="0"/>
              <a:t> use case : </a:t>
            </a:r>
          </a:p>
          <a:p>
            <a:pPr lvl="2" algn="just" eaLnBrk="1" hangingPunct="1">
              <a:spcBef>
                <a:spcPct val="0"/>
              </a:spcBef>
            </a:pPr>
            <a:r>
              <a:rPr lang="en-US" sz="3000" i="1" dirty="0"/>
              <a:t>Include</a:t>
            </a:r>
          </a:p>
          <a:p>
            <a:pPr lvl="2" algn="just" eaLnBrk="1" hangingPunct="1">
              <a:spcBef>
                <a:spcPct val="0"/>
              </a:spcBef>
            </a:pPr>
            <a:r>
              <a:rPr lang="en-US" sz="3000" i="1" dirty="0"/>
              <a:t>Extend</a:t>
            </a:r>
          </a:p>
          <a:p>
            <a:pPr lvl="1" algn="just" eaLnBrk="1" hangingPunct="1">
              <a:spcBef>
                <a:spcPct val="0"/>
              </a:spcBef>
            </a:pPr>
            <a:r>
              <a:rPr lang="en-US" sz="3000" dirty="0"/>
              <a:t>Generalization/Inheritance </a:t>
            </a:r>
            <a:r>
              <a:rPr lang="en-US" sz="3000" dirty="0" err="1"/>
              <a:t>antara</a:t>
            </a:r>
            <a:r>
              <a:rPr lang="en-US" sz="3000" dirty="0"/>
              <a:t> use case</a:t>
            </a:r>
          </a:p>
          <a:p>
            <a:pPr lvl="1" algn="just" eaLnBrk="1" hangingPunct="1">
              <a:spcBef>
                <a:spcPct val="0"/>
              </a:spcBef>
            </a:pPr>
            <a:r>
              <a:rPr lang="en-US" sz="3000" dirty="0"/>
              <a:t>Generalization/Inheritance </a:t>
            </a:r>
            <a:r>
              <a:rPr lang="en-US" sz="3000" dirty="0" err="1"/>
              <a:t>antara</a:t>
            </a:r>
            <a:r>
              <a:rPr lang="en-US" sz="3000" dirty="0"/>
              <a:t> actors</a:t>
            </a:r>
          </a:p>
        </p:txBody>
      </p:sp>
    </p:spTree>
    <p:extLst>
      <p:ext uri="{BB962C8B-B14F-4D97-AF65-F5344CB8AC3E}">
        <p14:creationId xmlns:p14="http://schemas.microsoft.com/office/powerpoint/2010/main" val="190632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3"/>
          <p:cNvSpPr>
            <a:spLocks noGrp="1"/>
          </p:cNvSpPr>
          <p:nvPr>
            <p:ph type="title"/>
          </p:nvPr>
        </p:nvSpPr>
        <p:spPr>
          <a:xfrm>
            <a:off x="420052" y="584839"/>
            <a:ext cx="11341418" cy="671751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id-ID" dirty="0" smtClean="0"/>
              <a:t>Element of Use Case Diagram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0079" y="6674168"/>
            <a:ext cx="2940368" cy="3833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IL/Best Practice Prg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5538" y="6674168"/>
            <a:ext cx="3990499" cy="3833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ITTA-7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31129" y="6674168"/>
            <a:ext cx="2940368" cy="383381"/>
          </a:xfrm>
          <a:prstGeom prst="rect">
            <a:avLst/>
          </a:prstGeom>
        </p:spPr>
        <p:txBody>
          <a:bodyPr/>
          <a:lstStyle/>
          <a:p>
            <a:fld id="{9879E67A-4FC8-49BA-B276-87F55133E94B}" type="slidenum">
              <a:rPr lang="en-US"/>
              <a:pPr/>
              <a:t>21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42806" y="1453775"/>
            <a:ext cx="10816727" cy="524661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3157" tIns="56579" rIns="113157" bIns="56579" rtlCol="0" anchor="ctr"/>
          <a:lstStyle/>
          <a:p>
            <a:pPr algn="ctr"/>
            <a:endParaRPr lang="id-ID"/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4107066" y="2476885"/>
            <a:ext cx="2310289" cy="64008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3157" tIns="56579" rIns="113157" bIns="56579" anchor="ctr"/>
          <a:lstStyle/>
          <a:p>
            <a:endParaRPr lang="id-ID"/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7992552" y="2476885"/>
            <a:ext cx="2310289" cy="64008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3157" tIns="56579" rIns="113157" bIns="56579" anchor="ctr"/>
          <a:lstStyle/>
          <a:p>
            <a:endParaRPr lang="id-ID"/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4107066" y="3917065"/>
            <a:ext cx="2310289" cy="64008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3157" tIns="56579" rIns="113157" bIns="56579" anchor="ctr"/>
          <a:lstStyle/>
          <a:p>
            <a:endParaRPr lang="id-ID"/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8097565" y="3917065"/>
            <a:ext cx="2310289" cy="64008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3157" tIns="56579" rIns="113157" bIns="56579" anchor="ctr"/>
          <a:lstStyle/>
          <a:p>
            <a:endParaRPr lang="id-ID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3371974" y="2076835"/>
            <a:ext cx="7560945" cy="31203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3157" tIns="56579" rIns="113157" bIns="56579" anchor="ctr"/>
          <a:lstStyle/>
          <a:p>
            <a:endParaRPr lang="id-ID"/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1691764" y="3356995"/>
            <a:ext cx="420053" cy="32004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3157" tIns="56579" rIns="113157" bIns="56579" anchor="ctr"/>
          <a:lstStyle/>
          <a:p>
            <a:endParaRPr lang="id-ID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1901790" y="3677035"/>
            <a:ext cx="0" cy="4800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3157" tIns="56579" rIns="113157" bIns="56579"/>
          <a:lstStyle/>
          <a:p>
            <a:endParaRPr lang="id-ID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H="1">
            <a:off x="1586751" y="4157095"/>
            <a:ext cx="315039" cy="1600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3157" tIns="56579" rIns="113157" bIns="56579"/>
          <a:lstStyle/>
          <a:p>
            <a:endParaRPr lang="id-ID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1901791" y="4157095"/>
            <a:ext cx="315039" cy="1600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3157" tIns="56579" rIns="113157" bIns="56579"/>
          <a:lstStyle/>
          <a:p>
            <a:endParaRPr lang="id-ID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H="1">
            <a:off x="1586751" y="3677035"/>
            <a:ext cx="315039" cy="1600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3157" tIns="56579" rIns="113157" bIns="56579"/>
          <a:lstStyle/>
          <a:p>
            <a:endParaRPr lang="id-ID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1901791" y="3677035"/>
            <a:ext cx="315039" cy="1600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3157" tIns="56579" rIns="113157" bIns="56579"/>
          <a:lstStyle/>
          <a:p>
            <a:endParaRPr lang="id-ID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6417355" y="4237105"/>
            <a:ext cx="168021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3157" tIns="56579" rIns="113157" bIns="56579"/>
          <a:lstStyle/>
          <a:p>
            <a:endParaRPr lang="id-ID"/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6417355" y="2796925"/>
            <a:ext cx="157519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3157" tIns="56579" rIns="113157" bIns="56579"/>
          <a:lstStyle/>
          <a:p>
            <a:endParaRPr lang="id-ID"/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 flipV="1">
            <a:off x="5262210" y="3356995"/>
            <a:ext cx="0" cy="5600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3157" tIns="56579" rIns="113157" bIns="56579"/>
          <a:lstStyle/>
          <a:p>
            <a:endParaRPr lang="id-ID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5052184" y="3356995"/>
            <a:ext cx="42005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3157" tIns="56579" rIns="113157" bIns="56579"/>
          <a:lstStyle/>
          <a:p>
            <a:endParaRPr lang="id-ID"/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 flipV="1">
            <a:off x="5052184" y="3116965"/>
            <a:ext cx="210026" cy="2400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3157" tIns="56579" rIns="113157" bIns="56579"/>
          <a:lstStyle/>
          <a:p>
            <a:endParaRPr lang="id-ID"/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>
            <a:off x="5262211" y="3116965"/>
            <a:ext cx="210026" cy="2400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3157" tIns="56579" rIns="113157" bIns="56579"/>
          <a:lstStyle/>
          <a:p>
            <a:endParaRPr lang="id-ID"/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 flipV="1">
            <a:off x="2321843" y="2876935"/>
            <a:ext cx="1785223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3157" tIns="56579" rIns="113157" bIns="56579"/>
          <a:lstStyle/>
          <a:p>
            <a:endParaRPr lang="id-ID"/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>
            <a:off x="2321843" y="3677035"/>
            <a:ext cx="1680210" cy="5600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3157" tIns="56579" rIns="113157" bIns="56579"/>
          <a:lstStyle/>
          <a:p>
            <a:endParaRPr lang="id-ID"/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1481738" y="4317115"/>
            <a:ext cx="1155144" cy="45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3157" tIns="56579" rIns="113157" bIns="5657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actor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4422105" y="2636905"/>
            <a:ext cx="1470184" cy="45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3157" tIns="56579" rIns="113157" bIns="5657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>
                <a:latin typeface="Times New Roman" pitchFamily="18" charset="0"/>
              </a:rPr>
              <a:t>Use case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8307591" y="2636905"/>
            <a:ext cx="1575197" cy="45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3157" tIns="56579" rIns="113157" bIns="5657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>
                <a:latin typeface="Times New Roman" pitchFamily="18" charset="0"/>
              </a:rPr>
              <a:t>Use case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4422105" y="4077085"/>
            <a:ext cx="1680210" cy="45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3157" tIns="56579" rIns="113157" bIns="5657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>
                <a:latin typeface="Times New Roman" pitchFamily="18" charset="0"/>
              </a:rPr>
              <a:t>Use case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8307591" y="4077085"/>
            <a:ext cx="1890236" cy="45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3157" tIns="56579" rIns="113157" bIns="5657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>
                <a:latin typeface="Times New Roman" pitchFamily="18" charset="0"/>
              </a:rPr>
              <a:t>Use case</a:t>
            </a:r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 rot="19560551">
            <a:off x="2111817" y="2763041"/>
            <a:ext cx="1890236" cy="45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3157" tIns="56579" rIns="113157" bIns="5657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association</a:t>
            </a:r>
          </a:p>
        </p:txBody>
      </p:sp>
      <p:sp>
        <p:nvSpPr>
          <p:cNvPr id="35" name="Text Box 29"/>
          <p:cNvSpPr txBox="1">
            <a:spLocks noChangeArrowheads="1"/>
          </p:cNvSpPr>
          <p:nvPr/>
        </p:nvSpPr>
        <p:spPr bwMode="auto">
          <a:xfrm rot="1594105">
            <a:off x="2111817" y="4043201"/>
            <a:ext cx="1995249" cy="45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3157" tIns="56579" rIns="113157" bIns="5657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association</a:t>
            </a:r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5262210" y="3437005"/>
            <a:ext cx="2205276" cy="45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3157" tIns="56579" rIns="113157" bIns="5657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Times New Roman" pitchFamily="18" charset="0"/>
              </a:rPr>
              <a:t>generalization</a:t>
            </a: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6312342" y="4237105"/>
            <a:ext cx="2205276" cy="45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3157" tIns="56579" rIns="113157" bIns="5657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latin typeface="Times New Roman" pitchFamily="18" charset="0"/>
              </a:rPr>
              <a:t>dependency</a:t>
            </a: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312342" y="2396875"/>
            <a:ext cx="2310289" cy="45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3157" tIns="56579" rIns="113157" bIns="5657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dependency</a:t>
            </a:r>
          </a:p>
        </p:txBody>
      </p:sp>
      <p:sp>
        <p:nvSpPr>
          <p:cNvPr id="39" name="Text Box 33"/>
          <p:cNvSpPr txBox="1">
            <a:spLocks noChangeArrowheads="1"/>
          </p:cNvSpPr>
          <p:nvPr/>
        </p:nvSpPr>
        <p:spPr bwMode="auto">
          <a:xfrm>
            <a:off x="4947171" y="1596775"/>
            <a:ext cx="2415302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3157" tIns="56579" rIns="113157" bIns="5657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Subject</a:t>
            </a:r>
          </a:p>
        </p:txBody>
      </p:sp>
      <p:sp>
        <p:nvSpPr>
          <p:cNvPr id="40" name="Oval 34"/>
          <p:cNvSpPr>
            <a:spLocks noChangeArrowheads="1"/>
          </p:cNvSpPr>
          <p:nvPr/>
        </p:nvSpPr>
        <p:spPr bwMode="auto">
          <a:xfrm>
            <a:off x="1691764" y="5757295"/>
            <a:ext cx="420053" cy="32004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3157" tIns="56579" rIns="113157" bIns="56579" anchor="ctr"/>
          <a:lstStyle/>
          <a:p>
            <a:endParaRPr lang="id-ID"/>
          </a:p>
        </p:txBody>
      </p:sp>
      <p:sp>
        <p:nvSpPr>
          <p:cNvPr id="41" name="Line 35"/>
          <p:cNvSpPr>
            <a:spLocks noChangeShapeType="1"/>
          </p:cNvSpPr>
          <p:nvPr/>
        </p:nvSpPr>
        <p:spPr bwMode="auto">
          <a:xfrm>
            <a:off x="1901790" y="6077335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3157" tIns="56579" rIns="113157" bIns="56579"/>
          <a:lstStyle/>
          <a:p>
            <a:endParaRPr lang="id-ID"/>
          </a:p>
        </p:txBody>
      </p:sp>
      <p:sp>
        <p:nvSpPr>
          <p:cNvPr id="42" name="Line 36"/>
          <p:cNvSpPr>
            <a:spLocks noChangeShapeType="1"/>
          </p:cNvSpPr>
          <p:nvPr/>
        </p:nvSpPr>
        <p:spPr bwMode="auto">
          <a:xfrm flipH="1">
            <a:off x="1691764" y="6477385"/>
            <a:ext cx="210026" cy="1600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3157" tIns="56579" rIns="113157" bIns="56579"/>
          <a:lstStyle/>
          <a:p>
            <a:endParaRPr lang="id-ID"/>
          </a:p>
        </p:txBody>
      </p:sp>
      <p:sp>
        <p:nvSpPr>
          <p:cNvPr id="43" name="Line 37"/>
          <p:cNvSpPr>
            <a:spLocks noChangeShapeType="1"/>
          </p:cNvSpPr>
          <p:nvPr/>
        </p:nvSpPr>
        <p:spPr bwMode="auto">
          <a:xfrm>
            <a:off x="1901791" y="6477385"/>
            <a:ext cx="210026" cy="1600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3157" tIns="56579" rIns="113157" bIns="56579"/>
          <a:lstStyle/>
          <a:p>
            <a:endParaRPr lang="id-ID"/>
          </a:p>
        </p:txBody>
      </p:sp>
      <p:sp>
        <p:nvSpPr>
          <p:cNvPr id="44" name="Line 38"/>
          <p:cNvSpPr>
            <a:spLocks noChangeShapeType="1"/>
          </p:cNvSpPr>
          <p:nvPr/>
        </p:nvSpPr>
        <p:spPr bwMode="auto">
          <a:xfrm flipH="1">
            <a:off x="1691764" y="6077335"/>
            <a:ext cx="210026" cy="800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3157" tIns="56579" rIns="113157" bIns="56579"/>
          <a:lstStyle/>
          <a:p>
            <a:endParaRPr lang="id-ID"/>
          </a:p>
        </p:txBody>
      </p:sp>
      <p:sp>
        <p:nvSpPr>
          <p:cNvPr id="45" name="Line 39"/>
          <p:cNvSpPr>
            <a:spLocks noChangeShapeType="1"/>
          </p:cNvSpPr>
          <p:nvPr/>
        </p:nvSpPr>
        <p:spPr bwMode="auto">
          <a:xfrm>
            <a:off x="1901791" y="6077335"/>
            <a:ext cx="210026" cy="800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3157" tIns="56579" rIns="113157" bIns="56579"/>
          <a:lstStyle/>
          <a:p>
            <a:endParaRPr lang="id-ID"/>
          </a:p>
        </p:txBody>
      </p:sp>
      <p:sp>
        <p:nvSpPr>
          <p:cNvPr id="46" name="AutoShape 45"/>
          <p:cNvSpPr>
            <a:spLocks noChangeArrowheads="1"/>
          </p:cNvSpPr>
          <p:nvPr/>
        </p:nvSpPr>
        <p:spPr bwMode="auto">
          <a:xfrm>
            <a:off x="1691764" y="4877185"/>
            <a:ext cx="525066" cy="24003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3157" tIns="56579" rIns="113157" bIns="56579" anchor="ctr"/>
          <a:lstStyle/>
          <a:p>
            <a:endParaRPr lang="id-ID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1901790" y="5117215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3157" tIns="56579" rIns="113157" bIns="56579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744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942933" y="273368"/>
            <a:ext cx="10711339" cy="1200150"/>
          </a:xfrm>
        </p:spPr>
        <p:txBody>
          <a:bodyPr/>
          <a:lstStyle/>
          <a:p>
            <a:pPr eaLnBrk="1" hangingPunct="1"/>
            <a:r>
              <a:rPr lang="en-US" sz="4100" dirty="0" err="1"/>
              <a:t>Assocciation</a:t>
            </a:r>
            <a:r>
              <a:rPr lang="en-US" sz="4100" dirty="0"/>
              <a:t> – Use Case Diagram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886051" y="1575196"/>
            <a:ext cx="1091699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26" tIns="43063" rIns="86126" bIns="43063"/>
          <a:lstStyle/>
          <a:p>
            <a:pPr marL="322976" indent="-322976">
              <a:lnSpc>
                <a:spcPct val="80000"/>
              </a:lnSpc>
              <a:buClr>
                <a:schemeClr val="folHlink"/>
              </a:buClr>
              <a:buSzPct val="90000"/>
            </a:pPr>
            <a:r>
              <a:rPr lang="en-US" sz="2600" b="1" i="1"/>
              <a:t>Association antara actor dan use case</a:t>
            </a:r>
            <a:endParaRPr lang="en-US" sz="2600"/>
          </a:p>
          <a:p>
            <a:pPr marL="322976" indent="-322976">
              <a:lnSpc>
                <a:spcPct val="80000"/>
              </a:lnSpc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600"/>
              <a:t>Ujung panah pada association antara actor dan use case mengindikasikan </a:t>
            </a:r>
            <a:r>
              <a:rPr lang="en-US" sz="2600" b="1" i="1"/>
              <a:t>siapa/apa</a:t>
            </a:r>
            <a:r>
              <a:rPr lang="en-US" sz="2600"/>
              <a:t> yang meminta interaksi dan bukannya mengindikasikan aliran data</a:t>
            </a:r>
          </a:p>
          <a:p>
            <a:pPr marL="322976" indent="-322976">
              <a:lnSpc>
                <a:spcPct val="80000"/>
              </a:lnSpc>
              <a:buClr>
                <a:schemeClr val="folHlink"/>
              </a:buClr>
              <a:buSzPct val="90000"/>
            </a:pPr>
            <a:endParaRPr lang="en-US" sz="2600"/>
          </a:p>
          <a:p>
            <a:pPr marL="322976" indent="-322976">
              <a:lnSpc>
                <a:spcPct val="80000"/>
              </a:lnSpc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600"/>
              <a:t>Sebaiknya gunakan garis tanpa panah untuk association antara actor dan use case</a:t>
            </a:r>
          </a:p>
          <a:p>
            <a:pPr marL="322976" indent="-322976">
              <a:lnSpc>
                <a:spcPct val="80000"/>
              </a:lnSpc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en-US"/>
          </a:p>
          <a:p>
            <a:pPr marL="322976" indent="-322976">
              <a:lnSpc>
                <a:spcPct val="80000"/>
              </a:lnSpc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en-US"/>
          </a:p>
          <a:p>
            <a:pPr marL="322976" indent="-322976">
              <a:lnSpc>
                <a:spcPct val="80000"/>
              </a:lnSpc>
              <a:buClr>
                <a:schemeClr val="folHlink"/>
              </a:buClr>
              <a:buSzPct val="90000"/>
            </a:pPr>
            <a:endParaRPr lang="en-US"/>
          </a:p>
          <a:p>
            <a:pPr marL="322976" indent="-322976">
              <a:lnSpc>
                <a:spcPct val="80000"/>
              </a:lnSpc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200"/>
              <a:t>association antara actor dan use case yang menggunakan panah terbuka untuk mengindikasikan bila actor berinteraksi secara </a:t>
            </a:r>
            <a:r>
              <a:rPr lang="en-US" sz="2200" b="1" i="1"/>
              <a:t>pasif</a:t>
            </a:r>
            <a:r>
              <a:rPr lang="en-US" sz="2200"/>
              <a:t> dengan system anda.</a:t>
            </a: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4331793" y="4104506"/>
            <a:ext cx="4410551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126" tIns="43063" rIns="86126" bIns="43063">
            <a:spAutoFit/>
          </a:bodyPr>
          <a:lstStyle/>
          <a:p>
            <a:endParaRPr lang="id-ID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12116"/>
              </p:ext>
            </p:extLst>
          </p:nvPr>
        </p:nvGraphicFramePr>
        <p:xfrm>
          <a:off x="4500587" y="5400650"/>
          <a:ext cx="3966434" cy="191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Visio" r:id="rId4" imgW="1677010" imgH="101498" progId="">
                  <p:embed/>
                </p:oleObj>
              </mc:Choice>
              <mc:Fallback>
                <p:oleObj name="Visio" r:id="rId4" imgW="1677010" imgH="10149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87" y="5400650"/>
                        <a:ext cx="3966434" cy="1916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800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Include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X include Y </a:t>
            </a:r>
            <a:r>
              <a:rPr lang="en-US" sz="3300" dirty="0" err="1"/>
              <a:t>berarti</a:t>
            </a:r>
            <a:r>
              <a:rPr lang="en-US" sz="3300" dirty="0"/>
              <a:t> use case X </a:t>
            </a:r>
            <a:r>
              <a:rPr lang="en-US" sz="3300" dirty="0" err="1"/>
              <a:t>menggunakan</a:t>
            </a:r>
            <a:r>
              <a:rPr lang="en-US" sz="3300" dirty="0"/>
              <a:t> use case Y </a:t>
            </a:r>
            <a:r>
              <a:rPr lang="en-US" sz="3300" dirty="0" err="1"/>
              <a:t>sepenuhnya</a:t>
            </a:r>
            <a:endParaRPr lang="en-US" sz="3300" dirty="0"/>
          </a:p>
          <a:p>
            <a:pPr marL="322976" lvl="1"/>
            <a:r>
              <a:rPr lang="en-US" sz="3300" dirty="0"/>
              <a:t>Represented as a dashed arrow from A to B with a label “&lt;&lt;include&gt;&gt;” </a:t>
            </a:r>
          </a:p>
          <a:p>
            <a:endParaRPr lang="id-ID" dirty="0"/>
          </a:p>
        </p:txBody>
      </p:sp>
      <p:grpSp>
        <p:nvGrpSpPr>
          <p:cNvPr id="4" name="Group 3"/>
          <p:cNvGrpSpPr/>
          <p:nvPr/>
        </p:nvGrpSpPr>
        <p:grpSpPr>
          <a:xfrm>
            <a:off x="1479634" y="4280928"/>
            <a:ext cx="7770971" cy="800100"/>
            <a:chOff x="1783791" y="4941168"/>
            <a:chExt cx="5638800" cy="762000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783791" y="5017368"/>
              <a:ext cx="13716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6050991" y="5017368"/>
              <a:ext cx="13716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6431991" y="5169767"/>
              <a:ext cx="609600" cy="337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d-ID" sz="1700" dirty="0"/>
                <a:t>Y</a:t>
              </a:r>
              <a:endParaRPr lang="en-US" sz="1700" dirty="0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3155391" y="5322168"/>
              <a:ext cx="289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d-ID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3612591" y="4941168"/>
              <a:ext cx="1676400" cy="337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700" dirty="0">
                  <a:solidFill>
                    <a:srgbClr val="3333CC"/>
                  </a:solidFill>
                </a:rPr>
                <a:t>&lt;&lt;include&gt;&gt;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088591" y="5176911"/>
              <a:ext cx="762000" cy="337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d-ID" sz="1700" dirty="0"/>
                <a:t>X</a:t>
              </a:r>
              <a:endParaRPr lang="en-US" sz="17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032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Contoh Include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99" y="1425179"/>
            <a:ext cx="9877797" cy="540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7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Extend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2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3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52" y="1350172"/>
            <a:ext cx="10853545" cy="555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64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Generalisasi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000" dirty="0" err="1"/>
              <a:t>Hubungan</a:t>
            </a:r>
            <a:r>
              <a:rPr lang="en-US" sz="3000" dirty="0"/>
              <a:t> </a:t>
            </a:r>
            <a:r>
              <a:rPr lang="en-US" sz="3000" dirty="0" err="1"/>
              <a:t>antara</a:t>
            </a:r>
            <a:r>
              <a:rPr lang="en-US" sz="3000" dirty="0"/>
              <a:t> </a:t>
            </a:r>
            <a:r>
              <a:rPr lang="en-US" sz="3000" dirty="0" err="1"/>
              <a:t>induk</a:t>
            </a:r>
            <a:r>
              <a:rPr lang="en-US" sz="3000" dirty="0"/>
              <a:t> </a:t>
            </a:r>
            <a:r>
              <a:rPr lang="en-US" sz="3000" dirty="0" err="1"/>
              <a:t>dan</a:t>
            </a:r>
            <a:r>
              <a:rPr lang="en-US" sz="3000" dirty="0"/>
              <a:t> </a:t>
            </a:r>
            <a:r>
              <a:rPr lang="en-US" sz="3000" dirty="0" err="1"/>
              <a:t>anak</a:t>
            </a:r>
            <a:endParaRPr lang="en-US" sz="3000" dirty="0"/>
          </a:p>
          <a:p>
            <a:pPr eaLnBrk="1" hangingPunct="1"/>
            <a:r>
              <a:rPr lang="nl-NL" sz="3000" dirty="0"/>
              <a:t>Anak mewarisi sifat dan method dari induk</a:t>
            </a:r>
          </a:p>
          <a:p>
            <a:pPr eaLnBrk="1" hangingPunct="1"/>
            <a:r>
              <a:rPr lang="en-US" sz="3000" dirty="0" err="1"/>
              <a:t>Induk</a:t>
            </a:r>
            <a:r>
              <a:rPr lang="en-US" sz="3000" dirty="0"/>
              <a:t> </a:t>
            </a:r>
            <a:r>
              <a:rPr lang="en-US" sz="3000" dirty="0" err="1"/>
              <a:t>disebut</a:t>
            </a:r>
            <a:r>
              <a:rPr lang="en-US" sz="3000" dirty="0"/>
              <a:t> root / base</a:t>
            </a:r>
          </a:p>
          <a:p>
            <a:pPr eaLnBrk="1" hangingPunct="1"/>
            <a:r>
              <a:rPr lang="en-US" sz="3000" dirty="0" err="1"/>
              <a:t>Terbagi</a:t>
            </a:r>
            <a:r>
              <a:rPr lang="en-US" sz="3000" dirty="0"/>
              <a:t> </a:t>
            </a:r>
            <a:r>
              <a:rPr lang="en-US" sz="3000" dirty="0" err="1"/>
              <a:t>menjadi</a:t>
            </a:r>
            <a:r>
              <a:rPr lang="en-US" sz="3000" dirty="0"/>
              <a:t> 2</a:t>
            </a:r>
          </a:p>
          <a:p>
            <a:pPr lvl="1"/>
            <a:r>
              <a:rPr lang="en-US" sz="3000" dirty="0"/>
              <a:t>Actor Generalization</a:t>
            </a:r>
          </a:p>
          <a:p>
            <a:pPr lvl="1"/>
            <a:r>
              <a:rPr lang="en-US" sz="3000" dirty="0"/>
              <a:t>Use Case Generalization</a:t>
            </a:r>
          </a:p>
        </p:txBody>
      </p:sp>
    </p:spTree>
    <p:extLst>
      <p:ext uri="{BB962C8B-B14F-4D97-AF65-F5344CB8AC3E}">
        <p14:creationId xmlns:p14="http://schemas.microsoft.com/office/powerpoint/2010/main" val="167512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Generalisasi Use case</a:t>
            </a:r>
          </a:p>
        </p:txBody>
      </p:sp>
      <p:sp>
        <p:nvSpPr>
          <p:cNvPr id="39939" name="Text Placeholder 2"/>
          <p:cNvSpPr>
            <a:spLocks noGrp="1"/>
          </p:cNvSpPr>
          <p:nvPr>
            <p:ph type="body" sz="half" idx="1"/>
          </p:nvPr>
        </p:nvSpPr>
        <p:spPr>
          <a:xfrm>
            <a:off x="842806" y="1710243"/>
            <a:ext cx="10618254" cy="475726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sz="4300" dirty="0"/>
              <a:t>Use case </a:t>
            </a:r>
            <a:r>
              <a:rPr lang="en-US" sz="4300" dirty="0" err="1"/>
              <a:t>anak</a:t>
            </a:r>
            <a:r>
              <a:rPr lang="en-US" sz="4300" dirty="0"/>
              <a:t> </a:t>
            </a:r>
            <a:r>
              <a:rPr lang="en-US" sz="4300" dirty="0" err="1"/>
              <a:t>mewarisi</a:t>
            </a:r>
            <a:r>
              <a:rPr lang="en-US" sz="4300" dirty="0"/>
              <a:t> </a:t>
            </a:r>
            <a:r>
              <a:rPr lang="en-US" sz="4300" dirty="0" err="1"/>
              <a:t>arti</a:t>
            </a:r>
            <a:r>
              <a:rPr lang="en-US" sz="4300" dirty="0"/>
              <a:t> </a:t>
            </a:r>
            <a:r>
              <a:rPr lang="en-US" sz="4300" dirty="0" err="1"/>
              <a:t>dari</a:t>
            </a:r>
            <a:r>
              <a:rPr lang="en-US" sz="4300" dirty="0"/>
              <a:t> use case</a:t>
            </a:r>
            <a:r>
              <a:rPr lang="id-ID" sz="4300" dirty="0"/>
              <a:t> </a:t>
            </a:r>
            <a:r>
              <a:rPr lang="en-US" sz="4300" dirty="0" err="1"/>
              <a:t>induk</a:t>
            </a:r>
            <a:r>
              <a:rPr lang="en-US" sz="4300" dirty="0"/>
              <a:t> </a:t>
            </a:r>
            <a:r>
              <a:rPr lang="en-US" sz="4300" dirty="0" err="1"/>
              <a:t>sambil</a:t>
            </a:r>
            <a:r>
              <a:rPr lang="en-US" sz="4300" dirty="0"/>
              <a:t> </a:t>
            </a:r>
            <a:r>
              <a:rPr lang="en-US" sz="4300" dirty="0" err="1"/>
              <a:t>menambahkan</a:t>
            </a:r>
            <a:r>
              <a:rPr lang="en-US" sz="4300" dirty="0"/>
              <a:t>/</a:t>
            </a:r>
            <a:r>
              <a:rPr lang="en-US" sz="4300" dirty="0" err="1"/>
              <a:t>memodifikasi</a:t>
            </a:r>
            <a:r>
              <a:rPr lang="id-ID" sz="4300" dirty="0"/>
              <a:t> </a:t>
            </a:r>
            <a:r>
              <a:rPr lang="en-US" sz="4300" dirty="0" err="1"/>
              <a:t>behaviour</a:t>
            </a:r>
            <a:r>
              <a:rPr lang="en-US" sz="4300" dirty="0"/>
              <a:t> </a:t>
            </a:r>
            <a:r>
              <a:rPr lang="en-US" sz="4300" dirty="0" err="1"/>
              <a:t>dari</a:t>
            </a:r>
            <a:r>
              <a:rPr lang="en-US" sz="4300" dirty="0"/>
              <a:t> </a:t>
            </a:r>
            <a:r>
              <a:rPr lang="en-US" sz="4300" dirty="0" err="1"/>
              <a:t>induk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230640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Generalisasi</a:t>
            </a:r>
            <a:r>
              <a:rPr lang="en-US" dirty="0" smtClean="0"/>
              <a:t> Use Case</a:t>
            </a:r>
          </a:p>
        </p:txBody>
      </p:sp>
      <p:sp>
        <p:nvSpPr>
          <p:cNvPr id="4096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51" y="1800227"/>
            <a:ext cx="10238780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8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Generalisasi Actor </a:t>
            </a:r>
          </a:p>
        </p:txBody>
      </p:sp>
      <p:sp>
        <p:nvSpPr>
          <p:cNvPr id="41987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28" y="1350170"/>
            <a:ext cx="11223277" cy="544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1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UML DIAGRAM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srgbClr val="3333CC"/>
                </a:solidFill>
              </a:rPr>
              <a:t>Structural diagrams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§"/>
            </a:pPr>
            <a:r>
              <a:rPr lang="en-US" dirty="0"/>
              <a:t>Used to describe the relation between classes</a:t>
            </a:r>
            <a:endParaRPr lang="id-ID" dirty="0"/>
          </a:p>
          <a:p>
            <a:pPr lvl="1" indent="0">
              <a:lnSpc>
                <a:spcPct val="200000"/>
              </a:lnSpc>
              <a:buNone/>
            </a:pPr>
            <a:endParaRPr lang="en-US" dirty="0"/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3333CC"/>
                </a:solidFill>
              </a:rPr>
              <a:t>Behavior diagrams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§"/>
            </a:pPr>
            <a:r>
              <a:rPr lang="en-US" dirty="0"/>
              <a:t>Used to describe the interaction between </a:t>
            </a:r>
            <a:r>
              <a:rPr lang="en-US" dirty="0">
                <a:solidFill>
                  <a:srgbClr val="00CC00"/>
                </a:solidFill>
              </a:rPr>
              <a:t>people (actors) and a use case (how the actors use the system)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7436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10026" y="442789"/>
            <a:ext cx="11341418" cy="1096570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id-ID" dirty="0"/>
              <a:t>Example of  Generalization, Extension, and Inclusion</a:t>
            </a: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806" y="1937065"/>
            <a:ext cx="10814163" cy="4480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0079" y="6674168"/>
            <a:ext cx="2940368" cy="3833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IL/Best Practice Prg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5538" y="6674168"/>
            <a:ext cx="3990499" cy="3833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ITTA-7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31129" y="6674168"/>
            <a:ext cx="2940368" cy="383381"/>
          </a:xfrm>
          <a:prstGeom prst="rect">
            <a:avLst/>
          </a:prstGeom>
        </p:spPr>
        <p:txBody>
          <a:bodyPr/>
          <a:lstStyle/>
          <a:p>
            <a:fld id="{9879E67A-4FC8-49BA-B276-87F55133E94B}" type="slidenum">
              <a:rPr lang="en-US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1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700" b="1"/>
              <a:t>System Boundary Boxes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87602" y="1698546"/>
            <a:ext cx="10871934" cy="1600200"/>
          </a:xfrm>
        </p:spPr>
        <p:txBody>
          <a:bodyPr>
            <a:noAutofit/>
          </a:bodyPr>
          <a:lstStyle/>
          <a:p>
            <a:pPr algn="just" eaLnBrk="1" hangingPunct="1"/>
            <a:r>
              <a:rPr lang="en-US" sz="3300" dirty="0" err="1"/>
              <a:t>Merupakan</a:t>
            </a:r>
            <a:r>
              <a:rPr lang="en-US" sz="3300" dirty="0"/>
              <a:t> </a:t>
            </a:r>
            <a:r>
              <a:rPr lang="en-US" sz="3300" dirty="0" err="1"/>
              <a:t>batas</a:t>
            </a:r>
            <a:r>
              <a:rPr lang="en-US" sz="3300" dirty="0"/>
              <a:t> </a:t>
            </a:r>
            <a:r>
              <a:rPr lang="en-US" sz="3300" dirty="0" err="1"/>
              <a:t>antara</a:t>
            </a:r>
            <a:r>
              <a:rPr lang="en-US" sz="3300" dirty="0"/>
              <a:t> </a:t>
            </a:r>
            <a:r>
              <a:rPr lang="en-US" sz="3300" dirty="0" err="1"/>
              <a:t>sistem</a:t>
            </a:r>
            <a:r>
              <a:rPr lang="en-US" sz="3300" dirty="0"/>
              <a:t> </a:t>
            </a:r>
            <a:r>
              <a:rPr lang="en-US" sz="3300" dirty="0" err="1"/>
              <a:t>dan</a:t>
            </a:r>
            <a:r>
              <a:rPr lang="en-US" sz="3300" dirty="0"/>
              <a:t> </a:t>
            </a:r>
            <a:r>
              <a:rPr lang="en-US" sz="3300" dirty="0" err="1"/>
              <a:t>aktor</a:t>
            </a:r>
            <a:endParaRPr lang="en-US" sz="3300" dirty="0"/>
          </a:p>
          <a:p>
            <a:pPr algn="just" eaLnBrk="1" hangingPunct="1"/>
            <a:r>
              <a:rPr lang="en-US" sz="3300" dirty="0" err="1"/>
              <a:t>Biasa</a:t>
            </a:r>
            <a:r>
              <a:rPr lang="en-US" sz="3300" dirty="0"/>
              <a:t> </a:t>
            </a:r>
            <a:r>
              <a:rPr lang="en-US" sz="3300" dirty="0" err="1"/>
              <a:t>dinotasikan</a:t>
            </a:r>
            <a:r>
              <a:rPr lang="en-US" sz="3300" dirty="0"/>
              <a:t> </a:t>
            </a:r>
            <a:r>
              <a:rPr lang="en-US" sz="3300" dirty="0" err="1"/>
              <a:t>dengan</a:t>
            </a:r>
            <a:r>
              <a:rPr lang="en-US" sz="3300" dirty="0"/>
              <a:t> </a:t>
            </a:r>
            <a:r>
              <a:rPr lang="en-US" sz="3300" dirty="0" err="1"/>
              <a:t>bujur</a:t>
            </a:r>
            <a:r>
              <a:rPr lang="en-US" sz="3300" dirty="0"/>
              <a:t> </a:t>
            </a:r>
            <a:r>
              <a:rPr lang="en-US" sz="3300" dirty="0" err="1"/>
              <a:t>sangkar</a:t>
            </a:r>
            <a:endParaRPr lang="en-US" sz="3300" dirty="0"/>
          </a:p>
          <a:p>
            <a:pPr algn="just" eaLnBrk="1" hangingPunct="1"/>
            <a:r>
              <a:rPr lang="en-US" sz="3300" dirty="0" err="1"/>
              <a:t>Semua</a:t>
            </a:r>
            <a:r>
              <a:rPr lang="en-US" sz="3300" dirty="0"/>
              <a:t> use case </a:t>
            </a:r>
            <a:r>
              <a:rPr lang="en-US" sz="3300" dirty="0" err="1"/>
              <a:t>harus</a:t>
            </a:r>
            <a:r>
              <a:rPr lang="en-US" sz="3300" dirty="0"/>
              <a:t> </a:t>
            </a:r>
            <a:r>
              <a:rPr lang="en-US" sz="3300" dirty="0" err="1"/>
              <a:t>berada</a:t>
            </a:r>
            <a:r>
              <a:rPr lang="en-US" sz="3300" dirty="0"/>
              <a:t> </a:t>
            </a:r>
            <a:r>
              <a:rPr lang="en-US" sz="3300" dirty="0" err="1"/>
              <a:t>didalam</a:t>
            </a:r>
            <a:r>
              <a:rPr lang="en-US" sz="3300" dirty="0"/>
              <a:t> system</a:t>
            </a:r>
            <a:r>
              <a:rPr lang="id-ID" sz="3300" dirty="0"/>
              <a:t> </a:t>
            </a:r>
            <a:r>
              <a:rPr lang="en-US" sz="3300" dirty="0"/>
              <a:t>boundary</a:t>
            </a:r>
          </a:p>
        </p:txBody>
      </p:sp>
    </p:spTree>
    <p:extLst>
      <p:ext uri="{BB962C8B-B14F-4D97-AF65-F5344CB8AC3E}">
        <p14:creationId xmlns:p14="http://schemas.microsoft.com/office/powerpoint/2010/main" val="36760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"/>
            <a:ext cx="1260157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73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Deskripsi Use Case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/>
            <a:r>
              <a:rPr lang="en-US" sz="3300" dirty="0" err="1"/>
              <a:t>Setiap</a:t>
            </a:r>
            <a:r>
              <a:rPr lang="en-US" sz="3300" dirty="0"/>
              <a:t> use case </a:t>
            </a:r>
            <a:r>
              <a:rPr lang="en-US" sz="3300" dirty="0" err="1"/>
              <a:t>harus</a:t>
            </a:r>
            <a:r>
              <a:rPr lang="en-US" sz="3300" dirty="0"/>
              <a:t> </a:t>
            </a:r>
            <a:r>
              <a:rPr lang="en-US" sz="3300" dirty="0" err="1"/>
              <a:t>dijelaskan</a:t>
            </a:r>
            <a:r>
              <a:rPr lang="en-US" sz="3300" dirty="0"/>
              <a:t> </a:t>
            </a:r>
            <a:r>
              <a:rPr lang="en-US" sz="3300" dirty="0" err="1"/>
              <a:t>alur</a:t>
            </a:r>
            <a:r>
              <a:rPr lang="en-US" sz="3300" dirty="0"/>
              <a:t> </a:t>
            </a:r>
            <a:r>
              <a:rPr lang="en-US" sz="3300" dirty="0" err="1"/>
              <a:t>prosesnya</a:t>
            </a:r>
            <a:r>
              <a:rPr lang="en-US" sz="3300" dirty="0"/>
              <a:t> </a:t>
            </a:r>
            <a:r>
              <a:rPr lang="en-US" sz="3300" dirty="0" err="1"/>
              <a:t>melalui</a:t>
            </a:r>
            <a:r>
              <a:rPr lang="en-US" sz="3300" dirty="0"/>
              <a:t> </a:t>
            </a:r>
            <a:r>
              <a:rPr lang="en-US" sz="3300" dirty="0" err="1"/>
              <a:t>sebuah</a:t>
            </a:r>
            <a:r>
              <a:rPr lang="en-US" sz="3300" dirty="0"/>
              <a:t> </a:t>
            </a:r>
            <a:r>
              <a:rPr lang="en-US" sz="3300" dirty="0" err="1"/>
              <a:t>deskripsi</a:t>
            </a:r>
            <a:r>
              <a:rPr lang="en-US" sz="3300" dirty="0"/>
              <a:t> use case (</a:t>
            </a:r>
            <a:r>
              <a:rPr lang="en-US" sz="3300" i="1" dirty="0"/>
              <a:t>use case description</a:t>
            </a:r>
            <a:r>
              <a:rPr lang="en-US" sz="3300" dirty="0"/>
              <a:t>) </a:t>
            </a:r>
            <a:r>
              <a:rPr lang="en-US" sz="3300" dirty="0" err="1"/>
              <a:t>atau</a:t>
            </a:r>
            <a:r>
              <a:rPr lang="en-US" sz="3300" dirty="0"/>
              <a:t> scenario use case</a:t>
            </a:r>
          </a:p>
          <a:p>
            <a:pPr algn="just" eaLnBrk="1" hangingPunct="1"/>
            <a:r>
              <a:rPr lang="en-US" sz="3300" dirty="0" err="1"/>
              <a:t>Deskripsi</a:t>
            </a:r>
            <a:r>
              <a:rPr lang="en-US" sz="3300" dirty="0"/>
              <a:t> use case </a:t>
            </a:r>
            <a:r>
              <a:rPr lang="en-US" sz="3300" dirty="0" err="1"/>
              <a:t>berisi</a:t>
            </a:r>
            <a:r>
              <a:rPr lang="en-US" sz="3300" dirty="0"/>
              <a:t>:</a:t>
            </a:r>
          </a:p>
          <a:p>
            <a:pPr algn="just" eaLnBrk="1" hangingPunct="1"/>
            <a:r>
              <a:rPr lang="en-US" sz="3300" dirty="0" err="1"/>
              <a:t>Nama</a:t>
            </a:r>
            <a:r>
              <a:rPr lang="en-US" sz="3300" dirty="0"/>
              <a:t> use case </a:t>
            </a:r>
            <a:r>
              <a:rPr lang="en-US" sz="3300" dirty="0" err="1"/>
              <a:t>yaitu</a:t>
            </a:r>
            <a:r>
              <a:rPr lang="en-US" sz="3300" dirty="0"/>
              <a:t> </a:t>
            </a:r>
            <a:r>
              <a:rPr lang="en-US" sz="3300" dirty="0" err="1"/>
              <a:t>penamaan</a:t>
            </a:r>
            <a:r>
              <a:rPr lang="en-US" sz="3300" dirty="0"/>
              <a:t> use case yang </a:t>
            </a:r>
            <a:r>
              <a:rPr lang="en-US" sz="3300" dirty="0" err="1"/>
              <a:t>menggunakan</a:t>
            </a:r>
            <a:r>
              <a:rPr lang="en-US" sz="3300" dirty="0"/>
              <a:t> kata </a:t>
            </a:r>
            <a:r>
              <a:rPr lang="en-US" sz="3300" dirty="0" err="1"/>
              <a:t>kerja</a:t>
            </a:r>
            <a:endParaRPr lang="en-US" sz="3300" dirty="0"/>
          </a:p>
          <a:p>
            <a:pPr algn="just" eaLnBrk="1" hangingPunct="1"/>
            <a:r>
              <a:rPr lang="en-US" sz="3300" dirty="0" err="1"/>
              <a:t>Deskripsi</a:t>
            </a:r>
            <a:r>
              <a:rPr lang="en-US" sz="3300" dirty="0"/>
              <a:t> </a:t>
            </a:r>
            <a:r>
              <a:rPr lang="en-US" sz="3300" dirty="0" err="1"/>
              <a:t>yaitu</a:t>
            </a:r>
            <a:r>
              <a:rPr lang="en-US" sz="3300" dirty="0"/>
              <a:t> </a:t>
            </a:r>
            <a:r>
              <a:rPr lang="en-US" sz="3300" dirty="0" err="1"/>
              <a:t>penjelasan</a:t>
            </a:r>
            <a:r>
              <a:rPr lang="en-US" sz="3300" dirty="0"/>
              <a:t> </a:t>
            </a:r>
            <a:r>
              <a:rPr lang="en-US" sz="3300" dirty="0" err="1"/>
              <a:t>mengenai</a:t>
            </a:r>
            <a:r>
              <a:rPr lang="en-US" sz="3300" dirty="0"/>
              <a:t> </a:t>
            </a:r>
            <a:r>
              <a:rPr lang="en-US" sz="3300" dirty="0" err="1"/>
              <a:t>tujuan</a:t>
            </a:r>
            <a:r>
              <a:rPr lang="en-US" sz="3300" dirty="0"/>
              <a:t> use case </a:t>
            </a:r>
            <a:r>
              <a:rPr lang="en-US" sz="3300" dirty="0" err="1"/>
              <a:t>dan</a:t>
            </a:r>
            <a:r>
              <a:rPr lang="en-US" sz="3300" dirty="0"/>
              <a:t> </a:t>
            </a:r>
            <a:r>
              <a:rPr lang="en-US" sz="3300" dirty="0" err="1"/>
              <a:t>nilai</a:t>
            </a:r>
            <a:r>
              <a:rPr lang="en-US" sz="3300" dirty="0"/>
              <a:t> yang </a:t>
            </a:r>
            <a:r>
              <a:rPr lang="en-US" sz="3300" dirty="0" err="1"/>
              <a:t>akan</a:t>
            </a:r>
            <a:r>
              <a:rPr lang="en-US" sz="3300" dirty="0"/>
              <a:t> </a:t>
            </a:r>
            <a:r>
              <a:rPr lang="en-US" sz="3300" dirty="0" err="1"/>
              <a:t>didapatkan</a:t>
            </a:r>
            <a:r>
              <a:rPr lang="en-US" sz="3300" dirty="0"/>
              <a:t> </a:t>
            </a:r>
            <a:r>
              <a:rPr lang="en-US" sz="3300" dirty="0" err="1"/>
              <a:t>oleh</a:t>
            </a:r>
            <a:r>
              <a:rPr lang="en-US" sz="3300" dirty="0"/>
              <a:t> </a:t>
            </a:r>
            <a:r>
              <a:rPr lang="en-US" sz="3300" dirty="0" err="1"/>
              <a:t>aktor</a:t>
            </a:r>
            <a:endParaRPr lang="en-US" sz="3300" dirty="0"/>
          </a:p>
          <a:p>
            <a:pPr algn="just" eaLnBrk="1" hangingPunct="1"/>
            <a:r>
              <a:rPr lang="en-US" sz="3300" dirty="0" err="1"/>
              <a:t>Kondisi</a:t>
            </a:r>
            <a:r>
              <a:rPr lang="en-US" sz="3300" dirty="0"/>
              <a:t> </a:t>
            </a:r>
            <a:r>
              <a:rPr lang="en-US" sz="3300" dirty="0" err="1"/>
              <a:t>sebelum</a:t>
            </a:r>
            <a:r>
              <a:rPr lang="en-US" sz="3300" dirty="0"/>
              <a:t> (</a:t>
            </a:r>
            <a:r>
              <a:rPr lang="en-US" sz="3300" i="1" dirty="0"/>
              <a:t>pre-condition</a:t>
            </a:r>
            <a:r>
              <a:rPr lang="en-US" sz="3300" dirty="0"/>
              <a:t>) </a:t>
            </a:r>
            <a:r>
              <a:rPr lang="en-US" sz="3300" dirty="0" err="1"/>
              <a:t>yaitu</a:t>
            </a:r>
            <a:r>
              <a:rPr lang="en-US" sz="3300" dirty="0"/>
              <a:t> </a:t>
            </a:r>
            <a:r>
              <a:rPr lang="en-US" sz="3300" dirty="0" err="1"/>
              <a:t>kondisi-kondisi</a:t>
            </a:r>
            <a:r>
              <a:rPr lang="en-US" sz="3300" dirty="0"/>
              <a:t> yang </a:t>
            </a:r>
            <a:r>
              <a:rPr lang="en-US" sz="3300" dirty="0" err="1"/>
              <a:t>perlu</a:t>
            </a:r>
            <a:r>
              <a:rPr lang="en-US" sz="3300" dirty="0"/>
              <a:t> </a:t>
            </a:r>
            <a:r>
              <a:rPr lang="en-US" sz="3300" dirty="0" err="1"/>
              <a:t>ada</a:t>
            </a:r>
            <a:r>
              <a:rPr lang="en-US" sz="3300" dirty="0"/>
              <a:t> </a:t>
            </a:r>
            <a:r>
              <a:rPr lang="en-US" sz="3300" dirty="0" err="1"/>
              <a:t>sebelum</a:t>
            </a:r>
            <a:r>
              <a:rPr lang="en-US" sz="3300" dirty="0"/>
              <a:t> use case </a:t>
            </a:r>
            <a:r>
              <a:rPr lang="en-US" sz="3300" dirty="0" err="1"/>
              <a:t>dilakukan</a:t>
            </a:r>
            <a:r>
              <a:rPr lang="en-US" sz="3300" dirty="0"/>
              <a:t>. </a:t>
            </a:r>
          </a:p>
          <a:p>
            <a:pPr algn="just" eaLnBrk="1" hangingPunct="1"/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04471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/>
            <a:r>
              <a:rPr lang="en-US" sz="3800" dirty="0" err="1"/>
              <a:t>Kondisi</a:t>
            </a:r>
            <a:r>
              <a:rPr lang="en-US" sz="3800" dirty="0"/>
              <a:t> </a:t>
            </a:r>
            <a:r>
              <a:rPr lang="en-US" sz="3800" dirty="0" err="1"/>
              <a:t>sesudah</a:t>
            </a:r>
            <a:r>
              <a:rPr lang="en-US" sz="3800" dirty="0"/>
              <a:t> (</a:t>
            </a:r>
            <a:r>
              <a:rPr lang="en-US" sz="3800" i="1" dirty="0"/>
              <a:t>post-condition</a:t>
            </a:r>
            <a:r>
              <a:rPr lang="en-US" sz="3800" dirty="0"/>
              <a:t>) </a:t>
            </a:r>
            <a:r>
              <a:rPr lang="en-US" sz="3800" dirty="0" err="1"/>
              <a:t>yaitu</a:t>
            </a:r>
            <a:r>
              <a:rPr lang="en-US" sz="3800" dirty="0"/>
              <a:t> </a:t>
            </a:r>
            <a:r>
              <a:rPr lang="en-US" sz="3800" dirty="0" err="1"/>
              <a:t>kondisi-kondisi</a:t>
            </a:r>
            <a:r>
              <a:rPr lang="en-US" sz="3800" dirty="0"/>
              <a:t> yang </a:t>
            </a:r>
            <a:r>
              <a:rPr lang="en-US" sz="3800" dirty="0" err="1"/>
              <a:t>sudah</a:t>
            </a:r>
            <a:r>
              <a:rPr lang="en-US" sz="3800" dirty="0"/>
              <a:t> </a:t>
            </a:r>
            <a:r>
              <a:rPr lang="en-US" sz="3800" dirty="0" err="1"/>
              <a:t>dipenuhi</a:t>
            </a:r>
            <a:r>
              <a:rPr lang="en-US" sz="3800" dirty="0"/>
              <a:t> </a:t>
            </a:r>
            <a:r>
              <a:rPr lang="en-US" sz="3800" dirty="0" err="1"/>
              <a:t>ketika</a:t>
            </a:r>
            <a:r>
              <a:rPr lang="en-US" sz="3800" dirty="0"/>
              <a:t> uses case </a:t>
            </a:r>
            <a:r>
              <a:rPr lang="en-US" sz="3800" dirty="0" err="1"/>
              <a:t>sudah</a:t>
            </a:r>
            <a:r>
              <a:rPr lang="en-US" sz="3800" dirty="0"/>
              <a:t> </a:t>
            </a:r>
            <a:r>
              <a:rPr lang="en-US" sz="3800" dirty="0" err="1"/>
              <a:t>dilaksanakan</a:t>
            </a:r>
            <a:endParaRPr lang="en-US" sz="3800" dirty="0"/>
          </a:p>
          <a:p>
            <a:pPr algn="just" eaLnBrk="1" hangingPunct="1"/>
            <a:r>
              <a:rPr lang="en-US" sz="3800" dirty="0" err="1"/>
              <a:t>Alur</a:t>
            </a:r>
            <a:r>
              <a:rPr lang="en-US" sz="3800" dirty="0"/>
              <a:t> </a:t>
            </a:r>
            <a:r>
              <a:rPr lang="en-US" sz="3800" dirty="0" err="1"/>
              <a:t>dasar</a:t>
            </a:r>
            <a:r>
              <a:rPr lang="en-US" sz="3800" dirty="0"/>
              <a:t> (</a:t>
            </a:r>
            <a:r>
              <a:rPr lang="en-US" sz="3800" i="1" dirty="0"/>
              <a:t>basic flow</a:t>
            </a:r>
            <a:r>
              <a:rPr lang="en-US" sz="3800" dirty="0"/>
              <a:t>) </a:t>
            </a:r>
            <a:r>
              <a:rPr lang="en-US" sz="3800" dirty="0" err="1"/>
              <a:t>yaitu</a:t>
            </a:r>
            <a:r>
              <a:rPr lang="en-US" sz="3800" dirty="0"/>
              <a:t> </a:t>
            </a:r>
            <a:r>
              <a:rPr lang="en-US" sz="3800" dirty="0" err="1"/>
              <a:t>alur</a:t>
            </a:r>
            <a:r>
              <a:rPr lang="en-US" sz="3800" dirty="0"/>
              <a:t> yang </a:t>
            </a:r>
            <a:r>
              <a:rPr lang="en-US" sz="3800" dirty="0" err="1"/>
              <a:t>menceritakan</a:t>
            </a:r>
            <a:r>
              <a:rPr lang="en-US" sz="3800" dirty="0"/>
              <a:t> </a:t>
            </a:r>
            <a:r>
              <a:rPr lang="en-US" sz="3800" dirty="0" err="1"/>
              <a:t>jika</a:t>
            </a:r>
            <a:r>
              <a:rPr lang="en-US" sz="3800" dirty="0"/>
              <a:t> </a:t>
            </a:r>
            <a:r>
              <a:rPr lang="en-US" sz="3800" dirty="0" err="1"/>
              <a:t>semua</a:t>
            </a:r>
            <a:r>
              <a:rPr lang="en-US" sz="3800" dirty="0"/>
              <a:t> </a:t>
            </a:r>
            <a:r>
              <a:rPr lang="en-US" sz="3800" dirty="0" err="1"/>
              <a:t>aksi</a:t>
            </a:r>
            <a:r>
              <a:rPr lang="en-US" sz="3800" dirty="0"/>
              <a:t> yang </a:t>
            </a:r>
            <a:r>
              <a:rPr lang="en-US" sz="3800" dirty="0" err="1"/>
              <a:t>dilakukan</a:t>
            </a:r>
            <a:r>
              <a:rPr lang="en-US" sz="3800" dirty="0"/>
              <a:t> </a:t>
            </a:r>
            <a:r>
              <a:rPr lang="en-US" sz="3800" dirty="0" err="1"/>
              <a:t>adalah</a:t>
            </a:r>
            <a:r>
              <a:rPr lang="en-US" sz="3800" dirty="0"/>
              <a:t> </a:t>
            </a:r>
            <a:r>
              <a:rPr lang="en-US" sz="3800" dirty="0" err="1"/>
              <a:t>benar</a:t>
            </a:r>
            <a:r>
              <a:rPr lang="en-US" sz="3800" dirty="0"/>
              <a:t> </a:t>
            </a:r>
            <a:r>
              <a:rPr lang="en-US" sz="3800" dirty="0" err="1"/>
              <a:t>atau</a:t>
            </a:r>
            <a:r>
              <a:rPr lang="en-US" sz="3800" dirty="0"/>
              <a:t> proses yang </a:t>
            </a:r>
            <a:r>
              <a:rPr lang="en-US" sz="3800" dirty="0" err="1"/>
              <a:t>harusnya</a:t>
            </a:r>
            <a:r>
              <a:rPr lang="en-US" sz="3800" dirty="0"/>
              <a:t> </a:t>
            </a:r>
            <a:r>
              <a:rPr lang="en-US" sz="3800" dirty="0" err="1"/>
              <a:t>terjadi</a:t>
            </a:r>
            <a:endParaRPr lang="en-US" sz="3800" dirty="0"/>
          </a:p>
          <a:p>
            <a:pPr algn="just" eaLnBrk="1" hangingPunct="1"/>
            <a:r>
              <a:rPr lang="en-US" sz="3800" dirty="0" err="1"/>
              <a:t>Alur</a:t>
            </a:r>
            <a:r>
              <a:rPr lang="en-US" sz="3800" dirty="0"/>
              <a:t> </a:t>
            </a:r>
            <a:r>
              <a:rPr lang="en-US" sz="3800" dirty="0" err="1"/>
              <a:t>alternatif</a:t>
            </a:r>
            <a:r>
              <a:rPr lang="en-US" sz="3800" dirty="0"/>
              <a:t> (</a:t>
            </a:r>
            <a:r>
              <a:rPr lang="en-US" sz="3800" i="1" dirty="0" err="1"/>
              <a:t>alternatif</a:t>
            </a:r>
            <a:r>
              <a:rPr lang="en-US" sz="3800" i="1" dirty="0"/>
              <a:t> flow</a:t>
            </a:r>
            <a:r>
              <a:rPr lang="en-US" sz="3800" dirty="0"/>
              <a:t>) </a:t>
            </a:r>
            <a:r>
              <a:rPr lang="en-US" sz="3800" dirty="0" err="1"/>
              <a:t>yaitu</a:t>
            </a:r>
            <a:r>
              <a:rPr lang="en-US" sz="3800" dirty="0"/>
              <a:t> </a:t>
            </a:r>
            <a:r>
              <a:rPr lang="en-US" sz="3800" dirty="0" err="1"/>
              <a:t>alur</a:t>
            </a:r>
            <a:r>
              <a:rPr lang="en-US" sz="3800" dirty="0"/>
              <a:t> yang </a:t>
            </a:r>
            <a:r>
              <a:rPr lang="en-US" sz="3800" dirty="0" err="1"/>
              <a:t>menceritakan</a:t>
            </a:r>
            <a:r>
              <a:rPr lang="en-US" sz="3800" dirty="0"/>
              <a:t> </a:t>
            </a:r>
            <a:r>
              <a:rPr lang="en-US" sz="3800" dirty="0" err="1"/>
              <a:t>aksi</a:t>
            </a:r>
            <a:r>
              <a:rPr lang="en-US" sz="3800" dirty="0"/>
              <a:t> </a:t>
            </a:r>
            <a:r>
              <a:rPr lang="en-US" sz="3800" dirty="0" err="1"/>
              <a:t>alternatif</a:t>
            </a:r>
            <a:r>
              <a:rPr lang="en-US" sz="3800" dirty="0"/>
              <a:t>, yang </a:t>
            </a:r>
            <a:r>
              <a:rPr lang="en-US" sz="3800" dirty="0" err="1"/>
              <a:t>berbeda</a:t>
            </a:r>
            <a:r>
              <a:rPr lang="en-US" sz="3800" dirty="0"/>
              <a:t> </a:t>
            </a:r>
            <a:r>
              <a:rPr lang="en-US" sz="3800" dirty="0" err="1"/>
              <a:t>dari</a:t>
            </a:r>
            <a:r>
              <a:rPr lang="en-US" sz="3800" dirty="0"/>
              <a:t> </a:t>
            </a:r>
            <a:r>
              <a:rPr lang="en-US" sz="3800" dirty="0" err="1"/>
              <a:t>alur</a:t>
            </a:r>
            <a:r>
              <a:rPr lang="en-US" sz="3800" dirty="0"/>
              <a:t> </a:t>
            </a:r>
            <a:r>
              <a:rPr lang="en-US" sz="3800" dirty="0" err="1"/>
              <a:t>dasar</a:t>
            </a:r>
            <a:r>
              <a:rPr lang="en-US" sz="3800" dirty="0"/>
              <a:t>.</a:t>
            </a:r>
          </a:p>
          <a:p>
            <a:pPr algn="just" eaLnBrk="1" hangingPunct="1"/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42815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30082" y="150019"/>
            <a:ext cx="11341416" cy="836771"/>
          </a:xfrm>
        </p:spPr>
        <p:txBody>
          <a:bodyPr/>
          <a:lstStyle/>
          <a:p>
            <a:pPr eaLnBrk="1" hangingPunct="1"/>
            <a:r>
              <a:rPr lang="en-US" smtClean="0"/>
              <a:t>Contoh Deskripsi dengan Tabel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586773"/>
              </p:ext>
            </p:extLst>
          </p:nvPr>
        </p:nvGraphicFramePr>
        <p:xfrm>
          <a:off x="545101" y="986791"/>
          <a:ext cx="10973531" cy="6638318"/>
        </p:xfrm>
        <a:graphic>
          <a:graphicData uri="http://schemas.openxmlformats.org/drawingml/2006/table">
            <a:tbl>
              <a:tblPr/>
              <a:tblGrid>
                <a:gridCol w="4106843"/>
                <a:gridCol w="6866688"/>
              </a:tblGrid>
              <a:tr h="352044"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 err="1">
                          <a:latin typeface="Times New Roman"/>
                          <a:ea typeface="Times New Roman"/>
                        </a:rPr>
                        <a:t>Identifikasi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</a:rPr>
                        <a:t>Masalah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1484" marR="61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5204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Nama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1484" marR="61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Log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id-ID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1484" marR="61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4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Tujuan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1484" marR="61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Masuk ke dalam sistem sebagai pengguna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1484" marR="61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4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Deskripsi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1484" marR="61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Proses login ini sebagai  autentifikasi  kewenangan sebagai pengguna  dalam sistem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1484" marR="61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4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Aktor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1484" marR="61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Semua Pengguna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1484" marR="61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4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Usecase Yang Berkaitan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1484" marR="61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-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1484" marR="61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44"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Skenario Utama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1484" marR="61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5204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Kondisi Awal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1484" marR="61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2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Form</a:t>
                      </a:r>
                      <a:r>
                        <a:rPr lang="id-ID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Login di tampilkan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1484" marR="61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4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Aksi Aktor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1484" marR="61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Reaksi Sistem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1484" marR="61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2924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id-ID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Mengisi </a:t>
                      </a:r>
                      <a:r>
                        <a:rPr lang="id-ID" sz="1200" i="1">
                          <a:latin typeface="Times New Roman"/>
                          <a:ea typeface="Calibri"/>
                          <a:cs typeface="Times New Roman"/>
                        </a:rPr>
                        <a:t>form</a:t>
                      </a:r>
                      <a:r>
                        <a:rPr lang="id-ID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Login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4" marR="61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id-ID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Mengautentifikasi data login dengan data pengguna pada basis data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4" marR="61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25">
                <a:tc>
                  <a:txBody>
                    <a:bodyPr/>
                    <a:lstStyle/>
                    <a:p>
                      <a:endParaRPr lang="en-US" sz="1200" dirty="0">
                        <a:latin typeface="Calibri"/>
                      </a:endParaRPr>
                    </a:p>
                  </a:txBody>
                  <a:tcPr marL="61484" marR="61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id-ID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Menampilkan halaman utama untuk pengguna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4" marR="61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44"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Skenario Alternatif (Jika Gagal)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1484" marR="61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5204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Aksi Aktor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1484" marR="61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Reaksi Sistem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1484" marR="61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02425">
                <a:tc>
                  <a:txBody>
                    <a:bodyPr/>
                    <a:lstStyle/>
                    <a:p>
                      <a:endParaRPr lang="en-US" sz="1200">
                        <a:latin typeface="Calibri"/>
                      </a:endParaRPr>
                    </a:p>
                  </a:txBody>
                  <a:tcPr marL="61484" marR="61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id-ID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Menampilkan pesan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tidak terdaftar di database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4" marR="61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25">
                <a:tc>
                  <a:txBody>
                    <a:bodyPr/>
                    <a:lstStyle/>
                    <a:p>
                      <a:endParaRPr lang="en-US" sz="1200">
                        <a:latin typeface="Calibri"/>
                      </a:endParaRPr>
                    </a:p>
                  </a:txBody>
                  <a:tcPr marL="61484" marR="61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id-ID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Menampilkan </a:t>
                      </a:r>
                      <a:r>
                        <a:rPr lang="id-ID" sz="1200" i="1">
                          <a:latin typeface="Times New Roman"/>
                          <a:ea typeface="Calibri"/>
                          <a:cs typeface="Times New Roman"/>
                        </a:rPr>
                        <a:t>form</a:t>
                      </a:r>
                      <a:r>
                        <a:rPr lang="id-ID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Login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4" marR="61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id-ID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Mengisi Kembali </a:t>
                      </a:r>
                      <a:r>
                        <a:rPr lang="id-ID" sz="1200" i="1" dirty="0" smtClean="0">
                          <a:latin typeface="Times New Roman"/>
                          <a:ea typeface="Calibri"/>
                          <a:cs typeface="Times New Roman"/>
                        </a:rPr>
                        <a:t>form</a:t>
                      </a:r>
                      <a:r>
                        <a:rPr lang="id-ID" sz="1200" i="0" baseline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200" i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Login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4" marR="61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sz="1900"/>
                    </a:p>
                  </a:txBody>
                  <a:tcPr marL="61484" marR="61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44">
                <a:tc>
                  <a:txBody>
                    <a:bodyPr/>
                    <a:lstStyle/>
                    <a:p>
                      <a:pPr marL="20193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id-ID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484" marR="61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id-ID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Menampilkan pesan bahwa data login salah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1484" marR="61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50">
                <a:tc>
                  <a:txBody>
                    <a:bodyPr/>
                    <a:lstStyle/>
                    <a:p>
                      <a:endParaRPr lang="en-US" sz="1200">
                        <a:latin typeface="Calibri"/>
                      </a:endParaRPr>
                    </a:p>
                  </a:txBody>
                  <a:tcPr marL="61484" marR="61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id-ID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Mengautentifikasi data login dengan data pengguna pada basis data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4" marR="61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25">
                <a:tc>
                  <a:txBody>
                    <a:bodyPr/>
                    <a:lstStyle/>
                    <a:p>
                      <a:endParaRPr lang="en-US" sz="1200">
                        <a:latin typeface="Calibri"/>
                      </a:endParaRPr>
                    </a:p>
                  </a:txBody>
                  <a:tcPr marL="61484" marR="61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id-ID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enampilkan halaman utama untuk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pengguna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84" marR="61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89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Kondisi Akhir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1484" marR="61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Pengguna dapat melakukan kegiatan pada sistem sesuai kewenangan 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masing-masing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1484" marR="614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33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Latihan kasus Sisfo Perpustakaan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300" dirty="0" err="1"/>
              <a:t>Analisis</a:t>
            </a:r>
            <a:r>
              <a:rPr lang="en-US" sz="4300" dirty="0"/>
              <a:t> Use case : </a:t>
            </a:r>
            <a:r>
              <a:rPr lang="en-US" sz="4300" dirty="0" err="1"/>
              <a:t>Menemukan</a:t>
            </a:r>
            <a:r>
              <a:rPr lang="en-US" sz="4300" dirty="0"/>
              <a:t> Actor </a:t>
            </a:r>
            <a:r>
              <a:rPr lang="en-US" sz="4300" dirty="0" err="1"/>
              <a:t>dan</a:t>
            </a:r>
            <a:r>
              <a:rPr lang="en-US" sz="4300" dirty="0"/>
              <a:t> Use Case</a:t>
            </a:r>
          </a:p>
          <a:p>
            <a:pPr eaLnBrk="1" hangingPunct="1"/>
            <a:r>
              <a:rPr lang="en-US" sz="4300" dirty="0" err="1"/>
              <a:t>Menggambarkan</a:t>
            </a:r>
            <a:r>
              <a:rPr lang="en-US" sz="4300" dirty="0"/>
              <a:t> use case diagram</a:t>
            </a:r>
          </a:p>
          <a:p>
            <a:pPr eaLnBrk="1" hangingPunct="1"/>
            <a:r>
              <a:rPr lang="en-US" sz="4300" dirty="0" err="1"/>
              <a:t>Membuat</a:t>
            </a:r>
            <a:r>
              <a:rPr lang="en-US" sz="4300" dirty="0"/>
              <a:t> </a:t>
            </a:r>
            <a:r>
              <a:rPr lang="en-US" sz="4300" dirty="0" err="1"/>
              <a:t>deskripsi</a:t>
            </a:r>
            <a:r>
              <a:rPr lang="en-US" sz="4300" dirty="0"/>
              <a:t> use case</a:t>
            </a:r>
          </a:p>
        </p:txBody>
      </p:sp>
    </p:spTree>
    <p:extLst>
      <p:ext uri="{BB962C8B-B14F-4D97-AF65-F5344CB8AC3E}">
        <p14:creationId xmlns:p14="http://schemas.microsoft.com/office/powerpoint/2010/main" val="234255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2.bp.blogspot.com/-pWlXl_25npY/T_B2NoCqt5I/AAAAAAAAADM/3NoZN5mWw8E/s1600/usecaseperpustakaa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299" y="432098"/>
            <a:ext cx="9577064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574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Latihan kasus Belanja Online (e-Payment)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800" dirty="0" err="1"/>
              <a:t>Analisis</a:t>
            </a:r>
            <a:r>
              <a:rPr lang="en-US" sz="3800" dirty="0"/>
              <a:t> Use case : </a:t>
            </a:r>
            <a:r>
              <a:rPr lang="en-US" sz="3800" dirty="0" err="1"/>
              <a:t>Menemukan</a:t>
            </a:r>
            <a:r>
              <a:rPr lang="en-US" sz="3800" dirty="0"/>
              <a:t> Actor </a:t>
            </a:r>
            <a:r>
              <a:rPr lang="en-US" sz="3800" dirty="0" err="1"/>
              <a:t>dan</a:t>
            </a:r>
            <a:r>
              <a:rPr lang="en-US" sz="3800" dirty="0"/>
              <a:t> Use Case</a:t>
            </a:r>
          </a:p>
          <a:p>
            <a:pPr eaLnBrk="1" hangingPunct="1"/>
            <a:r>
              <a:rPr lang="en-US" sz="3800" dirty="0" err="1"/>
              <a:t>Menggambarkan</a:t>
            </a:r>
            <a:r>
              <a:rPr lang="en-US" sz="3800" dirty="0"/>
              <a:t> use case diagram</a:t>
            </a:r>
          </a:p>
          <a:p>
            <a:pPr eaLnBrk="1" hangingPunct="1"/>
            <a:r>
              <a:rPr lang="en-US" sz="3800" dirty="0" err="1"/>
              <a:t>Membuat</a:t>
            </a:r>
            <a:r>
              <a:rPr lang="en-US" sz="3800" dirty="0"/>
              <a:t> </a:t>
            </a:r>
            <a:r>
              <a:rPr lang="en-US" sz="3800" dirty="0" err="1"/>
              <a:t>deskripsi</a:t>
            </a:r>
            <a:r>
              <a:rPr lang="en-US" sz="3800" dirty="0"/>
              <a:t> use case</a:t>
            </a:r>
          </a:p>
        </p:txBody>
      </p:sp>
    </p:spTree>
    <p:extLst>
      <p:ext uri="{BB962C8B-B14F-4D97-AF65-F5344CB8AC3E}">
        <p14:creationId xmlns:p14="http://schemas.microsoft.com/office/powerpoint/2010/main" val="190560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Relationship in UML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125" indent="-365125" algn="just">
              <a:buFont typeface="Wingdings" pitchFamily="2" charset="2"/>
              <a:buChar char="ü"/>
            </a:pPr>
            <a:r>
              <a:rPr lang="id-ID" sz="2800" dirty="0" smtClean="0"/>
              <a:t>Association </a:t>
            </a:r>
          </a:p>
          <a:p>
            <a:pPr marL="441325" lvl="1" indent="-76200" algn="just">
              <a:buNone/>
            </a:pPr>
            <a:r>
              <a:rPr lang="id-ID" sz="2400" dirty="0" smtClean="0"/>
              <a:t>Relasi antara aktor </a:t>
            </a:r>
            <a:r>
              <a:rPr lang="id-ID" sz="2400" dirty="0"/>
              <a:t>dengan use-case dimana terjadi interaksi diantara </a:t>
            </a:r>
            <a:r>
              <a:rPr lang="id-ID" sz="2400" dirty="0" smtClean="0"/>
              <a:t>mereka</a:t>
            </a:r>
          </a:p>
          <a:p>
            <a:pPr marL="365125" indent="-365125" algn="just">
              <a:buFont typeface="Wingdings" pitchFamily="2" charset="2"/>
              <a:buChar char="ü"/>
            </a:pPr>
            <a:r>
              <a:rPr lang="id-ID" sz="2800" dirty="0" smtClean="0"/>
              <a:t>Generalization</a:t>
            </a:r>
            <a:endParaRPr lang="id-ID" sz="2800" i="1" dirty="0" smtClean="0"/>
          </a:p>
          <a:p>
            <a:pPr marL="363538" lvl="1" indent="0" algn="just">
              <a:buNone/>
            </a:pPr>
            <a:r>
              <a:rPr lang="en-US" sz="2400" i="1" dirty="0"/>
              <a:t>a specialized element (the child) is more specific the generalized element</a:t>
            </a:r>
            <a:r>
              <a:rPr lang="en-US" sz="2400" dirty="0" smtClean="0"/>
              <a:t>.</a:t>
            </a:r>
            <a:endParaRPr lang="id-ID" sz="2800" dirty="0" smtClean="0"/>
          </a:p>
          <a:p>
            <a:pPr marL="365125" indent="-365125" algn="just">
              <a:buFont typeface="Wingdings" pitchFamily="2" charset="2"/>
              <a:buChar char="ü"/>
            </a:pPr>
            <a:r>
              <a:rPr lang="id-ID" sz="2800" dirty="0" smtClean="0"/>
              <a:t>Realization</a:t>
            </a:r>
          </a:p>
          <a:p>
            <a:pPr marL="365125" lvl="1" indent="-92075" algn="just">
              <a:buNone/>
            </a:pPr>
            <a:r>
              <a:rPr lang="id-ID" sz="2400" dirty="0" smtClean="0"/>
              <a:t> </a:t>
            </a:r>
            <a:r>
              <a:rPr lang="en-US" sz="2400" i="1" dirty="0" smtClean="0"/>
              <a:t>one </a:t>
            </a:r>
            <a:r>
              <a:rPr lang="en-US" sz="2400" i="1" dirty="0"/>
              <a:t>element guarantees to carry out what is expected by the other element. </a:t>
            </a:r>
            <a:r>
              <a:rPr lang="en-US" sz="2400" i="1" dirty="0" smtClean="0"/>
              <a:t>(</a:t>
            </a:r>
            <a:r>
              <a:rPr lang="en-US" sz="2400" i="1" dirty="0" err="1"/>
              <a:t>e.g</a:t>
            </a:r>
            <a:r>
              <a:rPr lang="en-US" sz="2400" i="1" dirty="0"/>
              <a:t>, interfaces and classes/components; use cases and collaborations</a:t>
            </a:r>
            <a:r>
              <a:rPr lang="en-US" sz="2400" i="1" dirty="0" smtClean="0"/>
              <a:t>)</a:t>
            </a:r>
            <a:endParaRPr lang="id-ID" sz="2400" i="1" dirty="0" smtClean="0"/>
          </a:p>
          <a:p>
            <a:pPr marL="365125" indent="-365125" algn="just">
              <a:buFont typeface="Wingdings" pitchFamily="2" charset="2"/>
              <a:buChar char="ü"/>
            </a:pPr>
            <a:r>
              <a:rPr lang="id-ID" sz="2800" dirty="0" smtClean="0"/>
              <a:t>Dependency</a:t>
            </a:r>
          </a:p>
          <a:p>
            <a:pPr marL="365125" lvl="1" indent="0" algn="just">
              <a:buNone/>
            </a:pPr>
            <a:r>
              <a:rPr lang="en-US" sz="2400" i="1" dirty="0" smtClean="0"/>
              <a:t>a </a:t>
            </a:r>
            <a:r>
              <a:rPr lang="en-US" sz="2400" i="1" dirty="0"/>
              <a:t>change to one thing (independent) may affect the semantics of the other thing (dependent).</a:t>
            </a:r>
          </a:p>
          <a:p>
            <a:pPr marL="365125" indent="-365125" algn="just">
              <a:buFont typeface="Wingdings" pitchFamily="2" charset="2"/>
              <a:buChar char="ü"/>
            </a:pPr>
            <a:endParaRPr lang="id-ID" sz="2800" dirty="0"/>
          </a:p>
          <a:p>
            <a:pPr marL="457200" indent="-457200" algn="just">
              <a:buFont typeface="+mj-lt"/>
              <a:buAutoNum type="arabicPeriod"/>
            </a:pP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533000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d-ID" dirty="0" smtClean="0"/>
              <a:t>UML Diagram</a:t>
            </a:r>
            <a:endParaRPr lang="id-ID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sz="2400" b="1" dirty="0" smtClean="0"/>
              <a:t>Structural Diagram</a:t>
            </a:r>
            <a:endParaRPr lang="id-ID" sz="2400" b="1" dirty="0"/>
          </a:p>
        </p:txBody>
      </p:sp>
      <p:sp>
        <p:nvSpPr>
          <p:cNvPr id="7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650653" indent="-565785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Class diagram</a:t>
            </a:r>
          </a:p>
          <a:p>
            <a:pPr marL="650653" indent="-565785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Object diagram</a:t>
            </a:r>
          </a:p>
          <a:p>
            <a:pPr marL="650653" indent="-565785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Component diagram</a:t>
            </a:r>
          </a:p>
          <a:p>
            <a:pPr marL="650653" indent="-565785">
              <a:lnSpc>
                <a:spcPct val="200000"/>
              </a:lnSpc>
              <a:buClrTx/>
              <a:buFont typeface="+mj-lt"/>
              <a:buAutoNum type="arabicPeriod"/>
            </a:pPr>
            <a:r>
              <a:rPr lang="id-ID" sz="2800" dirty="0">
                <a:latin typeface="Calibri" pitchFamily="34" charset="0"/>
                <a:cs typeface="Calibri" pitchFamily="34" charset="0"/>
              </a:rPr>
              <a:t>Deployment diagrams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id-ID" sz="2400" b="1" dirty="0" smtClean="0"/>
              <a:t>Behavioral </a:t>
            </a:r>
            <a:r>
              <a:rPr lang="id-ID" sz="2400" b="1" dirty="0"/>
              <a:t>Diagram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650653" indent="-565785">
              <a:lnSpc>
                <a:spcPct val="200000"/>
              </a:lnSpc>
              <a:buClrTx/>
              <a:buFont typeface="+mj-lt"/>
              <a:buAutoNum type="arabicPeriod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Use case diagrams</a:t>
            </a:r>
          </a:p>
          <a:p>
            <a:pPr marL="650653" indent="-565785">
              <a:lnSpc>
                <a:spcPct val="200000"/>
              </a:lnSpc>
              <a:buClrTx/>
              <a:buFont typeface="+mj-lt"/>
              <a:buAutoNum type="arabicPeriod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Sequence diagrams</a:t>
            </a:r>
          </a:p>
          <a:p>
            <a:pPr marL="650653" indent="-565785">
              <a:lnSpc>
                <a:spcPct val="200000"/>
              </a:lnSpc>
              <a:buClrTx/>
              <a:buFont typeface="+mj-lt"/>
              <a:buAutoNum type="arabicPeriod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Collaboration diagrams</a:t>
            </a:r>
          </a:p>
          <a:p>
            <a:pPr marL="650653" indent="-565785">
              <a:lnSpc>
                <a:spcPct val="200000"/>
              </a:lnSpc>
              <a:buClrTx/>
              <a:buFont typeface="+mj-lt"/>
              <a:buAutoNum type="arabicPeriod"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Statechart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diagrams</a:t>
            </a:r>
          </a:p>
          <a:p>
            <a:pPr marL="650653" indent="-565785">
              <a:lnSpc>
                <a:spcPct val="200000"/>
              </a:lnSpc>
              <a:buClrTx/>
              <a:buFont typeface="+mj-lt"/>
              <a:buAutoNum type="arabicPeriod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Activity diagrams</a:t>
            </a:r>
          </a:p>
          <a:p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9879E67A-4FC8-49BA-B276-87F55133E94B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7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10026" y="689279"/>
            <a:ext cx="11341418" cy="671751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id-ID" dirty="0" smtClean="0"/>
              <a:t>Commonly Used Diagram (1)</a:t>
            </a:r>
            <a:endParaRPr lang="id-ID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544828" y="1634632"/>
            <a:ext cx="11446431" cy="49145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3333CC"/>
                </a:solidFill>
              </a:rPr>
              <a:t>Use case diagram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Describing how the system is used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The starting point for UML modeling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3333CC"/>
                </a:solidFill>
              </a:rPr>
              <a:t>Use case scenario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A verbal articulation of exceptions to the main behavior described by the primary use case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3333CC"/>
                </a:solidFill>
              </a:rPr>
              <a:t>Activity diagram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Illustrates the overall flow of activities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0079" y="6674168"/>
            <a:ext cx="2940368" cy="3833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IL/Best Practice Prg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5538" y="6674168"/>
            <a:ext cx="3990499" cy="3833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ITTA-7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31129" y="6674168"/>
            <a:ext cx="2940368" cy="383381"/>
          </a:xfrm>
          <a:prstGeom prst="rect">
            <a:avLst/>
          </a:prstGeom>
        </p:spPr>
        <p:txBody>
          <a:bodyPr/>
          <a:lstStyle/>
          <a:p>
            <a:fld id="{9879E67A-4FC8-49BA-B276-87F55133E94B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3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10026" y="689279"/>
            <a:ext cx="11341418" cy="671751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id-ID" dirty="0" smtClean="0"/>
              <a:t>Commonly </a:t>
            </a:r>
            <a:r>
              <a:rPr lang="id-ID" smtClean="0"/>
              <a:t>Used Diagram (2)</a:t>
            </a:r>
            <a:endParaRPr lang="id-ID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544828" y="2163891"/>
            <a:ext cx="11446431" cy="38560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3333CC"/>
                </a:solidFill>
              </a:rPr>
              <a:t>Sequence diagrams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Show the sequence of activities and class relationships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3333CC"/>
                </a:solidFill>
              </a:rPr>
              <a:t>Class diagrams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Show classes and relationships</a:t>
            </a:r>
          </a:p>
          <a:p>
            <a:pPr>
              <a:lnSpc>
                <a:spcPct val="150000"/>
              </a:lnSpc>
            </a:pPr>
            <a:r>
              <a:rPr lang="id-ID" sz="2800" dirty="0" smtClean="0">
                <a:solidFill>
                  <a:srgbClr val="3333CC"/>
                </a:solidFill>
              </a:rPr>
              <a:t>Statechart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>
                <a:solidFill>
                  <a:srgbClr val="3333CC"/>
                </a:solidFill>
              </a:rPr>
              <a:t>diagrams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Show the state transitions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0079" y="6674168"/>
            <a:ext cx="2940368" cy="3833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IL/Best Practice Prg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5538" y="6674168"/>
            <a:ext cx="3990499" cy="3833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ITTA-7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31129" y="6674168"/>
            <a:ext cx="2940368" cy="383381"/>
          </a:xfrm>
          <a:prstGeom prst="rect">
            <a:avLst/>
          </a:prstGeom>
        </p:spPr>
        <p:txBody>
          <a:bodyPr/>
          <a:lstStyle/>
          <a:p>
            <a:fld id="{9879E67A-4FC8-49BA-B276-87F55133E94B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1405"/>
            <a:ext cx="12580069" cy="721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-4861" y="-11405"/>
            <a:ext cx="4289424" cy="889953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id-ID" sz="3000" b="1" dirty="0">
                <a:solidFill>
                  <a:schemeClr val="tx1"/>
                </a:solidFill>
              </a:rPr>
              <a:t>Overview of UML Diagram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0079" y="6674168"/>
            <a:ext cx="2940368" cy="3833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IL/Best Practice Prg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90034" y="6700837"/>
            <a:ext cx="3990499" cy="5000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ITTA-7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31129" y="6674168"/>
            <a:ext cx="2940368" cy="383381"/>
          </a:xfrm>
          <a:prstGeom prst="rect">
            <a:avLst/>
          </a:prstGeom>
        </p:spPr>
        <p:txBody>
          <a:bodyPr/>
          <a:lstStyle/>
          <a:p>
            <a:fld id="{9879E67A-4FC8-49BA-B276-87F55133E94B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8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644334" y="2768758"/>
            <a:ext cx="11341418" cy="1512168"/>
          </a:xfrm>
        </p:spPr>
        <p:txBody>
          <a:bodyPr/>
          <a:lstStyle/>
          <a:p>
            <a:pPr algn="ctr">
              <a:buNone/>
            </a:pPr>
            <a:r>
              <a:rPr lang="id-I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Case Modelling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0079" y="6674168"/>
            <a:ext cx="2940368" cy="3833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IL/Best Practice Prg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5538" y="6674168"/>
            <a:ext cx="3990499" cy="3833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ITTA-7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31129" y="6674168"/>
            <a:ext cx="2940368" cy="383381"/>
          </a:xfrm>
          <a:prstGeom prst="rect">
            <a:avLst/>
          </a:prstGeom>
        </p:spPr>
        <p:txBody>
          <a:bodyPr/>
          <a:lstStyle/>
          <a:p>
            <a:fld id="{9879E67A-4FC8-49BA-B276-87F55133E94B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4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Menemukan</a:t>
            </a:r>
            <a:r>
              <a:rPr lang="en-US" b="1" dirty="0" smtClean="0"/>
              <a:t> </a:t>
            </a:r>
            <a:r>
              <a:rPr lang="en-US" b="1" dirty="0" err="1" smtClean="0"/>
              <a:t>Aktor</a:t>
            </a:r>
            <a:endParaRPr lang="en-US" b="1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30083" y="1483416"/>
            <a:ext cx="10830981" cy="5237424"/>
          </a:xfrm>
        </p:spPr>
        <p:txBody>
          <a:bodyPr>
            <a:noAutofit/>
          </a:bodyPr>
          <a:lstStyle/>
          <a:p>
            <a:pPr algn="just" eaLnBrk="1" hangingPunct="1"/>
            <a:r>
              <a:rPr lang="en-US" sz="2800" dirty="0" err="1"/>
              <a:t>Pekerjaan</a:t>
            </a:r>
            <a:r>
              <a:rPr lang="en-US" sz="2800" dirty="0"/>
              <a:t> </a:t>
            </a:r>
            <a:r>
              <a:rPr lang="en-US" sz="2800" dirty="0" err="1"/>
              <a:t>awal</a:t>
            </a:r>
            <a:r>
              <a:rPr lang="en-US" sz="2800" dirty="0"/>
              <a:t> </a:t>
            </a:r>
            <a:r>
              <a:rPr lang="en-US" sz="2800" dirty="0" err="1"/>
              <a:t>menemukan</a:t>
            </a:r>
            <a:r>
              <a:rPr lang="en-US" sz="2800" dirty="0"/>
              <a:t> </a:t>
            </a:r>
            <a:r>
              <a:rPr lang="en-US" sz="2800" dirty="0" err="1"/>
              <a:t>aktor</a:t>
            </a:r>
            <a:r>
              <a:rPr lang="en-US" sz="2800" dirty="0"/>
              <a:t>, </a:t>
            </a:r>
            <a:r>
              <a:rPr lang="en-US" sz="2800" dirty="0" err="1"/>
              <a:t>menemukan</a:t>
            </a:r>
            <a:r>
              <a:rPr lang="en-US" sz="2800" dirty="0"/>
              <a:t> </a:t>
            </a:r>
            <a:r>
              <a:rPr lang="en-US" sz="2800" dirty="0" err="1"/>
              <a:t>fungsionalitas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membatasi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yang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dibuat</a:t>
            </a:r>
            <a:r>
              <a:rPr lang="en-US" sz="2800" dirty="0"/>
              <a:t>.</a:t>
            </a:r>
          </a:p>
          <a:p>
            <a:pPr algn="just" eaLnBrk="1" hangingPunct="1"/>
            <a:r>
              <a:rPr lang="en-US" sz="2800" dirty="0" err="1"/>
              <a:t>Pembatasan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penting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menemukan</a:t>
            </a:r>
            <a:r>
              <a:rPr lang="en-US" sz="2800" dirty="0"/>
              <a:t> </a:t>
            </a:r>
            <a:r>
              <a:rPr lang="en-US" sz="2800" dirty="0" err="1"/>
              <a:t>aktor</a:t>
            </a:r>
            <a:r>
              <a:rPr lang="en-US" sz="2800" dirty="0"/>
              <a:t>.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sinilah</a:t>
            </a:r>
            <a:r>
              <a:rPr lang="en-US" sz="2800" dirty="0"/>
              <a:t> </a:t>
            </a:r>
            <a:r>
              <a:rPr lang="en-US" sz="2800" dirty="0" err="1"/>
              <a:t>kita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menentukan</a:t>
            </a:r>
            <a:r>
              <a:rPr lang="en-US" sz="2800" dirty="0"/>
              <a:t> </a:t>
            </a:r>
            <a:r>
              <a:rPr lang="en-US" sz="2800" dirty="0" err="1"/>
              <a:t>apakah</a:t>
            </a:r>
            <a:r>
              <a:rPr lang="en-US" sz="2800" dirty="0"/>
              <a:t> </a:t>
            </a:r>
            <a:r>
              <a:rPr lang="en-US" sz="2800" dirty="0" err="1"/>
              <a:t>sesuatu</a:t>
            </a:r>
            <a:r>
              <a:rPr lang="en-US" sz="2800" dirty="0"/>
              <a:t> </a:t>
            </a:r>
            <a:r>
              <a:rPr lang="en-US" sz="2800" dirty="0" err="1"/>
              <a:t>itu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aktor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apakah</a:t>
            </a:r>
            <a:r>
              <a:rPr lang="en-US" sz="2800" dirty="0"/>
              <a:t> </a:t>
            </a:r>
            <a:r>
              <a:rPr lang="en-US" sz="2800" dirty="0" err="1"/>
              <a:t>aktor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berbentuk</a:t>
            </a:r>
            <a:r>
              <a:rPr lang="en-US" sz="2800" dirty="0"/>
              <a:t> orang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lain. </a:t>
            </a:r>
            <a:endParaRPr lang="id-ID" sz="2800" dirty="0"/>
          </a:p>
          <a:p>
            <a:pPr algn="just"/>
            <a:r>
              <a:rPr lang="en-US" sz="2800" dirty="0" err="1"/>
              <a:t>Aktor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segala</a:t>
            </a:r>
            <a:r>
              <a:rPr lang="en-US" sz="2800" dirty="0"/>
              <a:t> </a:t>
            </a:r>
            <a:r>
              <a:rPr lang="en-US" sz="2800" dirty="0" err="1"/>
              <a:t>hal</a:t>
            </a:r>
            <a:r>
              <a:rPr lang="en-US" sz="2800" dirty="0"/>
              <a:t> </a:t>
            </a:r>
            <a:r>
              <a:rPr lang="en-US" sz="2800" dirty="0" err="1"/>
              <a:t>diluar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yang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sesuatu</a:t>
            </a:r>
            <a:r>
              <a:rPr lang="en-US" sz="2800" dirty="0"/>
              <a:t> (Kurt Bittner, Ian Spence. 2002).	</a:t>
            </a:r>
          </a:p>
          <a:p>
            <a:pPr algn="just"/>
            <a:r>
              <a:rPr lang="en-US" sz="2800" dirty="0"/>
              <a:t>Cara </a:t>
            </a:r>
            <a:r>
              <a:rPr lang="en-US" sz="2800" dirty="0" err="1"/>
              <a:t>mudah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menemukan</a:t>
            </a:r>
            <a:r>
              <a:rPr lang="en-US" sz="2800" dirty="0"/>
              <a:t> </a:t>
            </a:r>
            <a:r>
              <a:rPr lang="en-US" sz="2800" dirty="0" err="1"/>
              <a:t>aktor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bertanya</a:t>
            </a:r>
            <a:r>
              <a:rPr lang="en-US" sz="2800" dirty="0"/>
              <a:t> </a:t>
            </a:r>
            <a:r>
              <a:rPr lang="en-US" sz="2800" dirty="0" err="1"/>
              <a:t>hal-hal</a:t>
            </a:r>
            <a:r>
              <a:rPr lang="en-US" sz="2800" dirty="0"/>
              <a:t> </a:t>
            </a:r>
            <a:r>
              <a:rPr lang="en-US" sz="2800" dirty="0" err="1"/>
              <a:t>berikut</a:t>
            </a:r>
            <a:r>
              <a:rPr lang="en-US" sz="2800" dirty="0"/>
              <a:t>:</a:t>
            </a:r>
          </a:p>
          <a:p>
            <a:pPr algn="just"/>
            <a:r>
              <a:rPr lang="en-US" sz="2800" dirty="0"/>
              <a:t>SIAPA yang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? </a:t>
            </a:r>
          </a:p>
          <a:p>
            <a:pPr algn="just"/>
            <a:r>
              <a:rPr lang="en-US" sz="2800" dirty="0"/>
              <a:t>APAKAH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memberikan</a:t>
            </a:r>
            <a:r>
              <a:rPr lang="en-US" sz="2800" dirty="0"/>
              <a:t> NILAI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aktor</a:t>
            </a:r>
            <a:r>
              <a:rPr lang="en-US" sz="2800" dirty="0"/>
              <a:t>?</a:t>
            </a:r>
          </a:p>
          <a:p>
            <a:pPr algn="just"/>
            <a:endParaRPr lang="en-US" sz="2800" dirty="0"/>
          </a:p>
          <a:p>
            <a:pPr algn="just" eaLnBrk="1" hangingPunct="1"/>
            <a:endParaRPr lang="en-US" sz="2800" dirty="0"/>
          </a:p>
          <a:p>
            <a:pPr algn="just" eaLnBrk="1" hangingPunct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097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398</TotalTime>
  <Words>1297</Words>
  <Application>Microsoft Office PowerPoint</Application>
  <PresentationFormat>Custom</PresentationFormat>
  <Paragraphs>254</Paragraphs>
  <Slides>39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Clarity</vt:lpstr>
      <vt:lpstr>Visio</vt:lpstr>
      <vt:lpstr>KONSEP DASAR PENDEKATAN OBJEK</vt:lpstr>
      <vt:lpstr>UML (Unified Modelling Language)</vt:lpstr>
      <vt:lpstr>UML DIAGRAM</vt:lpstr>
      <vt:lpstr>UML Diagram</vt:lpstr>
      <vt:lpstr>Commonly Used Diagram (1)</vt:lpstr>
      <vt:lpstr>Commonly Used Diagram (2)</vt:lpstr>
      <vt:lpstr>Overview of UML Diagram</vt:lpstr>
      <vt:lpstr>Use Case Modelling</vt:lpstr>
      <vt:lpstr>Menemukan Aktor</vt:lpstr>
      <vt:lpstr>PowerPoint Presentation</vt:lpstr>
      <vt:lpstr>PowerPoint Presentation</vt:lpstr>
      <vt:lpstr>PowerPoint Presentation</vt:lpstr>
      <vt:lpstr>Jadi, Yang Merupakan Aktor</vt:lpstr>
      <vt:lpstr>PowerPoint Presentation</vt:lpstr>
      <vt:lpstr>  Menemukan Use Case    </vt:lpstr>
      <vt:lpstr>PowerPoint Presentation</vt:lpstr>
      <vt:lpstr>Use Case Symbol</vt:lpstr>
      <vt:lpstr>Actor – Use Case Diagram</vt:lpstr>
      <vt:lpstr>ACTOR-USE CASE DIAGRAM</vt:lpstr>
      <vt:lpstr>RELATIONSHIP</vt:lpstr>
      <vt:lpstr>Element of Use Case Diagram</vt:lpstr>
      <vt:lpstr>Assocciation – Use Case Diagram</vt:lpstr>
      <vt:lpstr>Include</vt:lpstr>
      <vt:lpstr>Contoh Include</vt:lpstr>
      <vt:lpstr>Extend</vt:lpstr>
      <vt:lpstr>Generalisasi</vt:lpstr>
      <vt:lpstr>Generalisasi Use case</vt:lpstr>
      <vt:lpstr>Generalisasi Use Case</vt:lpstr>
      <vt:lpstr>Generalisasi Actor </vt:lpstr>
      <vt:lpstr>Example of  Generalization, Extension, and Inclusion</vt:lpstr>
      <vt:lpstr>System Boundary Boxes</vt:lpstr>
      <vt:lpstr>PowerPoint Presentation</vt:lpstr>
      <vt:lpstr>Deskripsi Use Case</vt:lpstr>
      <vt:lpstr>PowerPoint Presentation</vt:lpstr>
      <vt:lpstr>Contoh Deskripsi dengan Tabel</vt:lpstr>
      <vt:lpstr>Latihan kasus Sisfo Perpustakaan</vt:lpstr>
      <vt:lpstr>PowerPoint Presentation</vt:lpstr>
      <vt:lpstr>Latihan kasus Belanja Online (e-Payment)</vt:lpstr>
      <vt:lpstr>Relationship in UML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DASAR PENDEKATAN OBJEK</dc:title>
  <dc:creator>Rani Susanto</dc:creator>
  <cp:lastModifiedBy>Rani Susanto</cp:lastModifiedBy>
  <cp:revision>12</cp:revision>
  <dcterms:created xsi:type="dcterms:W3CDTF">2014-11-26T12:55:08Z</dcterms:created>
  <dcterms:modified xsi:type="dcterms:W3CDTF">2014-11-27T08:44:18Z</dcterms:modified>
</cp:coreProperties>
</file>