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6" r:id="rId4"/>
    <p:sldId id="256" r:id="rId5"/>
    <p:sldId id="266" r:id="rId6"/>
    <p:sldId id="260" r:id="rId7"/>
    <p:sldId id="267" r:id="rId8"/>
    <p:sldId id="268" r:id="rId9"/>
    <p:sldId id="272" r:id="rId10"/>
    <p:sldId id="269" r:id="rId11"/>
    <p:sldId id="270" r:id="rId12"/>
    <p:sldId id="271" r:id="rId13"/>
    <p:sldId id="277" r:id="rId14"/>
    <p:sldId id="278" r:id="rId15"/>
    <p:sldId id="265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99FF"/>
    <a:srgbClr val="FFCCCC"/>
    <a:srgbClr val="FFC004"/>
    <a:srgbClr val="FFFF99"/>
    <a:srgbClr val="009999"/>
    <a:srgbClr val="006699"/>
    <a:srgbClr val="FF9900"/>
    <a:srgbClr val="66CC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4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FFC000"/>
              </a:solidFill>
              <a:ln w="25400">
                <a:solidFill>
                  <a:srgbClr val="5B9BD5"/>
                </a:solidFill>
              </a:ln>
              <a:effectLst/>
            </c:spPr>
          </c:marker>
          <c:dLbls>
            <c:dLbl>
              <c:idx val="0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71.180000000000007</c:v>
                </c:pt>
                <c:pt idx="1">
                  <c:v>87.63</c:v>
                </c:pt>
                <c:pt idx="2">
                  <c:v>73.7</c:v>
                </c:pt>
                <c:pt idx="3">
                  <c:v>82.92</c:v>
                </c:pt>
                <c:pt idx="4">
                  <c:v>73.23</c:v>
                </c:pt>
                <c:pt idx="5">
                  <c:v>75.739999999999995</c:v>
                </c:pt>
                <c:pt idx="6">
                  <c:v>76.62</c:v>
                </c:pt>
                <c:pt idx="7">
                  <c:v>80.23</c:v>
                </c:pt>
                <c:pt idx="8">
                  <c:v>79.2</c:v>
                </c:pt>
                <c:pt idx="9">
                  <c:v>79.58</c:v>
                </c:pt>
                <c:pt idx="10">
                  <c:v>79.19</c:v>
                </c:pt>
                <c:pt idx="11">
                  <c:v>80.17</c:v>
                </c:pt>
                <c:pt idx="12">
                  <c:v>81.95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38571560"/>
        <c:axId val="538584104"/>
      </c:lineChart>
      <c:catAx>
        <c:axId val="538571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584104"/>
        <c:crosses val="autoZero"/>
        <c:auto val="1"/>
        <c:lblAlgn val="ctr"/>
        <c:lblOffset val="100"/>
        <c:noMultiLvlLbl val="0"/>
      </c:catAx>
      <c:valAx>
        <c:axId val="538584104"/>
        <c:scaling>
          <c:orientation val="minMax"/>
          <c:min val="7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38571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E8AB-0ABA-4309-865E-7D3164527F7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791-997C-4F30-8F3A-E9D137129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6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E8AB-0ABA-4309-865E-7D3164527F7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791-997C-4F30-8F3A-E9D137129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1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E8AB-0ABA-4309-865E-7D3164527F7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791-997C-4F30-8F3A-E9D137129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2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E8AB-0ABA-4309-865E-7D3164527F7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791-997C-4F30-8F3A-E9D137129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5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E8AB-0ABA-4309-865E-7D3164527F7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791-997C-4F30-8F3A-E9D137129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8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E8AB-0ABA-4309-865E-7D3164527F7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791-997C-4F30-8F3A-E9D137129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1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E8AB-0ABA-4309-865E-7D3164527F7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791-997C-4F30-8F3A-E9D137129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97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E8AB-0ABA-4309-865E-7D3164527F7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791-997C-4F30-8F3A-E9D137129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3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E8AB-0ABA-4309-865E-7D3164527F7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791-997C-4F30-8F3A-E9D137129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6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E8AB-0ABA-4309-865E-7D3164527F7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791-997C-4F30-8F3A-E9D137129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9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E8AB-0ABA-4309-865E-7D3164527F7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2791-997C-4F30-8F3A-E9D137129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2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0E8AB-0ABA-4309-865E-7D3164527F77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92791-997C-4F30-8F3A-E9D137129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8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307450" y="1474304"/>
            <a:ext cx="6324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err="1" smtClean="0">
                <a:ln w="0">
                  <a:solidFill>
                    <a:srgbClr val="00B0F0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Arial Rounded MT Bold" panose="020F0704030504030204" pitchFamily="34" charset="0"/>
              </a:rPr>
              <a:t>Aplikasi</a:t>
            </a:r>
            <a:r>
              <a:rPr lang="en-US" sz="4400" b="1" cap="all" dirty="0" smtClean="0">
                <a:ln w="0">
                  <a:solidFill>
                    <a:srgbClr val="00B0F0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Arial Rounded MT Bold" panose="020F0704030504030204" pitchFamily="34" charset="0"/>
              </a:rPr>
              <a:t> </a:t>
            </a:r>
            <a:r>
              <a:rPr lang="en-US" sz="4400" b="1" cap="all" dirty="0" err="1" smtClean="0">
                <a:ln w="0">
                  <a:solidFill>
                    <a:srgbClr val="00B0F0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Arial Rounded MT Bold" panose="020F0704030504030204" pitchFamily="34" charset="0"/>
              </a:rPr>
              <a:t>kuliah</a:t>
            </a:r>
            <a:r>
              <a:rPr lang="en-US" sz="4400" b="1" cap="all" dirty="0" smtClean="0">
                <a:ln w="0">
                  <a:solidFill>
                    <a:srgbClr val="00B0F0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Arial Rounded MT Bold" panose="020F0704030504030204" pitchFamily="34" charset="0"/>
              </a:rPr>
              <a:t> </a:t>
            </a:r>
            <a:r>
              <a:rPr lang="en-US" sz="4400" b="1" cap="all" dirty="0" err="1" smtClean="0">
                <a:ln w="0">
                  <a:solidFill>
                    <a:srgbClr val="00B0F0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Arial Rounded MT Bold" panose="020F0704030504030204" pitchFamily="34" charset="0"/>
              </a:rPr>
              <a:t>gcg</a:t>
            </a:r>
            <a:endParaRPr lang="en-US" sz="4400" b="1" cap="all" dirty="0" smtClean="0">
              <a:ln w="0">
                <a:solidFill>
                  <a:srgbClr val="00B0F0"/>
                </a:solidFill>
              </a:ln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731957"/>
              </p:ext>
            </p:extLst>
          </p:nvPr>
        </p:nvGraphicFramePr>
        <p:xfrm>
          <a:off x="93765" y="-5392573"/>
          <a:ext cx="18928080" cy="798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2377440"/>
                <a:gridCol w="640080"/>
                <a:gridCol w="914400"/>
                <a:gridCol w="914400"/>
                <a:gridCol w="914400"/>
                <a:gridCol w="914400"/>
                <a:gridCol w="640080"/>
                <a:gridCol w="640080"/>
                <a:gridCol w="73152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en-US" sz="900" b="1" dirty="0" smtClean="0"/>
                        <a:t>No</a:t>
                      </a:r>
                      <a:endParaRPr lang="en-US" sz="9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900" b="1" dirty="0" smtClean="0"/>
                        <a:t>Nama Perusahaan</a:t>
                      </a:r>
                      <a:endParaRPr lang="en-US" sz="9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Kode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Emiten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Transparency</a:t>
                      </a:r>
                      <a:endParaRPr lang="en-US" sz="9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Accountability</a:t>
                      </a:r>
                      <a:endParaRPr lang="en-US" sz="900" b="1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Responsibility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Independency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Fairness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Total Score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93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Rating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Revenue (</a:t>
                      </a: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Miliar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Rupiah)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/>
                        <a:t>Laba</a:t>
                      </a:r>
                      <a:r>
                        <a:rPr lang="en-US" sz="900" b="1" dirty="0" smtClean="0"/>
                        <a:t> Usaha (</a:t>
                      </a:r>
                      <a:r>
                        <a:rPr lang="en-US" sz="900" b="1" dirty="0" err="1" smtClean="0"/>
                        <a:t>Miliar</a:t>
                      </a:r>
                      <a:r>
                        <a:rPr lang="en-US" sz="900" b="1" baseline="0" dirty="0" smtClean="0"/>
                        <a:t> Rupiah)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Laba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Bersih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Miliar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Rupiah)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/>
                        <a:t>Harga</a:t>
                      </a:r>
                      <a:r>
                        <a:rPr lang="en-US" sz="900" b="1" baseline="0" dirty="0" smtClean="0"/>
                        <a:t> </a:t>
                      </a:r>
                      <a:r>
                        <a:rPr lang="en-US" sz="900" b="1" baseline="0" dirty="0" err="1" smtClean="0"/>
                        <a:t>Penutupan</a:t>
                      </a:r>
                      <a:r>
                        <a:rPr lang="en-US" sz="900" b="1" baseline="0" dirty="0" smtClean="0"/>
                        <a:t> </a:t>
                      </a:r>
                      <a:r>
                        <a:rPr lang="en-US" sz="900" b="1" baseline="0" dirty="0" err="1" smtClean="0"/>
                        <a:t>Saham</a:t>
                      </a:r>
                      <a:endParaRPr lang="en-US" sz="900" b="1" baseline="0" dirty="0" smtClean="0"/>
                    </a:p>
                    <a:p>
                      <a:pPr algn="ctr"/>
                      <a:r>
                        <a:rPr lang="en-US" sz="900" b="1" baseline="0" dirty="0" smtClean="0"/>
                        <a:t>(Rupiah)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24.55%</a:t>
                      </a:r>
                      <a:endParaRPr lang="en-US" sz="9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24.68%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23.35%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14.94%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12.47%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2013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2014*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2012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2013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2014*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2013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2014*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2012</a:t>
                      </a:r>
                    </a:p>
                    <a:p>
                      <a:pPr algn="ctr"/>
                      <a:r>
                        <a:rPr lang="en-US" sz="900" b="1" dirty="0" smtClean="0"/>
                        <a:t>***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2013</a:t>
                      </a:r>
                    </a:p>
                    <a:p>
                      <a:pPr algn="ctr"/>
                      <a:r>
                        <a:rPr lang="en-US" sz="900" b="1" dirty="0" smtClean="0"/>
                        <a:t>****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2014</a:t>
                      </a:r>
                    </a:p>
                    <a:p>
                      <a:pPr algn="ctr"/>
                      <a:r>
                        <a:rPr lang="en-US" sz="900" b="1" dirty="0" smtClean="0"/>
                        <a:t>*****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Gudang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Garam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GGRM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77,79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77,50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76,54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77,27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77,10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77,25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rowSpan="2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/>
                        <a:t>Trusted</a:t>
                      </a:r>
                      <a:r>
                        <a:rPr lang="en-US" sz="900" b="1" baseline="0" dirty="0" smtClean="0"/>
                        <a:t> Company</a:t>
                      </a:r>
                      <a:endParaRPr lang="en-US" sz="900" b="1" dirty="0" smtClean="0"/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46.983,94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53.119,90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48.189,78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6.025,68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6.691,72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6.354,83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4.068,71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4.383,93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4.067,58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56.300,00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41.250,00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60.500,00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Astra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Internasional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ASII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77,79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76,98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76,56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77,11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76,88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77,08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188.053,00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193.880,00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150.582,00</a:t>
                      </a: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27.898,00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35.311,00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21.734,00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22.742,00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22.297,00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17.468,00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7.600,00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6.600,00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6.900,00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Central Asia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BBCA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75,94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76,39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76,34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76,32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76,22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27.614,00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33.726,00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30.088,56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14.255,57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17.079,00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15.300,94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11.718,46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14.256,00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12.212,38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9.100,00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9.400,00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13.250,00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Rakyat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BBRI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75,36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77,23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75,40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76,21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76,03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49.610,42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59.461,00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54.433,58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23.859,57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27.910,00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20.267,27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18.687,38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21.354,00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18.1.64,10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6.950,00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7.150,00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11.600,00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BMRI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75,23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76,41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74,83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75,49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75,58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75,50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41.931,00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49.909,00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29.462,69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20.504,27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24.061,84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18.971,38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15.504,00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18.204,00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15.038,72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8.100,00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7.650,00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10.700,00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Perusahaan Gas Negara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PGAS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76,33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75,40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74,16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75,30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74,95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75,26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24.950,86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36.585,49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30.695,56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9.848,73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11.380,69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9.399,28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8.850,53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10.895,56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7.469,83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4.600,00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4.400,00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6.000,00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Telekomunikasi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TLKM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75,61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75,43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74,70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75,24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75,12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75,23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77.143,00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82.967,00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65.841,00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25.698,00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27.846,00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22.132,00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18.362,00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20.290,00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16.280,00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9.050,00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2.125,00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2.850,00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Unilever Indonesia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UNVR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75,00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74,31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74,80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74,70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74,60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74,68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27.303,00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30.757,00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26.089,81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13.889,00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15.778,00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5.484,14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13.889,00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7.164,00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4.048,93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20.850,00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26.600,00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31.275,00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Negara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BBNI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73,52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74,95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74,44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74,74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74,46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23.905,00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28.499,00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24.413,46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8.641,00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11.219,00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9.180,12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7.048,00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9.058,00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7.641,48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3.700,00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3.900,00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6.200,00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Indosat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ISAT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73,82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74,56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74,27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22.418,81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23.855,27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17.717,27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3,189.90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1.509.21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498,39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487,42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(2,666,46)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(1,235,821)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6.450,00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4.050,00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3.940,00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Kalbe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Farma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KLBF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74,64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73,40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74,08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73,89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74,05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13.636,41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16.002,13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12.758,47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6.533,43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7.679,11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6.131,00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1.775,10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1.970,45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1.526,03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1.060,00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1.240,00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1.830,00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Indofood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Sukses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Makmur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INDF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74,69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73,34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73,00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73,68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73,34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73,63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50.201,55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57.732,00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50.393,49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6.877,78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6.717,98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6.054,49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4.779,45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3.416,64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3.979,05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5.850.00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6.450,00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6.600,00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Garuda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GIAA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73,96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72,39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72,96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33.578,77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45.295,26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34.214,15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1.625,26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688,05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(3057,26)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1.071,85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136,52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(2680,61)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480,00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Semen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SMGR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73,89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72,31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72,77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72,99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72,95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19.598,25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24.501,24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19.348,97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6.181,52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7.062,99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5.193,39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4.926,64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5.354,30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4.093,04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15.850,00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14.050,00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16.575,00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Adhi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Karya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ADHI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73,89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72,05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72,85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72,93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72,61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72,88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7.627,70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9.799,60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5.190,57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792,40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918,75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0" dirty="0" smtClean="0"/>
                        <a:t>267,66</a:t>
                      </a:r>
                      <a:endParaRPr lang="en-US" sz="900" b="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211,59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405,98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102,05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1.760,00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1.510,00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2.980,00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Krakatau Steel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KRAS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71,15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71,49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72,28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71,64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72,20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22.119,60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25.407,34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16.616,77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154,04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(13,005663) 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(720,62)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(189,15)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(165,77)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(1496,81)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640,00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495,00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Hm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Sampoerna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HMSP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72,16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72,06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72,31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72,18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72,18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72,17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66.626,12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75.025,00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59.606,54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13.350,00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14.600,00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10.290,31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9.945,30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10.818,00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7.656,28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59.900,00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62.500,00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69.350,00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Indo Tambang Raya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Megah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ITMG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73,10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71,18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70,98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71,75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71,30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71,70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23.584,56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26.556,94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18.166,73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5.400,10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4.113,48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2.828,24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4.177,86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2.809,37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2.061,97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41.550,00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27.700,00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17.950,00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Aneka Tambang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ANTM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71,07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70,73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71,50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71,10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71,45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10.449,89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11.298,32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5.812,49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895,86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421,03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(119,49)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409,94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(86,30)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(563,91)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1.280,00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1.080,00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975,00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Agung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Podomoro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Land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APLN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71,70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69,43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70,38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70,50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70,10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70,45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4.689,43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4.901,20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3.509,96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1.097,55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1.177,20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740,72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841,29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930,20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555,16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370,00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220,00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354,00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Tambang Batubara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Bukit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Asam</a:t>
                      </a:r>
                      <a:endParaRPr lang="en-US" sz="10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PTBA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68,50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68,81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68,75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68,69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68,75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68,69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/>
                        <a:t>Fair Trusted</a:t>
                      </a:r>
                      <a:r>
                        <a:rPr lang="en-US" sz="900" b="1" baseline="0" dirty="0" smtClean="0"/>
                        <a:t> Company</a:t>
                      </a:r>
                      <a:endParaRPr lang="en-US" sz="900" b="1" dirty="0" smtClean="0"/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11.594,06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11.209,22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9.656,24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3.593,51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2.152,84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1.851,34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2.909,42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1.854,28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1.592,47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15.100,00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10.200,00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12.900,00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Adi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Sarana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Armada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ASSA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68,57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68,19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68,33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68,24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68,31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793,86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1.018,88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828,89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175,30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218,86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146,14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29,45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92,04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35,74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425,00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173,00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Bumi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Resources Minerals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BRMS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68,35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67,77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68,11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68,02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68,09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214,83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239,22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108,30**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82,26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93,40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64,19**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(586,29)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(1821,47)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(983,17)**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198,00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331,00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Timah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TINS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68,10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67,28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66,98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67,45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67,24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67,43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7.363,17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5.852,45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4.359,94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1.275,33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1.443,72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532,95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431,59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515,10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327,74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1.540,00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1.570,00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1.210,00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Ocbc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Nisp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NISP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67,58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65,94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67,47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66,80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66,96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3.401,88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4.018,32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6.341,27 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1.213,57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1.543,84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1.257,05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915,46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1.142,72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942,26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1.530,00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1.230,00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1.300,00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Panorama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Transportasi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WEHA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67,62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65,31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66,46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66,46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66,08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66,41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201,20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236,84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162,95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33,80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36,17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8,20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5,93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1,77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2,16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225,00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269,00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26757" y="2767148"/>
            <a:ext cx="8746067" cy="3977635"/>
            <a:chOff x="135466" y="8662124"/>
            <a:chExt cx="8746067" cy="3977635"/>
          </a:xfrm>
        </p:grpSpPr>
        <p:sp>
          <p:nvSpPr>
            <p:cNvPr id="5" name="TextBox 4"/>
            <p:cNvSpPr txBox="1"/>
            <p:nvPr/>
          </p:nvSpPr>
          <p:spPr>
            <a:xfrm>
              <a:off x="135466" y="9074825"/>
              <a:ext cx="874606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Survey </a:t>
              </a:r>
              <a:r>
                <a:rPr lang="en-US" sz="1200" dirty="0" err="1"/>
                <a:t>dtlakukan</a:t>
              </a:r>
              <a:r>
                <a:rPr lang="en-US" sz="1200" dirty="0"/>
                <a:t> </a:t>
              </a:r>
              <a:r>
                <a:rPr lang="en-US" sz="1200" dirty="0" err="1"/>
                <a:t>oleh</a:t>
              </a:r>
              <a:r>
                <a:rPr lang="en-US" sz="1200" dirty="0"/>
                <a:t> </a:t>
              </a:r>
              <a:r>
                <a:rPr lang="en-US" sz="1200" dirty="0" err="1"/>
                <a:t>riset</a:t>
              </a:r>
              <a:r>
                <a:rPr lang="en-US" sz="1200" dirty="0"/>
                <a:t> SWA </a:t>
              </a:r>
              <a:r>
                <a:rPr lang="en-US" sz="1200" dirty="0" err="1"/>
                <a:t>terhadap</a:t>
              </a:r>
              <a:r>
                <a:rPr lang="en-US" sz="1200" dirty="0"/>
                <a:t> 301 </a:t>
              </a:r>
              <a:r>
                <a:rPr lang="en-US" sz="1200" dirty="0" err="1"/>
                <a:t>responden</a:t>
              </a:r>
              <a:r>
                <a:rPr lang="en-US" sz="1200" dirty="0"/>
                <a:t> (investor, </a:t>
              </a:r>
              <a:r>
                <a:rPr lang="en-US" sz="1200" dirty="0" err="1"/>
                <a:t>analis</a:t>
              </a:r>
              <a:r>
                <a:rPr lang="en-US" sz="1200" dirty="0"/>
                <a:t>,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manajer</a:t>
              </a:r>
              <a:r>
                <a:rPr lang="en-US" sz="1200" dirty="0"/>
                <a:t> </a:t>
              </a:r>
              <a:r>
                <a:rPr lang="en-US" sz="1200" dirty="0" err="1"/>
                <a:t>investasi</a:t>
              </a:r>
              <a:r>
                <a:rPr lang="en-US" sz="1200" dirty="0"/>
                <a:t>) </a:t>
              </a:r>
              <a:r>
                <a:rPr lang="en-US" sz="1200" dirty="0" err="1"/>
                <a:t>dengan</a:t>
              </a:r>
              <a:r>
                <a:rPr lang="en-US" sz="1200" dirty="0"/>
                <a:t> total </a:t>
              </a:r>
              <a:r>
                <a:rPr lang="en-US" sz="1200" dirty="0" err="1"/>
                <a:t>respon</a:t>
              </a:r>
              <a:r>
                <a:rPr lang="en-US" sz="1200" dirty="0"/>
                <a:t> </a:t>
              </a:r>
              <a:r>
                <a:rPr lang="en-US" sz="1200" dirty="0" err="1"/>
                <a:t>mencapai</a:t>
              </a:r>
              <a:r>
                <a:rPr lang="en-US" sz="1200" dirty="0"/>
                <a:t> 1988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/>
                <a:t>Waktu</a:t>
              </a:r>
              <a:r>
                <a:rPr lang="en-US" sz="1200" dirty="0"/>
                <a:t> </a:t>
              </a:r>
              <a:r>
                <a:rPr lang="en-US" sz="1200" dirty="0" err="1"/>
                <a:t>pelaksanaan</a:t>
              </a:r>
              <a:r>
                <a:rPr lang="en-US" sz="1200" dirty="0"/>
                <a:t> survey : </a:t>
              </a:r>
              <a:r>
                <a:rPr lang="en-US" sz="1200" dirty="0" err="1"/>
                <a:t>Oktober</a:t>
              </a:r>
              <a:r>
                <a:rPr lang="en-US" sz="1200" dirty="0"/>
                <a:t>-November 2014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/>
                <a:t>Responden</a:t>
              </a:r>
              <a:r>
                <a:rPr lang="en-US" sz="1200" dirty="0"/>
                <a:t> </a:t>
              </a:r>
              <a:r>
                <a:rPr lang="en-US" sz="1200" dirty="0" err="1"/>
                <a:t>diminta</a:t>
              </a:r>
              <a:r>
                <a:rPr lang="en-US" sz="1200" dirty="0"/>
                <a:t> </a:t>
              </a:r>
              <a:r>
                <a:rPr lang="en-US" sz="1200" dirty="0" err="1"/>
                <a:t>memberikan</a:t>
              </a:r>
              <a:r>
                <a:rPr lang="en-US" sz="1200" dirty="0"/>
                <a:t> </a:t>
              </a:r>
              <a:r>
                <a:rPr lang="en-US" sz="1200" dirty="0" err="1"/>
                <a:t>penilaian</a:t>
              </a:r>
              <a:r>
                <a:rPr lang="en-US" sz="1200" dirty="0"/>
                <a:t> </a:t>
              </a:r>
              <a:r>
                <a:rPr lang="en-US" sz="1200" dirty="0" err="1"/>
                <a:t>terhadap</a:t>
              </a:r>
              <a:r>
                <a:rPr lang="en-US" sz="1200" dirty="0"/>
                <a:t> </a:t>
              </a:r>
              <a:r>
                <a:rPr lang="en-US" sz="1200" dirty="0" err="1"/>
                <a:t>perusahaan-perusahaan</a:t>
              </a:r>
              <a:r>
                <a:rPr lang="en-US" sz="1200" dirty="0"/>
                <a:t> </a:t>
              </a:r>
              <a:r>
                <a:rPr lang="en-US" sz="1200" dirty="0" err="1"/>
                <a:t>publik</a:t>
              </a:r>
              <a:r>
                <a:rPr lang="en-US" sz="1200" dirty="0"/>
                <a:t> </a:t>
              </a:r>
              <a:r>
                <a:rPr lang="en-US" sz="1200" dirty="0" err="1"/>
                <a:t>sehubungan</a:t>
              </a:r>
              <a:r>
                <a:rPr lang="en-US" sz="1200" dirty="0"/>
                <a:t> </a:t>
              </a:r>
              <a:r>
                <a:rPr lang="en-US" sz="1200" dirty="0" err="1"/>
                <a:t>dengan</a:t>
              </a:r>
              <a:r>
                <a:rPr lang="en-US" sz="1200" dirty="0"/>
                <a:t> </a:t>
              </a:r>
              <a:r>
                <a:rPr lang="en-US" sz="1200" dirty="0" err="1"/>
                <a:t>praktik</a:t>
              </a:r>
              <a:r>
                <a:rPr lang="en-US" sz="1200" dirty="0"/>
                <a:t> GCG-</a:t>
              </a:r>
              <a:r>
                <a:rPr lang="en-US" sz="1200" dirty="0" err="1"/>
                <a:t>nya</a:t>
              </a:r>
              <a:r>
                <a:rPr lang="en-US" sz="1200" dirty="0"/>
                <a:t>. </a:t>
              </a:r>
              <a:r>
                <a:rPr lang="en-US" sz="1200" dirty="0" err="1"/>
                <a:t>Aspek</a:t>
              </a:r>
              <a:r>
                <a:rPr lang="en-US" sz="1200" dirty="0"/>
                <a:t> </a:t>
              </a:r>
              <a:r>
                <a:rPr lang="en-US" sz="1200" dirty="0" err="1"/>
                <a:t>penilaian</a:t>
              </a:r>
              <a:r>
                <a:rPr lang="en-US" sz="1200" dirty="0"/>
                <a:t> </a:t>
              </a:r>
              <a:r>
                <a:rPr lang="en-US" sz="1200" dirty="0" err="1"/>
                <a:t>meliputi</a:t>
              </a:r>
              <a:r>
                <a:rPr lang="en-US" sz="1200" dirty="0"/>
                <a:t> </a:t>
              </a:r>
              <a:r>
                <a:rPr lang="en-US" sz="1200" dirty="0" err="1"/>
                <a:t>transparansi</a:t>
              </a:r>
              <a:r>
                <a:rPr lang="en-US" sz="1200" dirty="0"/>
                <a:t>, </a:t>
              </a:r>
              <a:r>
                <a:rPr lang="en-US" sz="1200" dirty="0" err="1"/>
                <a:t>akuntabilitas</a:t>
              </a:r>
              <a:r>
                <a:rPr lang="en-US" sz="1200" dirty="0"/>
                <a:t>, </a:t>
              </a:r>
              <a:r>
                <a:rPr lang="en-US" sz="1200" dirty="0" err="1"/>
                <a:t>responsibilitas</a:t>
              </a:r>
              <a:r>
                <a:rPr lang="en-US" sz="1200" dirty="0"/>
                <a:t>, </a:t>
              </a:r>
              <a:r>
                <a:rPr lang="en-US" sz="1200" dirty="0" err="1"/>
                <a:t>independensi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keadilan</a:t>
              </a:r>
              <a:endParaRPr lang="en-US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/>
                <a:t>Setiap</a:t>
              </a:r>
              <a:r>
                <a:rPr lang="en-US" sz="1200" dirty="0"/>
                <a:t> </a:t>
              </a:r>
              <a:r>
                <a:rPr lang="en-US" sz="1200" dirty="0" err="1"/>
                <a:t>aspek</a:t>
              </a:r>
              <a:r>
                <a:rPr lang="en-US" sz="1200" dirty="0"/>
                <a:t> </a:t>
              </a:r>
              <a:r>
                <a:rPr lang="en-US" sz="1200" dirty="0" err="1"/>
                <a:t>dibobot</a:t>
              </a:r>
              <a:r>
                <a:rPr lang="en-US" sz="1200" dirty="0"/>
                <a:t> </a:t>
              </a:r>
              <a:r>
                <a:rPr lang="en-US" sz="1200" dirty="0" err="1"/>
                <a:t>berdasarkan</a:t>
              </a:r>
              <a:r>
                <a:rPr lang="en-US" sz="1200" dirty="0"/>
                <a:t> </a:t>
              </a:r>
              <a:r>
                <a:rPr lang="en-US" sz="1200" dirty="0" err="1"/>
                <a:t>tingkat</a:t>
              </a:r>
              <a:r>
                <a:rPr lang="en-US" sz="1200" dirty="0"/>
                <a:t> </a:t>
              </a:r>
              <a:r>
                <a:rPr lang="en-US" sz="1200" dirty="0" err="1"/>
                <a:t>kepentingannya</a:t>
              </a:r>
              <a:r>
                <a:rPr lang="en-US" sz="1200" dirty="0"/>
                <a:t>. </a:t>
              </a:r>
              <a:r>
                <a:rPr lang="en-US" sz="1200" dirty="0" err="1"/>
                <a:t>Hanya</a:t>
              </a:r>
              <a:r>
                <a:rPr lang="en-US" sz="1200" dirty="0"/>
                <a:t> </a:t>
              </a:r>
              <a:r>
                <a:rPr lang="en-US" sz="1200" dirty="0" err="1"/>
                <a:t>perusahaan</a:t>
              </a:r>
              <a:r>
                <a:rPr lang="en-US" sz="1200" dirty="0"/>
                <a:t> yang </a:t>
              </a:r>
              <a:r>
                <a:rPr lang="en-US" sz="1200" dirty="0" err="1"/>
                <a:t>dinilai</a:t>
              </a:r>
              <a:r>
                <a:rPr lang="en-US" sz="1200" dirty="0"/>
                <a:t> minimal 30 </a:t>
              </a:r>
              <a:r>
                <a:rPr lang="en-US" sz="1200" dirty="0" err="1"/>
                <a:t>responden</a:t>
              </a:r>
              <a:r>
                <a:rPr lang="en-US" sz="1200" dirty="0"/>
                <a:t> yang </a:t>
              </a:r>
              <a:r>
                <a:rPr lang="en-US" sz="1200" dirty="0" err="1"/>
                <a:t>dimasukkan</a:t>
              </a:r>
              <a:r>
                <a:rPr lang="en-US" sz="1200" dirty="0"/>
                <a:t> </a:t>
              </a:r>
              <a:r>
                <a:rPr lang="en-US" sz="1200" dirty="0" err="1"/>
                <a:t>dalam</a:t>
              </a:r>
              <a:r>
                <a:rPr lang="en-US" sz="1200" dirty="0"/>
                <a:t> </a:t>
              </a:r>
              <a:r>
                <a:rPr lang="en-US" sz="1200" dirty="0" err="1"/>
                <a:t>pemeringkatan</a:t>
              </a:r>
              <a:endParaRPr lang="en-US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/>
                <a:t>Pemeringkatan</a:t>
              </a:r>
              <a:r>
                <a:rPr lang="en-US" sz="1200" dirty="0"/>
                <a:t> </a:t>
              </a:r>
              <a:r>
                <a:rPr lang="en-US" sz="1200" dirty="0" err="1"/>
                <a:t>berdasar</a:t>
              </a:r>
              <a:r>
                <a:rPr lang="en-US" sz="1200" dirty="0"/>
                <a:t> </a:t>
              </a:r>
              <a:r>
                <a:rPr lang="en-US" sz="1200" dirty="0" err="1"/>
                <a:t>kepada</a:t>
              </a:r>
              <a:r>
                <a:rPr lang="en-US" sz="1200" dirty="0"/>
                <a:t> total score </a:t>
              </a:r>
              <a:r>
                <a:rPr lang="en-US" sz="1200" dirty="0" err="1"/>
                <a:t>masing-masing</a:t>
              </a:r>
              <a:r>
                <a:rPr lang="en-US" sz="1200" dirty="0"/>
                <a:t> </a:t>
              </a:r>
              <a:r>
                <a:rPr lang="en-US" sz="1200" dirty="0" err="1"/>
                <a:t>perusahaan</a:t>
              </a:r>
              <a:r>
                <a:rPr lang="en-US" sz="1200" dirty="0"/>
                <a:t> </a:t>
              </a:r>
              <a:r>
                <a:rPr lang="en-US" sz="1200" dirty="0" err="1"/>
                <a:t>karena</a:t>
              </a:r>
              <a:r>
                <a:rPr lang="en-US" sz="1200" dirty="0"/>
                <a:t> </a:t>
              </a:r>
              <a:r>
                <a:rPr lang="en-US" sz="1200" dirty="0" err="1"/>
                <a:t>penerapan</a:t>
              </a:r>
              <a:r>
                <a:rPr lang="en-US" sz="1200" dirty="0"/>
                <a:t> GCG </a:t>
              </a:r>
              <a:r>
                <a:rPr lang="en-US" sz="1200" dirty="0" err="1"/>
                <a:t>berdasar</a:t>
              </a:r>
              <a:r>
                <a:rPr lang="en-US" sz="1200" dirty="0"/>
                <a:t> </a:t>
              </a:r>
              <a:r>
                <a:rPr lang="en-US" sz="1200" dirty="0" err="1"/>
                <a:t>kepada</a:t>
              </a:r>
              <a:r>
                <a:rPr lang="en-US" sz="1200" dirty="0"/>
                <a:t> lima </a:t>
              </a:r>
              <a:r>
                <a:rPr lang="en-US" sz="1200" dirty="0" err="1"/>
                <a:t>aspek</a:t>
              </a:r>
              <a:r>
                <a:rPr lang="en-US" sz="1200" dirty="0"/>
                <a:t> </a:t>
              </a:r>
              <a:r>
                <a:rPr lang="en-US" sz="1200" dirty="0" err="1"/>
                <a:t>penilaian</a:t>
              </a:r>
              <a:r>
                <a:rPr lang="en-US" sz="1200" dirty="0"/>
                <a:t> </a:t>
              </a:r>
              <a:r>
                <a:rPr lang="en-US" sz="1200" dirty="0" err="1"/>
                <a:t>yaitu</a:t>
              </a:r>
              <a:r>
                <a:rPr lang="en-US" sz="1200" dirty="0"/>
                <a:t> </a:t>
              </a:r>
              <a:r>
                <a:rPr lang="en-US" sz="1200" dirty="0" err="1"/>
                <a:t>transparansi</a:t>
              </a:r>
              <a:r>
                <a:rPr lang="en-US" sz="1200" dirty="0"/>
                <a:t>, </a:t>
              </a:r>
              <a:r>
                <a:rPr lang="en-US" sz="1200" dirty="0" err="1"/>
                <a:t>akuntabilitas</a:t>
              </a:r>
              <a:r>
                <a:rPr lang="en-US" sz="1200" dirty="0"/>
                <a:t>, </a:t>
              </a:r>
              <a:r>
                <a:rPr lang="en-US" sz="1200" dirty="0" err="1"/>
                <a:t>responsibilitas</a:t>
              </a:r>
              <a:r>
                <a:rPr lang="en-US" sz="1200" dirty="0"/>
                <a:t>, </a:t>
              </a:r>
              <a:r>
                <a:rPr lang="en-US" sz="1200" dirty="0" err="1"/>
                <a:t>independensi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keadilan</a:t>
              </a:r>
              <a:endParaRPr lang="en-US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Total score 85-100 = Most Trusted Company, 70-84 = Trusted Company, &lt;70 = Fair Trusted Company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/>
                <a:t>Sumber</a:t>
              </a:r>
              <a:r>
                <a:rPr lang="en-US" sz="1200" dirty="0"/>
                <a:t> data </a:t>
              </a:r>
              <a:r>
                <a:rPr lang="en-US" sz="1200" dirty="0" err="1"/>
                <a:t>kinerja</a:t>
              </a:r>
              <a:r>
                <a:rPr lang="en-US" sz="1200" dirty="0"/>
                <a:t> </a:t>
              </a:r>
              <a:r>
                <a:rPr lang="en-US" sz="1200" dirty="0" err="1"/>
                <a:t>keuangan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harga</a:t>
              </a:r>
              <a:r>
                <a:rPr lang="en-US" sz="1200" dirty="0"/>
                <a:t> </a:t>
              </a:r>
              <a:r>
                <a:rPr lang="en-US" sz="1200" dirty="0" err="1"/>
                <a:t>saham</a:t>
              </a:r>
              <a:r>
                <a:rPr lang="en-US" sz="1200" dirty="0"/>
                <a:t> : </a:t>
              </a:r>
              <a:r>
                <a:rPr lang="en-US" sz="1200" dirty="0" err="1"/>
                <a:t>Laporan</a:t>
              </a:r>
              <a:r>
                <a:rPr lang="en-US" sz="1200" dirty="0"/>
                <a:t> </a:t>
              </a:r>
              <a:r>
                <a:rPr lang="en-US" sz="1200" dirty="0" err="1"/>
                <a:t>Keuangan</a:t>
              </a:r>
              <a:r>
                <a:rPr lang="en-US" sz="1200" dirty="0"/>
                <a:t> </a:t>
              </a:r>
              <a:r>
                <a:rPr lang="en-US" sz="1200" dirty="0" err="1"/>
                <a:t>Publikasi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Bursa </a:t>
              </a:r>
              <a:r>
                <a:rPr lang="en-US" sz="1200" dirty="0" err="1"/>
                <a:t>Efek</a:t>
              </a:r>
              <a:r>
                <a:rPr lang="en-US" sz="1200" dirty="0"/>
                <a:t> Indonesia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5467" y="8662124"/>
              <a:ext cx="5283200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dirty="0" err="1" smtClean="0"/>
                <a:t>Keterangan</a:t>
              </a:r>
              <a:r>
                <a:rPr lang="en-US" sz="1400" b="1" dirty="0" smtClean="0"/>
                <a:t> :</a:t>
              </a:r>
              <a:endParaRPr lang="en-US" sz="1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5466" y="11254764"/>
              <a:ext cx="874606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Kurs</a:t>
              </a:r>
              <a:r>
                <a:rPr lang="en-US" sz="1200" dirty="0"/>
                <a:t> </a:t>
              </a:r>
              <a:r>
                <a:rPr lang="en-US" sz="1200" dirty="0" err="1"/>
                <a:t>tengah</a:t>
              </a:r>
              <a:r>
                <a:rPr lang="en-US" sz="1200" dirty="0"/>
                <a:t> 2012 : </a:t>
              </a:r>
              <a:r>
                <a:rPr lang="en-US" sz="1200" dirty="0" err="1"/>
                <a:t>Rp</a:t>
              </a:r>
              <a:r>
                <a:rPr lang="en-US" sz="1200" dirty="0"/>
                <a:t>. 9670,00 ; 2013 </a:t>
              </a:r>
              <a:r>
                <a:rPr lang="en-US" sz="1200" dirty="0" err="1"/>
                <a:t>Rp</a:t>
              </a:r>
              <a:r>
                <a:rPr lang="en-US" sz="1200" dirty="0"/>
                <a:t>. 12.189,00 ; 30 September 2014 : </a:t>
              </a:r>
              <a:r>
                <a:rPr lang="en-US" sz="1200" dirty="0" err="1"/>
                <a:t>Rp</a:t>
              </a:r>
              <a:r>
                <a:rPr lang="en-US" sz="1200" dirty="0"/>
                <a:t>. 12.212 ; 30 </a:t>
              </a:r>
              <a:r>
                <a:rPr lang="en-US" sz="1200" dirty="0" err="1"/>
                <a:t>Juni</a:t>
              </a:r>
              <a:r>
                <a:rPr lang="en-US" sz="1200" dirty="0"/>
                <a:t> 2014 </a:t>
              </a:r>
              <a:r>
                <a:rPr lang="en-US" sz="1200" dirty="0" err="1"/>
                <a:t>Rp</a:t>
              </a:r>
              <a:r>
                <a:rPr lang="en-US" sz="1200" dirty="0"/>
                <a:t>, 11.969,00</a:t>
              </a:r>
            </a:p>
            <a:p>
              <a:r>
                <a:rPr lang="en-US" sz="1200" dirty="0"/>
                <a:t> </a:t>
              </a:r>
            </a:p>
            <a:p>
              <a:r>
                <a:rPr lang="en-US" sz="1200" dirty="0"/>
                <a:t>* Data per </a:t>
              </a:r>
              <a:r>
                <a:rPr lang="en-US" sz="1200" dirty="0" err="1"/>
                <a:t>kuartal</a:t>
              </a:r>
              <a:r>
                <a:rPr lang="en-US" sz="1200" dirty="0"/>
                <a:t> III  yang </a:t>
              </a:r>
              <a:r>
                <a:rPr lang="en-US" sz="1200" dirty="0" err="1"/>
                <a:t>berakhir</a:t>
              </a:r>
              <a:r>
                <a:rPr lang="en-US" sz="1200" dirty="0"/>
                <a:t> 30 September 2014</a:t>
              </a:r>
            </a:p>
            <a:p>
              <a:r>
                <a:rPr lang="en-US" sz="1200" dirty="0"/>
                <a:t>**Data per </a:t>
              </a:r>
              <a:r>
                <a:rPr lang="en-US" sz="1200" dirty="0" err="1"/>
                <a:t>kuartal</a:t>
              </a:r>
              <a:r>
                <a:rPr lang="en-US" sz="1200" dirty="0"/>
                <a:t> II yang </a:t>
              </a:r>
              <a:r>
                <a:rPr lang="en-US" sz="1200" dirty="0" err="1"/>
                <a:t>berakhir</a:t>
              </a:r>
              <a:r>
                <a:rPr lang="en-US" sz="1200" dirty="0"/>
                <a:t> 30 </a:t>
              </a:r>
              <a:r>
                <a:rPr lang="en-US" sz="1200" dirty="0" err="1"/>
                <a:t>Juni</a:t>
              </a:r>
              <a:r>
                <a:rPr lang="en-US" sz="1200" dirty="0"/>
                <a:t> 2014</a:t>
              </a:r>
            </a:p>
            <a:p>
              <a:r>
                <a:rPr lang="en-US" sz="1200" dirty="0"/>
                <a:t>***</a:t>
              </a:r>
              <a:r>
                <a:rPr lang="en-US" sz="1200" dirty="0" err="1"/>
                <a:t>Harga</a:t>
              </a:r>
              <a:r>
                <a:rPr lang="en-US" sz="1200" dirty="0"/>
                <a:t> </a:t>
              </a:r>
              <a:r>
                <a:rPr lang="en-US" sz="1200" dirty="0" err="1"/>
                <a:t>saham</a:t>
              </a:r>
              <a:r>
                <a:rPr lang="en-US" sz="1200" dirty="0"/>
                <a:t> </a:t>
              </a:r>
              <a:r>
                <a:rPr lang="en-US" sz="1200" dirty="0" err="1"/>
                <a:t>penutupan</a:t>
              </a:r>
              <a:r>
                <a:rPr lang="en-US" sz="1200" dirty="0"/>
                <a:t> per 28 </a:t>
              </a:r>
              <a:r>
                <a:rPr lang="en-US" sz="1200" dirty="0" err="1"/>
                <a:t>Desember</a:t>
              </a:r>
              <a:r>
                <a:rPr lang="en-US" sz="1200" dirty="0"/>
                <a:t> 2012</a:t>
              </a:r>
            </a:p>
            <a:p>
              <a:r>
                <a:rPr lang="en-US" sz="1200" dirty="0"/>
                <a:t>**** </a:t>
              </a:r>
              <a:r>
                <a:rPr lang="en-US" sz="1200" dirty="0" err="1"/>
                <a:t>Harga</a:t>
              </a:r>
              <a:r>
                <a:rPr lang="en-US" sz="1200" dirty="0"/>
                <a:t> </a:t>
              </a:r>
              <a:r>
                <a:rPr lang="en-US" sz="1200" dirty="0" err="1"/>
                <a:t>saham</a:t>
              </a:r>
              <a:r>
                <a:rPr lang="en-US" sz="1200" dirty="0"/>
                <a:t> </a:t>
              </a:r>
              <a:r>
                <a:rPr lang="en-US" sz="1200" dirty="0" err="1"/>
                <a:t>penutupan</a:t>
              </a:r>
              <a:r>
                <a:rPr lang="en-US" sz="1200" dirty="0"/>
                <a:t> per 27 </a:t>
              </a:r>
              <a:r>
                <a:rPr lang="en-US" sz="1200" dirty="0" err="1"/>
                <a:t>Desember</a:t>
              </a:r>
              <a:r>
                <a:rPr lang="en-US" sz="1200" dirty="0"/>
                <a:t> 2013</a:t>
              </a:r>
            </a:p>
            <a:p>
              <a:r>
                <a:rPr lang="en-US" sz="1200" dirty="0"/>
                <a:t>***** </a:t>
              </a:r>
              <a:r>
                <a:rPr lang="en-US" sz="1200" dirty="0" err="1"/>
                <a:t>Harga</a:t>
              </a:r>
              <a:r>
                <a:rPr lang="en-US" sz="1200" dirty="0"/>
                <a:t> </a:t>
              </a:r>
              <a:r>
                <a:rPr lang="en-US" sz="1200" dirty="0" err="1"/>
                <a:t>saham</a:t>
              </a:r>
              <a:r>
                <a:rPr lang="en-US" sz="1200" dirty="0"/>
                <a:t> </a:t>
              </a:r>
              <a:r>
                <a:rPr lang="en-US" sz="1200" dirty="0" err="1"/>
                <a:t>penutupan</a:t>
              </a:r>
              <a:r>
                <a:rPr lang="en-US" sz="1200" dirty="0"/>
                <a:t> per 3 </a:t>
              </a:r>
              <a:r>
                <a:rPr lang="en-US" sz="1200" dirty="0" err="1"/>
                <a:t>Desember</a:t>
              </a:r>
              <a:r>
                <a:rPr lang="en-US" sz="1200" dirty="0"/>
                <a:t> </a:t>
              </a:r>
              <a:r>
                <a:rPr lang="en-US" sz="1200" dirty="0" smtClean="0"/>
                <a:t>2014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5319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064783"/>
              </p:ext>
            </p:extLst>
          </p:nvPr>
        </p:nvGraphicFramePr>
        <p:xfrm>
          <a:off x="-9059016" y="-5392573"/>
          <a:ext cx="18928080" cy="798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2377440"/>
                <a:gridCol w="640080"/>
                <a:gridCol w="914400"/>
                <a:gridCol w="914400"/>
                <a:gridCol w="914400"/>
                <a:gridCol w="914400"/>
                <a:gridCol w="640080"/>
                <a:gridCol w="640080"/>
                <a:gridCol w="73152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en-US" sz="900" b="1" dirty="0" smtClean="0"/>
                        <a:t>No</a:t>
                      </a:r>
                      <a:endParaRPr lang="en-US" sz="9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900" b="1" dirty="0" smtClean="0"/>
                        <a:t>Nama Perusahaan</a:t>
                      </a:r>
                      <a:endParaRPr lang="en-US" sz="9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Kode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Emiten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Transparency</a:t>
                      </a:r>
                      <a:endParaRPr lang="en-US" sz="9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Accountability</a:t>
                      </a:r>
                      <a:endParaRPr lang="en-US" sz="900" b="1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Responsibility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Independency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Fairness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Total Score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93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Rating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Revenue (</a:t>
                      </a: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Miliar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Rupiah)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/>
                        <a:t>Laba</a:t>
                      </a:r>
                      <a:r>
                        <a:rPr lang="en-US" sz="900" b="1" dirty="0" smtClean="0"/>
                        <a:t> Usaha (</a:t>
                      </a:r>
                      <a:r>
                        <a:rPr lang="en-US" sz="900" b="1" dirty="0" err="1" smtClean="0"/>
                        <a:t>Miliar</a:t>
                      </a:r>
                      <a:r>
                        <a:rPr lang="en-US" sz="900" b="1" baseline="0" dirty="0" smtClean="0"/>
                        <a:t> Rupiah)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Laba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Bersih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Miliar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Rupiah)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/>
                        <a:t>Harga</a:t>
                      </a:r>
                      <a:r>
                        <a:rPr lang="en-US" sz="900" b="1" baseline="0" dirty="0" smtClean="0"/>
                        <a:t> </a:t>
                      </a:r>
                      <a:r>
                        <a:rPr lang="en-US" sz="900" b="1" baseline="0" dirty="0" err="1" smtClean="0"/>
                        <a:t>Penutupan</a:t>
                      </a:r>
                      <a:r>
                        <a:rPr lang="en-US" sz="900" b="1" baseline="0" dirty="0" smtClean="0"/>
                        <a:t> </a:t>
                      </a:r>
                      <a:r>
                        <a:rPr lang="en-US" sz="900" b="1" baseline="0" dirty="0" err="1" smtClean="0"/>
                        <a:t>Saham</a:t>
                      </a:r>
                      <a:endParaRPr lang="en-US" sz="900" b="1" baseline="0" dirty="0" smtClean="0"/>
                    </a:p>
                    <a:p>
                      <a:pPr algn="ctr"/>
                      <a:r>
                        <a:rPr lang="en-US" sz="900" b="1" baseline="0" dirty="0" smtClean="0"/>
                        <a:t>(Rupiah)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24.55%</a:t>
                      </a:r>
                      <a:endParaRPr lang="en-US" sz="9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24.68%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23.35%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14.94%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12.47%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2013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2014*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2012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2013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2014*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2013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2014*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2012</a:t>
                      </a:r>
                    </a:p>
                    <a:p>
                      <a:pPr algn="ctr"/>
                      <a:r>
                        <a:rPr lang="en-US" sz="900" b="1" dirty="0" smtClean="0"/>
                        <a:t>***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2013</a:t>
                      </a:r>
                    </a:p>
                    <a:p>
                      <a:pPr algn="ctr"/>
                      <a:r>
                        <a:rPr lang="en-US" sz="900" b="1" dirty="0" smtClean="0"/>
                        <a:t>****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2014</a:t>
                      </a:r>
                    </a:p>
                    <a:p>
                      <a:pPr algn="ctr"/>
                      <a:r>
                        <a:rPr lang="en-US" sz="900" b="1" dirty="0" smtClean="0"/>
                        <a:t>*****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Gudang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Garam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GGRM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77,79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77,50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76,54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77,27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77,10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77,25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rowSpan="2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/>
                        <a:t>Trusted</a:t>
                      </a:r>
                      <a:r>
                        <a:rPr lang="en-US" sz="900" b="1" baseline="0" dirty="0" smtClean="0"/>
                        <a:t> Company</a:t>
                      </a:r>
                      <a:endParaRPr lang="en-US" sz="900" b="1" dirty="0" smtClean="0"/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46.983,94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53.119,90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48.189,78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6.025,68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6.691,72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6.354,83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4.068,71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4.383,93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4.067,58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56.300,00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41.250,00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60.500,00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Astra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Internasional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ASII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77,79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76,98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76,56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77,11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76,88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77,08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188.053,00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193.880,00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150.582,00</a:t>
                      </a: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27.898,00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35.311,00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21.734,00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22.742,00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22.297,00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17.468,00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7.600,00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6.600,00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6.900,00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Central Asia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BBCA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75,94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76,39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76,34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76,32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76,22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27.614,00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33.726,00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30.088,56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14.255,57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17.079,00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15.300,94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11.718,46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14.256,00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12.212,38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9.100,00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9.400,00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13.250,00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Rakyat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BBRI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75,36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77,23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75,40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76,21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76,03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49.610,42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59.461,00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54.433,58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23.859,57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27.910,00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20.267,27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18.687,38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21.354,00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18.1.64,10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6.950,00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7.150,00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11.600,00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BMRI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75,23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76,41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74,83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75,49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75,58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75,50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41.931,00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49.909,00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29.462,69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20.504,27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24.061,84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18.971,38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15.504,00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18.204,00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15.038,72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8.100,00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7.650,00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10.700,00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Perusahaan Gas Negara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PGAS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76,33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75,40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74,16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75,30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74,95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75,26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24.950,86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36.585,49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30.695,56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9.848,73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11.380,69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9.399,28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8.850,53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10.895,56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7.469,83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4.600,00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4.400,00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6.000,00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Telekomunikasi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TLKM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75,61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75,43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74,70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75,24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75,12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75,23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77.143,00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82.967,00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65.841,00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25.698,00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27.846,00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22.132,00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18.362,00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20.290,00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16.280,00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9.050,00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2.125,00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2.850,00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Unilever Indonesia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UNVR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75,00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74,31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74,80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74,70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74,60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74,68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27.303,00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30.757,00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26.089,81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13.889,00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15.778,00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5.484,14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13.889,00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7.164,00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4.048,93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20.850,00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26.600,00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31.275,00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Negara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BBNI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73,52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74,95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74,44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74,74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74,46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23.905,00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28.499,00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24.413,46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8.641,00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11.219,00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9.180,12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7.048,00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9.058,00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7.641,48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3.700,00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3.900,00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6.200,00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Indosat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ISAT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73,82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74,56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74,27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22.418,81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23.855,27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17.717,27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3,189.90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1.509.21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498,39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487,42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(2,666,46)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(1,235,821)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6.450,00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4.050,00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3.940,00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Kalbe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Farma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KLBF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74,64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73,40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74,08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73,89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74,05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13.636,41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16.002,13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12.758,47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6.533,43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7.679,11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6.131,00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1.775,10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1.970,45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1.526,03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1.060,00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1.240,00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1.830,00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Indofood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Sukses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Makmur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INDF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74,69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73,34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73,00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73,68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73,34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73,63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50.201,55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57.732,00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50.393,49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6.877,78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6.717,98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6.054,49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4.779,45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3.416,64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3.979,05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5.850.00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6.450,00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6.600,00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Garuda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GIAA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73,96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72,39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72,96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33.578,77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45.295,26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34.214,15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1.625,26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688,05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(3057,26)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1.071,85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136,52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(2680,61)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480,00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Semen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SMGR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73,89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72,31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72,77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72,99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72,95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19.598,25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24.501,24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19.348,97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6.181,52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7.062,99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5.193,39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4.926,64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5.354,30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4.093,04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15.850,00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14.050,00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16.575,00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Adhi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Karya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ADHI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73,89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72,05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72,85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72,93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72,61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72,88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7.627,70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9.799,60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5.190,57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792,40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918,75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0" dirty="0" smtClean="0"/>
                        <a:t>267,66</a:t>
                      </a:r>
                      <a:endParaRPr lang="en-US" sz="900" b="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211,59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405,98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102,05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1.760,00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1.510,00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2.980,00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Krakatau Steel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KRAS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71,15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71,49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72,28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71,64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72,20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22.119,60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25.407,34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16.616,77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154,04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(13,005663) 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(720,62)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(189,15)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(165,77)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(1496,81)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640,00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495,00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Hm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Sampoerna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HMSP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72,16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72,06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72,31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72,18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72,18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72,17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66.626,12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75.025,00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59.606,54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13.350,00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14.600,00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10.290,31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9.945,30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10.818,00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7.656,28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59.900,00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62.500,00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69.350,00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Indo Tambang Raya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Megah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ITMG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73,10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71,18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70,98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71,75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71,30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71,70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23.584,56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26.556,94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18.166,73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5.400,10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4.113,48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2.828,24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4.177,86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2.809,37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2.061,97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41.550,00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27.700,00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17.950,00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Aneka Tambang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ANTM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71,07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70,73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71,50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71,10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71,45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10.449,89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11.298,32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5.812,49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895,86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421,03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(119,49)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409,94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(86,30)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(563,91)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1.280,00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1.080,00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975,00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Agung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Podomoro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Land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APLN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71,70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69,43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70,38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70,50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70,10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70,45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4.689,43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4.901,20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3.509,96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1.097,55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1.177,20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740,72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841,29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930,20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555,16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370,00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220,00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354,00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Tambang Batubara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Bukit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Asam</a:t>
                      </a:r>
                      <a:endParaRPr lang="en-US" sz="10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PTBA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68,50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68,81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68,75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68,69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68,75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68,69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/>
                        <a:t>Fair Trusted</a:t>
                      </a:r>
                      <a:r>
                        <a:rPr lang="en-US" sz="900" b="1" baseline="0" dirty="0" smtClean="0"/>
                        <a:t> Company</a:t>
                      </a:r>
                      <a:endParaRPr lang="en-US" sz="900" b="1" dirty="0" smtClean="0"/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11.594,06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11.209,22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9.656,24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3.593,51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2.152,84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1.851,34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2.909,42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1.854,28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1.592,47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15.100,00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10.200,00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12.900,00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Adi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Sarana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Armada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ASSA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68,57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68,19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68,33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68,24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68,31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793,86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1.018,88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828,89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175,30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218,86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146,14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29,45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92,04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35,74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425,00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173,00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Bumi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Resources Minerals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BRMS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68,35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67,77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68,11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68,02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68,09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214,83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239,22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108,30**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82,26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93,40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64,19**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(586,29)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(1821,47)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(983,17)**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198,00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331,00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Timah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TINS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68,10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67,28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66,98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67,45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67,24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67,43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7.363,17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5.852,45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4.359,94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1.275,33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1.443,72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532,95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431,59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515,10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327,74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1.540,00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1.570,00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1.210,00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Ocbc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Nisp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NISP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67,58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65,94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67,47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66,80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66,96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3.401,88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4.018,32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6.341,27 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1.213,57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1.543,84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1.257,05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915,46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1.142,72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942,26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1.530,00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1.230,00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1.300,00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Panorama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Transportasi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WEHA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67,62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65,31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66,46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66,46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66,08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66,41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201,20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236,84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162,95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33,80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36,17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8,20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5,93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1,77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2,16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225,00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269,00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26757" y="2767148"/>
            <a:ext cx="8746067" cy="3977635"/>
            <a:chOff x="135466" y="8662124"/>
            <a:chExt cx="8746067" cy="3977635"/>
          </a:xfrm>
        </p:grpSpPr>
        <p:sp>
          <p:nvSpPr>
            <p:cNvPr id="5" name="TextBox 4"/>
            <p:cNvSpPr txBox="1"/>
            <p:nvPr/>
          </p:nvSpPr>
          <p:spPr>
            <a:xfrm>
              <a:off x="135466" y="9074825"/>
              <a:ext cx="874606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Survey </a:t>
              </a:r>
              <a:r>
                <a:rPr lang="en-US" sz="1200" dirty="0" err="1"/>
                <a:t>dtlakukan</a:t>
              </a:r>
              <a:r>
                <a:rPr lang="en-US" sz="1200" dirty="0"/>
                <a:t> </a:t>
              </a:r>
              <a:r>
                <a:rPr lang="en-US" sz="1200" dirty="0" err="1"/>
                <a:t>oleh</a:t>
              </a:r>
              <a:r>
                <a:rPr lang="en-US" sz="1200" dirty="0"/>
                <a:t> </a:t>
              </a:r>
              <a:r>
                <a:rPr lang="en-US" sz="1200" dirty="0" err="1"/>
                <a:t>riset</a:t>
              </a:r>
              <a:r>
                <a:rPr lang="en-US" sz="1200" dirty="0"/>
                <a:t> SWA </a:t>
              </a:r>
              <a:r>
                <a:rPr lang="en-US" sz="1200" dirty="0" err="1"/>
                <a:t>terhadap</a:t>
              </a:r>
              <a:r>
                <a:rPr lang="en-US" sz="1200" dirty="0"/>
                <a:t> 301 </a:t>
              </a:r>
              <a:r>
                <a:rPr lang="en-US" sz="1200" dirty="0" err="1"/>
                <a:t>responden</a:t>
              </a:r>
              <a:r>
                <a:rPr lang="en-US" sz="1200" dirty="0"/>
                <a:t> (investor, </a:t>
              </a:r>
              <a:r>
                <a:rPr lang="en-US" sz="1200" dirty="0" err="1"/>
                <a:t>analis</a:t>
              </a:r>
              <a:r>
                <a:rPr lang="en-US" sz="1200" dirty="0"/>
                <a:t>,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manajer</a:t>
              </a:r>
              <a:r>
                <a:rPr lang="en-US" sz="1200" dirty="0"/>
                <a:t> </a:t>
              </a:r>
              <a:r>
                <a:rPr lang="en-US" sz="1200" dirty="0" err="1"/>
                <a:t>investasi</a:t>
              </a:r>
              <a:r>
                <a:rPr lang="en-US" sz="1200" dirty="0"/>
                <a:t>) </a:t>
              </a:r>
              <a:r>
                <a:rPr lang="en-US" sz="1200" dirty="0" err="1"/>
                <a:t>dengan</a:t>
              </a:r>
              <a:r>
                <a:rPr lang="en-US" sz="1200" dirty="0"/>
                <a:t> total </a:t>
              </a:r>
              <a:r>
                <a:rPr lang="en-US" sz="1200" dirty="0" err="1"/>
                <a:t>respon</a:t>
              </a:r>
              <a:r>
                <a:rPr lang="en-US" sz="1200" dirty="0"/>
                <a:t> </a:t>
              </a:r>
              <a:r>
                <a:rPr lang="en-US" sz="1200" dirty="0" err="1"/>
                <a:t>mencapai</a:t>
              </a:r>
              <a:r>
                <a:rPr lang="en-US" sz="1200" dirty="0"/>
                <a:t> 1988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/>
                <a:t>Waktu</a:t>
              </a:r>
              <a:r>
                <a:rPr lang="en-US" sz="1200" dirty="0"/>
                <a:t> </a:t>
              </a:r>
              <a:r>
                <a:rPr lang="en-US" sz="1200" dirty="0" err="1"/>
                <a:t>pelaksanaan</a:t>
              </a:r>
              <a:r>
                <a:rPr lang="en-US" sz="1200" dirty="0"/>
                <a:t> survey : </a:t>
              </a:r>
              <a:r>
                <a:rPr lang="en-US" sz="1200" dirty="0" err="1"/>
                <a:t>Oktober</a:t>
              </a:r>
              <a:r>
                <a:rPr lang="en-US" sz="1200" dirty="0"/>
                <a:t>-November 2014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/>
                <a:t>Responden</a:t>
              </a:r>
              <a:r>
                <a:rPr lang="en-US" sz="1200" dirty="0"/>
                <a:t> </a:t>
              </a:r>
              <a:r>
                <a:rPr lang="en-US" sz="1200" dirty="0" err="1"/>
                <a:t>diminta</a:t>
              </a:r>
              <a:r>
                <a:rPr lang="en-US" sz="1200" dirty="0"/>
                <a:t> </a:t>
              </a:r>
              <a:r>
                <a:rPr lang="en-US" sz="1200" dirty="0" err="1"/>
                <a:t>memberikan</a:t>
              </a:r>
              <a:r>
                <a:rPr lang="en-US" sz="1200" dirty="0"/>
                <a:t> </a:t>
              </a:r>
              <a:r>
                <a:rPr lang="en-US" sz="1200" dirty="0" err="1"/>
                <a:t>penilaian</a:t>
              </a:r>
              <a:r>
                <a:rPr lang="en-US" sz="1200" dirty="0"/>
                <a:t> </a:t>
              </a:r>
              <a:r>
                <a:rPr lang="en-US" sz="1200" dirty="0" err="1"/>
                <a:t>terhadap</a:t>
              </a:r>
              <a:r>
                <a:rPr lang="en-US" sz="1200" dirty="0"/>
                <a:t> </a:t>
              </a:r>
              <a:r>
                <a:rPr lang="en-US" sz="1200" dirty="0" err="1"/>
                <a:t>perusahaan-perusahaan</a:t>
              </a:r>
              <a:r>
                <a:rPr lang="en-US" sz="1200" dirty="0"/>
                <a:t> </a:t>
              </a:r>
              <a:r>
                <a:rPr lang="en-US" sz="1200" dirty="0" err="1"/>
                <a:t>publik</a:t>
              </a:r>
              <a:r>
                <a:rPr lang="en-US" sz="1200" dirty="0"/>
                <a:t> </a:t>
              </a:r>
              <a:r>
                <a:rPr lang="en-US" sz="1200" dirty="0" err="1"/>
                <a:t>sehubungan</a:t>
              </a:r>
              <a:r>
                <a:rPr lang="en-US" sz="1200" dirty="0"/>
                <a:t> </a:t>
              </a:r>
              <a:r>
                <a:rPr lang="en-US" sz="1200" dirty="0" err="1"/>
                <a:t>dengan</a:t>
              </a:r>
              <a:r>
                <a:rPr lang="en-US" sz="1200" dirty="0"/>
                <a:t> </a:t>
              </a:r>
              <a:r>
                <a:rPr lang="en-US" sz="1200" dirty="0" err="1"/>
                <a:t>praktik</a:t>
              </a:r>
              <a:r>
                <a:rPr lang="en-US" sz="1200" dirty="0"/>
                <a:t> GCG-</a:t>
              </a:r>
              <a:r>
                <a:rPr lang="en-US" sz="1200" dirty="0" err="1"/>
                <a:t>nya</a:t>
              </a:r>
              <a:r>
                <a:rPr lang="en-US" sz="1200" dirty="0"/>
                <a:t>. </a:t>
              </a:r>
              <a:r>
                <a:rPr lang="en-US" sz="1200" dirty="0" err="1"/>
                <a:t>Aspek</a:t>
              </a:r>
              <a:r>
                <a:rPr lang="en-US" sz="1200" dirty="0"/>
                <a:t> </a:t>
              </a:r>
              <a:r>
                <a:rPr lang="en-US" sz="1200" dirty="0" err="1"/>
                <a:t>penilaian</a:t>
              </a:r>
              <a:r>
                <a:rPr lang="en-US" sz="1200" dirty="0"/>
                <a:t> </a:t>
              </a:r>
              <a:r>
                <a:rPr lang="en-US" sz="1200" dirty="0" err="1"/>
                <a:t>meliputi</a:t>
              </a:r>
              <a:r>
                <a:rPr lang="en-US" sz="1200" dirty="0"/>
                <a:t> </a:t>
              </a:r>
              <a:r>
                <a:rPr lang="en-US" sz="1200" dirty="0" err="1"/>
                <a:t>transparansi</a:t>
              </a:r>
              <a:r>
                <a:rPr lang="en-US" sz="1200" dirty="0"/>
                <a:t>, </a:t>
              </a:r>
              <a:r>
                <a:rPr lang="en-US" sz="1200" dirty="0" err="1"/>
                <a:t>akuntabilitas</a:t>
              </a:r>
              <a:r>
                <a:rPr lang="en-US" sz="1200" dirty="0"/>
                <a:t>, </a:t>
              </a:r>
              <a:r>
                <a:rPr lang="en-US" sz="1200" dirty="0" err="1"/>
                <a:t>responsibilitas</a:t>
              </a:r>
              <a:r>
                <a:rPr lang="en-US" sz="1200" dirty="0"/>
                <a:t>, </a:t>
              </a:r>
              <a:r>
                <a:rPr lang="en-US" sz="1200" dirty="0" err="1"/>
                <a:t>independensi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keadilan</a:t>
              </a:r>
              <a:endParaRPr lang="en-US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/>
                <a:t>Setiap</a:t>
              </a:r>
              <a:r>
                <a:rPr lang="en-US" sz="1200" dirty="0"/>
                <a:t> </a:t>
              </a:r>
              <a:r>
                <a:rPr lang="en-US" sz="1200" dirty="0" err="1"/>
                <a:t>aspek</a:t>
              </a:r>
              <a:r>
                <a:rPr lang="en-US" sz="1200" dirty="0"/>
                <a:t> </a:t>
              </a:r>
              <a:r>
                <a:rPr lang="en-US" sz="1200" dirty="0" err="1"/>
                <a:t>dibobot</a:t>
              </a:r>
              <a:r>
                <a:rPr lang="en-US" sz="1200" dirty="0"/>
                <a:t> </a:t>
              </a:r>
              <a:r>
                <a:rPr lang="en-US" sz="1200" dirty="0" err="1"/>
                <a:t>berdasarkan</a:t>
              </a:r>
              <a:r>
                <a:rPr lang="en-US" sz="1200" dirty="0"/>
                <a:t> </a:t>
              </a:r>
              <a:r>
                <a:rPr lang="en-US" sz="1200" dirty="0" err="1"/>
                <a:t>tingkat</a:t>
              </a:r>
              <a:r>
                <a:rPr lang="en-US" sz="1200" dirty="0"/>
                <a:t> </a:t>
              </a:r>
              <a:r>
                <a:rPr lang="en-US" sz="1200" dirty="0" err="1"/>
                <a:t>kepentingannya</a:t>
              </a:r>
              <a:r>
                <a:rPr lang="en-US" sz="1200" dirty="0"/>
                <a:t>. </a:t>
              </a:r>
              <a:r>
                <a:rPr lang="en-US" sz="1200" dirty="0" err="1"/>
                <a:t>Hanya</a:t>
              </a:r>
              <a:r>
                <a:rPr lang="en-US" sz="1200" dirty="0"/>
                <a:t> </a:t>
              </a:r>
              <a:r>
                <a:rPr lang="en-US" sz="1200" dirty="0" err="1"/>
                <a:t>perusahaan</a:t>
              </a:r>
              <a:r>
                <a:rPr lang="en-US" sz="1200" dirty="0"/>
                <a:t> yang </a:t>
              </a:r>
              <a:r>
                <a:rPr lang="en-US" sz="1200" dirty="0" err="1"/>
                <a:t>dinilai</a:t>
              </a:r>
              <a:r>
                <a:rPr lang="en-US" sz="1200" dirty="0"/>
                <a:t> minimal 30 </a:t>
              </a:r>
              <a:r>
                <a:rPr lang="en-US" sz="1200" dirty="0" err="1"/>
                <a:t>responden</a:t>
              </a:r>
              <a:r>
                <a:rPr lang="en-US" sz="1200" dirty="0"/>
                <a:t> yang </a:t>
              </a:r>
              <a:r>
                <a:rPr lang="en-US" sz="1200" dirty="0" err="1"/>
                <a:t>dimasukkan</a:t>
              </a:r>
              <a:r>
                <a:rPr lang="en-US" sz="1200" dirty="0"/>
                <a:t> </a:t>
              </a:r>
              <a:r>
                <a:rPr lang="en-US" sz="1200" dirty="0" err="1"/>
                <a:t>dalam</a:t>
              </a:r>
              <a:r>
                <a:rPr lang="en-US" sz="1200" dirty="0"/>
                <a:t> </a:t>
              </a:r>
              <a:r>
                <a:rPr lang="en-US" sz="1200" dirty="0" err="1"/>
                <a:t>pemeringkatan</a:t>
              </a:r>
              <a:endParaRPr lang="en-US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/>
                <a:t>Pemeringkatan</a:t>
              </a:r>
              <a:r>
                <a:rPr lang="en-US" sz="1200" dirty="0"/>
                <a:t> </a:t>
              </a:r>
              <a:r>
                <a:rPr lang="en-US" sz="1200" dirty="0" err="1"/>
                <a:t>berdasar</a:t>
              </a:r>
              <a:r>
                <a:rPr lang="en-US" sz="1200" dirty="0"/>
                <a:t> </a:t>
              </a:r>
              <a:r>
                <a:rPr lang="en-US" sz="1200" dirty="0" err="1"/>
                <a:t>kepada</a:t>
              </a:r>
              <a:r>
                <a:rPr lang="en-US" sz="1200" dirty="0"/>
                <a:t> total score </a:t>
              </a:r>
              <a:r>
                <a:rPr lang="en-US" sz="1200" dirty="0" err="1"/>
                <a:t>masing-masing</a:t>
              </a:r>
              <a:r>
                <a:rPr lang="en-US" sz="1200" dirty="0"/>
                <a:t> </a:t>
              </a:r>
              <a:r>
                <a:rPr lang="en-US" sz="1200" dirty="0" err="1"/>
                <a:t>perusahaan</a:t>
              </a:r>
              <a:r>
                <a:rPr lang="en-US" sz="1200" dirty="0"/>
                <a:t> </a:t>
              </a:r>
              <a:r>
                <a:rPr lang="en-US" sz="1200" dirty="0" err="1"/>
                <a:t>karena</a:t>
              </a:r>
              <a:r>
                <a:rPr lang="en-US" sz="1200" dirty="0"/>
                <a:t> </a:t>
              </a:r>
              <a:r>
                <a:rPr lang="en-US" sz="1200" dirty="0" err="1"/>
                <a:t>penerapan</a:t>
              </a:r>
              <a:r>
                <a:rPr lang="en-US" sz="1200" dirty="0"/>
                <a:t> GCG </a:t>
              </a:r>
              <a:r>
                <a:rPr lang="en-US" sz="1200" dirty="0" err="1"/>
                <a:t>berdasar</a:t>
              </a:r>
              <a:r>
                <a:rPr lang="en-US" sz="1200" dirty="0"/>
                <a:t> </a:t>
              </a:r>
              <a:r>
                <a:rPr lang="en-US" sz="1200" dirty="0" err="1"/>
                <a:t>kepada</a:t>
              </a:r>
              <a:r>
                <a:rPr lang="en-US" sz="1200" dirty="0"/>
                <a:t> lima </a:t>
              </a:r>
              <a:r>
                <a:rPr lang="en-US" sz="1200" dirty="0" err="1"/>
                <a:t>aspek</a:t>
              </a:r>
              <a:r>
                <a:rPr lang="en-US" sz="1200" dirty="0"/>
                <a:t> </a:t>
              </a:r>
              <a:r>
                <a:rPr lang="en-US" sz="1200" dirty="0" err="1"/>
                <a:t>penilaian</a:t>
              </a:r>
              <a:r>
                <a:rPr lang="en-US" sz="1200" dirty="0"/>
                <a:t> </a:t>
              </a:r>
              <a:r>
                <a:rPr lang="en-US" sz="1200" dirty="0" err="1"/>
                <a:t>yaitu</a:t>
              </a:r>
              <a:r>
                <a:rPr lang="en-US" sz="1200" dirty="0"/>
                <a:t> </a:t>
              </a:r>
              <a:r>
                <a:rPr lang="en-US" sz="1200" dirty="0" err="1"/>
                <a:t>transparansi</a:t>
              </a:r>
              <a:r>
                <a:rPr lang="en-US" sz="1200" dirty="0"/>
                <a:t>, </a:t>
              </a:r>
              <a:r>
                <a:rPr lang="en-US" sz="1200" dirty="0" err="1"/>
                <a:t>akuntabilitas</a:t>
              </a:r>
              <a:r>
                <a:rPr lang="en-US" sz="1200" dirty="0"/>
                <a:t>, </a:t>
              </a:r>
              <a:r>
                <a:rPr lang="en-US" sz="1200" dirty="0" err="1"/>
                <a:t>responsibilitas</a:t>
              </a:r>
              <a:r>
                <a:rPr lang="en-US" sz="1200" dirty="0"/>
                <a:t>, </a:t>
              </a:r>
              <a:r>
                <a:rPr lang="en-US" sz="1200" dirty="0" err="1"/>
                <a:t>independensi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keadilan</a:t>
              </a:r>
              <a:endParaRPr lang="en-US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Total score 85-100 = Most Trusted Company, 70-84 = Trusted Company, &lt;70 = Fair Trusted Company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/>
                <a:t>Sumber</a:t>
              </a:r>
              <a:r>
                <a:rPr lang="en-US" sz="1200" dirty="0"/>
                <a:t> data </a:t>
              </a:r>
              <a:r>
                <a:rPr lang="en-US" sz="1200" dirty="0" err="1"/>
                <a:t>kinerja</a:t>
              </a:r>
              <a:r>
                <a:rPr lang="en-US" sz="1200" dirty="0"/>
                <a:t> </a:t>
              </a:r>
              <a:r>
                <a:rPr lang="en-US" sz="1200" dirty="0" err="1"/>
                <a:t>keuangan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harga</a:t>
              </a:r>
              <a:r>
                <a:rPr lang="en-US" sz="1200" dirty="0"/>
                <a:t> </a:t>
              </a:r>
              <a:r>
                <a:rPr lang="en-US" sz="1200" dirty="0" err="1"/>
                <a:t>saham</a:t>
              </a:r>
              <a:r>
                <a:rPr lang="en-US" sz="1200" dirty="0"/>
                <a:t> : </a:t>
              </a:r>
              <a:r>
                <a:rPr lang="en-US" sz="1200" dirty="0" err="1"/>
                <a:t>Laporan</a:t>
              </a:r>
              <a:r>
                <a:rPr lang="en-US" sz="1200" dirty="0"/>
                <a:t> </a:t>
              </a:r>
              <a:r>
                <a:rPr lang="en-US" sz="1200" dirty="0" err="1"/>
                <a:t>Keuangan</a:t>
              </a:r>
              <a:r>
                <a:rPr lang="en-US" sz="1200" dirty="0"/>
                <a:t> </a:t>
              </a:r>
              <a:r>
                <a:rPr lang="en-US" sz="1200" dirty="0" err="1"/>
                <a:t>Publikasi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Bursa </a:t>
              </a:r>
              <a:r>
                <a:rPr lang="en-US" sz="1200" dirty="0" err="1"/>
                <a:t>Efek</a:t>
              </a:r>
              <a:r>
                <a:rPr lang="en-US" sz="1200" dirty="0"/>
                <a:t> Indonesia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5467" y="8662124"/>
              <a:ext cx="5283200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dirty="0" err="1" smtClean="0"/>
                <a:t>Keterangan</a:t>
              </a:r>
              <a:r>
                <a:rPr lang="en-US" sz="1400" b="1" dirty="0" smtClean="0"/>
                <a:t> :</a:t>
              </a:r>
              <a:endParaRPr lang="en-US" sz="1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5466" y="11254764"/>
              <a:ext cx="874606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Kurs</a:t>
              </a:r>
              <a:r>
                <a:rPr lang="en-US" sz="1200" dirty="0"/>
                <a:t> </a:t>
              </a:r>
              <a:r>
                <a:rPr lang="en-US" sz="1200" dirty="0" err="1"/>
                <a:t>tengah</a:t>
              </a:r>
              <a:r>
                <a:rPr lang="en-US" sz="1200" dirty="0"/>
                <a:t> 2012 : </a:t>
              </a:r>
              <a:r>
                <a:rPr lang="en-US" sz="1200" dirty="0" err="1"/>
                <a:t>Rp</a:t>
              </a:r>
              <a:r>
                <a:rPr lang="en-US" sz="1200" dirty="0"/>
                <a:t>. 9670,00 ; 2013 </a:t>
              </a:r>
              <a:r>
                <a:rPr lang="en-US" sz="1200" dirty="0" err="1"/>
                <a:t>Rp</a:t>
              </a:r>
              <a:r>
                <a:rPr lang="en-US" sz="1200" dirty="0"/>
                <a:t>. 12.189,00 ; 30 September 2014 : </a:t>
              </a:r>
              <a:r>
                <a:rPr lang="en-US" sz="1200" dirty="0" err="1"/>
                <a:t>Rp</a:t>
              </a:r>
              <a:r>
                <a:rPr lang="en-US" sz="1200" dirty="0"/>
                <a:t>. 12.212 ; 30 </a:t>
              </a:r>
              <a:r>
                <a:rPr lang="en-US" sz="1200" dirty="0" err="1"/>
                <a:t>Juni</a:t>
              </a:r>
              <a:r>
                <a:rPr lang="en-US" sz="1200" dirty="0"/>
                <a:t> 2014 </a:t>
              </a:r>
              <a:r>
                <a:rPr lang="en-US" sz="1200" dirty="0" err="1"/>
                <a:t>Rp</a:t>
              </a:r>
              <a:r>
                <a:rPr lang="en-US" sz="1200" dirty="0"/>
                <a:t>, 11.969,00</a:t>
              </a:r>
            </a:p>
            <a:p>
              <a:r>
                <a:rPr lang="en-US" sz="1200" dirty="0"/>
                <a:t> </a:t>
              </a:r>
            </a:p>
            <a:p>
              <a:r>
                <a:rPr lang="en-US" sz="1200" dirty="0"/>
                <a:t>* Data per </a:t>
              </a:r>
              <a:r>
                <a:rPr lang="en-US" sz="1200" dirty="0" err="1"/>
                <a:t>kuartal</a:t>
              </a:r>
              <a:r>
                <a:rPr lang="en-US" sz="1200" dirty="0"/>
                <a:t> III  yang </a:t>
              </a:r>
              <a:r>
                <a:rPr lang="en-US" sz="1200" dirty="0" err="1"/>
                <a:t>berakhir</a:t>
              </a:r>
              <a:r>
                <a:rPr lang="en-US" sz="1200" dirty="0"/>
                <a:t> 30 September 2014</a:t>
              </a:r>
            </a:p>
            <a:p>
              <a:r>
                <a:rPr lang="en-US" sz="1200" dirty="0"/>
                <a:t>**Data per </a:t>
              </a:r>
              <a:r>
                <a:rPr lang="en-US" sz="1200" dirty="0" err="1"/>
                <a:t>kuartal</a:t>
              </a:r>
              <a:r>
                <a:rPr lang="en-US" sz="1200" dirty="0"/>
                <a:t> II yang </a:t>
              </a:r>
              <a:r>
                <a:rPr lang="en-US" sz="1200" dirty="0" err="1"/>
                <a:t>berakhir</a:t>
              </a:r>
              <a:r>
                <a:rPr lang="en-US" sz="1200" dirty="0"/>
                <a:t> 30 </a:t>
              </a:r>
              <a:r>
                <a:rPr lang="en-US" sz="1200" dirty="0" err="1"/>
                <a:t>Juni</a:t>
              </a:r>
              <a:r>
                <a:rPr lang="en-US" sz="1200" dirty="0"/>
                <a:t> 2014</a:t>
              </a:r>
            </a:p>
            <a:p>
              <a:r>
                <a:rPr lang="en-US" sz="1200" dirty="0"/>
                <a:t>***</a:t>
              </a:r>
              <a:r>
                <a:rPr lang="en-US" sz="1200" dirty="0" err="1"/>
                <a:t>Harga</a:t>
              </a:r>
              <a:r>
                <a:rPr lang="en-US" sz="1200" dirty="0"/>
                <a:t> </a:t>
              </a:r>
              <a:r>
                <a:rPr lang="en-US" sz="1200" dirty="0" err="1"/>
                <a:t>saham</a:t>
              </a:r>
              <a:r>
                <a:rPr lang="en-US" sz="1200" dirty="0"/>
                <a:t> </a:t>
              </a:r>
              <a:r>
                <a:rPr lang="en-US" sz="1200" dirty="0" err="1"/>
                <a:t>penutupan</a:t>
              </a:r>
              <a:r>
                <a:rPr lang="en-US" sz="1200" dirty="0"/>
                <a:t> per 28 </a:t>
              </a:r>
              <a:r>
                <a:rPr lang="en-US" sz="1200" dirty="0" err="1"/>
                <a:t>Desember</a:t>
              </a:r>
              <a:r>
                <a:rPr lang="en-US" sz="1200" dirty="0"/>
                <a:t> 2012</a:t>
              </a:r>
            </a:p>
            <a:p>
              <a:r>
                <a:rPr lang="en-US" sz="1200" dirty="0"/>
                <a:t>**** </a:t>
              </a:r>
              <a:r>
                <a:rPr lang="en-US" sz="1200" dirty="0" err="1"/>
                <a:t>Harga</a:t>
              </a:r>
              <a:r>
                <a:rPr lang="en-US" sz="1200" dirty="0"/>
                <a:t> </a:t>
              </a:r>
              <a:r>
                <a:rPr lang="en-US" sz="1200" dirty="0" err="1"/>
                <a:t>saham</a:t>
              </a:r>
              <a:r>
                <a:rPr lang="en-US" sz="1200" dirty="0"/>
                <a:t> </a:t>
              </a:r>
              <a:r>
                <a:rPr lang="en-US" sz="1200" dirty="0" err="1"/>
                <a:t>penutupan</a:t>
              </a:r>
              <a:r>
                <a:rPr lang="en-US" sz="1200" dirty="0"/>
                <a:t> per 27 </a:t>
              </a:r>
              <a:r>
                <a:rPr lang="en-US" sz="1200" dirty="0" err="1"/>
                <a:t>Desember</a:t>
              </a:r>
              <a:r>
                <a:rPr lang="en-US" sz="1200" dirty="0"/>
                <a:t> 2013</a:t>
              </a:r>
            </a:p>
            <a:p>
              <a:r>
                <a:rPr lang="en-US" sz="1200" dirty="0"/>
                <a:t>***** </a:t>
              </a:r>
              <a:r>
                <a:rPr lang="en-US" sz="1200" dirty="0" err="1"/>
                <a:t>Harga</a:t>
              </a:r>
              <a:r>
                <a:rPr lang="en-US" sz="1200" dirty="0"/>
                <a:t> </a:t>
              </a:r>
              <a:r>
                <a:rPr lang="en-US" sz="1200" dirty="0" err="1"/>
                <a:t>saham</a:t>
              </a:r>
              <a:r>
                <a:rPr lang="en-US" sz="1200" dirty="0"/>
                <a:t> </a:t>
              </a:r>
              <a:r>
                <a:rPr lang="en-US" sz="1200" dirty="0" err="1"/>
                <a:t>penutupan</a:t>
              </a:r>
              <a:r>
                <a:rPr lang="en-US" sz="1200" dirty="0"/>
                <a:t> per 3 </a:t>
              </a:r>
              <a:r>
                <a:rPr lang="en-US" sz="1200" dirty="0" err="1"/>
                <a:t>Desember</a:t>
              </a:r>
              <a:r>
                <a:rPr lang="en-US" sz="1200" dirty="0"/>
                <a:t> </a:t>
              </a:r>
              <a:r>
                <a:rPr lang="en-US" sz="1200" dirty="0" smtClean="0"/>
                <a:t>2014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370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973752"/>
              </p:ext>
            </p:extLst>
          </p:nvPr>
        </p:nvGraphicFramePr>
        <p:xfrm>
          <a:off x="-9912477" y="-5392573"/>
          <a:ext cx="18928080" cy="798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2377440"/>
                <a:gridCol w="640080"/>
                <a:gridCol w="914400"/>
                <a:gridCol w="914400"/>
                <a:gridCol w="914400"/>
                <a:gridCol w="914400"/>
                <a:gridCol w="640080"/>
                <a:gridCol w="640080"/>
                <a:gridCol w="73152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en-US" sz="900" b="1" dirty="0" smtClean="0"/>
                        <a:t>No</a:t>
                      </a:r>
                      <a:endParaRPr lang="en-US" sz="9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900" b="1" dirty="0" smtClean="0"/>
                        <a:t>Nama Perusahaan</a:t>
                      </a:r>
                      <a:endParaRPr lang="en-US" sz="9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Kode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Emiten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Transparency</a:t>
                      </a:r>
                      <a:endParaRPr lang="en-US" sz="9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Accountability</a:t>
                      </a:r>
                      <a:endParaRPr lang="en-US" sz="900" b="1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Responsibility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Independency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Fairness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Total Score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93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Rating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Revenue (</a:t>
                      </a: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Miliar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Rupiah)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/>
                        <a:t>Laba</a:t>
                      </a:r>
                      <a:r>
                        <a:rPr lang="en-US" sz="900" b="1" dirty="0" smtClean="0"/>
                        <a:t> Usaha (</a:t>
                      </a:r>
                      <a:r>
                        <a:rPr lang="en-US" sz="900" b="1" dirty="0" err="1" smtClean="0"/>
                        <a:t>Miliar</a:t>
                      </a:r>
                      <a:r>
                        <a:rPr lang="en-US" sz="900" b="1" baseline="0" dirty="0" smtClean="0"/>
                        <a:t> Rupiah)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Laba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Bersih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Miliar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Rupiah)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/>
                        <a:t>Harga</a:t>
                      </a:r>
                      <a:r>
                        <a:rPr lang="en-US" sz="900" b="1" baseline="0" dirty="0" smtClean="0"/>
                        <a:t> </a:t>
                      </a:r>
                      <a:r>
                        <a:rPr lang="en-US" sz="900" b="1" baseline="0" dirty="0" err="1" smtClean="0"/>
                        <a:t>Penutupan</a:t>
                      </a:r>
                      <a:r>
                        <a:rPr lang="en-US" sz="900" b="1" baseline="0" dirty="0" smtClean="0"/>
                        <a:t> </a:t>
                      </a:r>
                      <a:r>
                        <a:rPr lang="en-US" sz="900" b="1" baseline="0" dirty="0" err="1" smtClean="0"/>
                        <a:t>Saham</a:t>
                      </a:r>
                      <a:endParaRPr lang="en-US" sz="900" b="1" baseline="0" dirty="0" smtClean="0"/>
                    </a:p>
                    <a:p>
                      <a:pPr algn="ctr"/>
                      <a:r>
                        <a:rPr lang="en-US" sz="900" b="1" baseline="0" dirty="0" smtClean="0"/>
                        <a:t>(Rupiah)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24.55%</a:t>
                      </a:r>
                      <a:endParaRPr lang="en-US" sz="9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24.68%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23.35%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14.94%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12.47%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2013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2014*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2012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2013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2014*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2013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2014*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2012</a:t>
                      </a:r>
                    </a:p>
                    <a:p>
                      <a:pPr algn="ctr"/>
                      <a:r>
                        <a:rPr lang="en-US" sz="900" b="1" dirty="0" smtClean="0"/>
                        <a:t>***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2013</a:t>
                      </a:r>
                    </a:p>
                    <a:p>
                      <a:pPr algn="ctr"/>
                      <a:r>
                        <a:rPr lang="en-US" sz="900" b="1" dirty="0" smtClean="0"/>
                        <a:t>****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2014</a:t>
                      </a:r>
                    </a:p>
                    <a:p>
                      <a:pPr algn="ctr"/>
                      <a:r>
                        <a:rPr lang="en-US" sz="900" b="1" dirty="0" smtClean="0"/>
                        <a:t>*****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Gudang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Garam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GGRM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77,79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77,50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76,54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77,27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77,10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77,25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rowSpan="2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/>
                        <a:t>Trusted</a:t>
                      </a:r>
                      <a:r>
                        <a:rPr lang="en-US" sz="900" b="1" baseline="0" dirty="0" smtClean="0"/>
                        <a:t> Company</a:t>
                      </a:r>
                      <a:endParaRPr lang="en-US" sz="900" b="1" dirty="0" smtClean="0"/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46.983,94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53.119,90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48.189,78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6.025,68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6.691,72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6.354,83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4.068,71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4.383,93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4.067,58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56.300,00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41.250,00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60.500,00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Astra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Internasional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ASII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77,79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76,98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76,56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77,11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76,88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77,08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188.053,00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193.880,00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150.582,00</a:t>
                      </a: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27.898,00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35.311,00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21.734,00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22.742,00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22.297,00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17.468,00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7.600,00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6.600,00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6.900,00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Central Asia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BBCA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75,94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76,39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76,34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76,32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76,22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27.614,00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33.726,00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30.088,56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14.255,57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17.079,00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15.300,94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11.718,46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14.256,00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12.212,38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9.100,00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9.400,00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13.250,00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Rakyat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BBRI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75,36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77,23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75,40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76,21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76,03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49.610,42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59.461,00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54.433,58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23.859,57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27.910,00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20.267,27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18.687,38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21.354,00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18.1.64,10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6.950,00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7.150,00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11.600,00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BMRI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75,23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76,41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74,83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75,49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75,58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75,50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41.931,00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49.909,00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29.462,69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20.504,27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24.061,84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18.971,38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15.504,00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18.204,00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15.038,72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8.100,00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7.650,00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10.700,00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Perusahaan Gas Negara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PGAS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76,33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75,40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74,16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75,30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74,95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75,26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24.950,86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36.585,49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30.695,56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9.848,73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11.380,69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9.399,28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8.850,53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10.895,56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7.469,83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4.600,00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4.400,00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6.000,00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Telekomunikasi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TLKM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75,61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75,43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74,70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75,24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75,12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75,23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77.143,00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82.967,00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65.841,00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25.698,00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27.846,00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22.132,00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18.362,00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20.290,00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16.280,00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9.050,00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2.125,00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2.850,00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Unilever Indonesia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UNVR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75,00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74,31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74,80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74,70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74,60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74,68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27.303,00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30.757,00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26.089,81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13.889,00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15.778,00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5.484,14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13.889,00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7.164,00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4.048,93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20.850,00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26.600,00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31.275,00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Negara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BBNI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73,52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74,95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74,44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74,74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74,46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23.905,00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28.499,00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24.413,46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8.641,00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11.219,00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9.180,12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7.048,00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9.058,00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7.641,48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3.700,00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3.900,00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6.200,00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Indosat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ISAT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73,82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74,56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74,27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22.418,81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23.855,27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17.717,27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3,189.90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1.509.21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498,39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487,42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(2,666,46)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(1,235,821)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6.450,00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4.050,00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3.940,00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Kalbe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Farma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KLBF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74,64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73,40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74,08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73,89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74,05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13.636,41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16.002,13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12.758,47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6.533,43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7.679,11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6.131,00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1.775,10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1.970,45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1.526,03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1.060,00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1.240,00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1.830,00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Indofood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Sukses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Makmur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INDF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74,69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73,34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73,00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73,68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73,34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73,63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50.201,55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57.732,00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50.393,49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6.877,78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6.717,98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6.054,49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4.779,45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3.416,64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3.979,05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5.850.00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6.450,00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6.600,00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Garuda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GIAA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73,96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72,39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72,96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33.578,77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45.295,26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34.214,15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1.625,26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688,05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(3057,26)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1.071,85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136,52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(2680,61)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480,00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Semen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SMGR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73,89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72,31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72,77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72,99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72,95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19.598,25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24.501,24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19.348,97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6.181,52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7.062,99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5.193,39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4.926,64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5.354,30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4.093,04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15.850,00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14.050,00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16.575,00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Adhi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Karya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ADHI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73,89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72,05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72,85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72,93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72,61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72,88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7.627,70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9.799,60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5.190,57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792,40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918,75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0" dirty="0" smtClean="0"/>
                        <a:t>267,66</a:t>
                      </a:r>
                      <a:endParaRPr lang="en-US" sz="900" b="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211,59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405,98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102,05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1.760,00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1.510,00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2.980,00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Krakatau Steel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KRAS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71,15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71,49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72,28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71,64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72,20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22.119,60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25.407,34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16.616,77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154,04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(13,005663) 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(720,62)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(189,15)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(165,77)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(1496,81)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640,00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495,00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Hm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Sampoerna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HMSP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72,16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72,06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72,31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72,18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72,18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72,17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66.626,12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75.025,00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59.606,54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13.350,00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14.600,00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10.290,31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9.945,30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10.818,00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7.656,28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59.900,00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62.500,00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69.350,00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Indo Tambang Raya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Megah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ITMG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73,10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71,18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70,98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71,75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71,30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71,70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23.584,56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26.556,94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18.166,73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5.400,10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4.113,48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2.828,24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4.177,86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2.809,37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2.061,97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41.550,00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27.700,00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17.950,00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Aneka Tambang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ANTM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71,07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70,73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71,50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71,10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71,45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10.449,89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11.298,32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5.812,49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895,86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421,03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(119,49)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409,94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(86,30)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(563,91)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1.280,00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1.080,00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975,00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Agung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Podomoro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Land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APLN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71,70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69,43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70,38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70,50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70,10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70,45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4.689,43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4.901,20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3.509,96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1.097,55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1.177,20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740,72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841,29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930,20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555,16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370,00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220,00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354,00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Tambang Batubara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Bukit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Asam</a:t>
                      </a:r>
                      <a:endParaRPr lang="en-US" sz="10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PTBA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68,50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68,81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68,75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68,69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68,75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68,69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/>
                        <a:t>Fair Trusted</a:t>
                      </a:r>
                      <a:r>
                        <a:rPr lang="en-US" sz="900" b="1" baseline="0" dirty="0" smtClean="0"/>
                        <a:t> Company</a:t>
                      </a:r>
                      <a:endParaRPr lang="en-US" sz="900" b="1" dirty="0" smtClean="0"/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11.594,06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11.209,22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9.656,24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3.593,51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2.152,84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1.851,34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2.909,42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1.854,28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1.592,47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15.100,00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10.200,00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12.900,00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Adi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Sarana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Armada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ASSA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68,57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68,19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68,33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68,24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68,31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793,86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1.018,88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828,89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175,30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218,86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146,14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29,45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92,04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35,74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425,00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173,00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Bumi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Resources Minerals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BRMS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68,35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67,77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68,11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68,02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68,09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214,83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239,22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108,30**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82,26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93,40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64,19**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(586,29)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(1821,47)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(983,17)**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198,00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331,00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Timah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TINS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68,10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67,28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66,98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67,45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67,24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67,43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7.363,17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5.852,45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4.359,94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1.275,33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1.443,72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532,95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431,59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515,10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327,74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1.540,00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1.570,00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1.210,00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Ocbc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Nisp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NISP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67,58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65,94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67,47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66,80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66,96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3.401,88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4.018,32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6.341,27 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1.213,57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1.543,84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1.257,05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915,46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1.142,72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942,26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1.530,00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1.230,00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1.300,00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Panorama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Transportasi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WEHA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67,62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65,31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66,46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66,46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66,08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66,41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201,20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236,84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162,95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33,80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36,17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8,20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5,93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1,77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2,16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225,00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269,00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26757" y="2767148"/>
            <a:ext cx="8746067" cy="3977635"/>
            <a:chOff x="135466" y="8662124"/>
            <a:chExt cx="8746067" cy="3977635"/>
          </a:xfrm>
        </p:grpSpPr>
        <p:sp>
          <p:nvSpPr>
            <p:cNvPr id="5" name="TextBox 4"/>
            <p:cNvSpPr txBox="1"/>
            <p:nvPr/>
          </p:nvSpPr>
          <p:spPr>
            <a:xfrm>
              <a:off x="135466" y="9074825"/>
              <a:ext cx="874606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Survey </a:t>
              </a:r>
              <a:r>
                <a:rPr lang="en-US" sz="1200" dirty="0" err="1"/>
                <a:t>dtlakukan</a:t>
              </a:r>
              <a:r>
                <a:rPr lang="en-US" sz="1200" dirty="0"/>
                <a:t> </a:t>
              </a:r>
              <a:r>
                <a:rPr lang="en-US" sz="1200" dirty="0" err="1"/>
                <a:t>oleh</a:t>
              </a:r>
              <a:r>
                <a:rPr lang="en-US" sz="1200" dirty="0"/>
                <a:t> </a:t>
              </a:r>
              <a:r>
                <a:rPr lang="en-US" sz="1200" dirty="0" err="1"/>
                <a:t>riset</a:t>
              </a:r>
              <a:r>
                <a:rPr lang="en-US" sz="1200" dirty="0"/>
                <a:t> SWA </a:t>
              </a:r>
              <a:r>
                <a:rPr lang="en-US" sz="1200" dirty="0" err="1"/>
                <a:t>terhadap</a:t>
              </a:r>
              <a:r>
                <a:rPr lang="en-US" sz="1200" dirty="0"/>
                <a:t> 301 </a:t>
              </a:r>
              <a:r>
                <a:rPr lang="en-US" sz="1200" dirty="0" err="1"/>
                <a:t>responden</a:t>
              </a:r>
              <a:r>
                <a:rPr lang="en-US" sz="1200" dirty="0"/>
                <a:t> (investor, </a:t>
              </a:r>
              <a:r>
                <a:rPr lang="en-US" sz="1200" dirty="0" err="1"/>
                <a:t>analis</a:t>
              </a:r>
              <a:r>
                <a:rPr lang="en-US" sz="1200" dirty="0"/>
                <a:t>,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manajer</a:t>
              </a:r>
              <a:r>
                <a:rPr lang="en-US" sz="1200" dirty="0"/>
                <a:t> </a:t>
              </a:r>
              <a:r>
                <a:rPr lang="en-US" sz="1200" dirty="0" err="1"/>
                <a:t>investasi</a:t>
              </a:r>
              <a:r>
                <a:rPr lang="en-US" sz="1200" dirty="0"/>
                <a:t>) </a:t>
              </a:r>
              <a:r>
                <a:rPr lang="en-US" sz="1200" dirty="0" err="1"/>
                <a:t>dengan</a:t>
              </a:r>
              <a:r>
                <a:rPr lang="en-US" sz="1200" dirty="0"/>
                <a:t> total </a:t>
              </a:r>
              <a:r>
                <a:rPr lang="en-US" sz="1200" dirty="0" err="1"/>
                <a:t>respon</a:t>
              </a:r>
              <a:r>
                <a:rPr lang="en-US" sz="1200" dirty="0"/>
                <a:t> </a:t>
              </a:r>
              <a:r>
                <a:rPr lang="en-US" sz="1200" dirty="0" err="1"/>
                <a:t>mencapai</a:t>
              </a:r>
              <a:r>
                <a:rPr lang="en-US" sz="1200" dirty="0"/>
                <a:t> 1988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/>
                <a:t>Waktu</a:t>
              </a:r>
              <a:r>
                <a:rPr lang="en-US" sz="1200" dirty="0"/>
                <a:t> </a:t>
              </a:r>
              <a:r>
                <a:rPr lang="en-US" sz="1200" dirty="0" err="1"/>
                <a:t>pelaksanaan</a:t>
              </a:r>
              <a:r>
                <a:rPr lang="en-US" sz="1200" dirty="0"/>
                <a:t> survey : </a:t>
              </a:r>
              <a:r>
                <a:rPr lang="en-US" sz="1200" dirty="0" err="1"/>
                <a:t>Oktober</a:t>
              </a:r>
              <a:r>
                <a:rPr lang="en-US" sz="1200" dirty="0"/>
                <a:t>-November 2014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/>
                <a:t>Responden</a:t>
              </a:r>
              <a:r>
                <a:rPr lang="en-US" sz="1200" dirty="0"/>
                <a:t> </a:t>
              </a:r>
              <a:r>
                <a:rPr lang="en-US" sz="1200" dirty="0" err="1"/>
                <a:t>diminta</a:t>
              </a:r>
              <a:r>
                <a:rPr lang="en-US" sz="1200" dirty="0"/>
                <a:t> </a:t>
              </a:r>
              <a:r>
                <a:rPr lang="en-US" sz="1200" dirty="0" err="1"/>
                <a:t>memberikan</a:t>
              </a:r>
              <a:r>
                <a:rPr lang="en-US" sz="1200" dirty="0"/>
                <a:t> </a:t>
              </a:r>
              <a:r>
                <a:rPr lang="en-US" sz="1200" dirty="0" err="1"/>
                <a:t>penilaian</a:t>
              </a:r>
              <a:r>
                <a:rPr lang="en-US" sz="1200" dirty="0"/>
                <a:t> </a:t>
              </a:r>
              <a:r>
                <a:rPr lang="en-US" sz="1200" dirty="0" err="1"/>
                <a:t>terhadap</a:t>
              </a:r>
              <a:r>
                <a:rPr lang="en-US" sz="1200" dirty="0"/>
                <a:t> </a:t>
              </a:r>
              <a:r>
                <a:rPr lang="en-US" sz="1200" dirty="0" err="1"/>
                <a:t>perusahaan-perusahaan</a:t>
              </a:r>
              <a:r>
                <a:rPr lang="en-US" sz="1200" dirty="0"/>
                <a:t> </a:t>
              </a:r>
              <a:r>
                <a:rPr lang="en-US" sz="1200" dirty="0" err="1"/>
                <a:t>publik</a:t>
              </a:r>
              <a:r>
                <a:rPr lang="en-US" sz="1200" dirty="0"/>
                <a:t> </a:t>
              </a:r>
              <a:r>
                <a:rPr lang="en-US" sz="1200" dirty="0" err="1"/>
                <a:t>sehubungan</a:t>
              </a:r>
              <a:r>
                <a:rPr lang="en-US" sz="1200" dirty="0"/>
                <a:t> </a:t>
              </a:r>
              <a:r>
                <a:rPr lang="en-US" sz="1200" dirty="0" err="1"/>
                <a:t>dengan</a:t>
              </a:r>
              <a:r>
                <a:rPr lang="en-US" sz="1200" dirty="0"/>
                <a:t> </a:t>
              </a:r>
              <a:r>
                <a:rPr lang="en-US" sz="1200" dirty="0" err="1"/>
                <a:t>praktik</a:t>
              </a:r>
              <a:r>
                <a:rPr lang="en-US" sz="1200" dirty="0"/>
                <a:t> GCG-</a:t>
              </a:r>
              <a:r>
                <a:rPr lang="en-US" sz="1200" dirty="0" err="1"/>
                <a:t>nya</a:t>
              </a:r>
              <a:r>
                <a:rPr lang="en-US" sz="1200" dirty="0"/>
                <a:t>. </a:t>
              </a:r>
              <a:r>
                <a:rPr lang="en-US" sz="1200" dirty="0" err="1"/>
                <a:t>Aspek</a:t>
              </a:r>
              <a:r>
                <a:rPr lang="en-US" sz="1200" dirty="0"/>
                <a:t> </a:t>
              </a:r>
              <a:r>
                <a:rPr lang="en-US" sz="1200" dirty="0" err="1"/>
                <a:t>penilaian</a:t>
              </a:r>
              <a:r>
                <a:rPr lang="en-US" sz="1200" dirty="0"/>
                <a:t> </a:t>
              </a:r>
              <a:r>
                <a:rPr lang="en-US" sz="1200" dirty="0" err="1"/>
                <a:t>meliputi</a:t>
              </a:r>
              <a:r>
                <a:rPr lang="en-US" sz="1200" dirty="0"/>
                <a:t> </a:t>
              </a:r>
              <a:r>
                <a:rPr lang="en-US" sz="1200" dirty="0" err="1"/>
                <a:t>transparansi</a:t>
              </a:r>
              <a:r>
                <a:rPr lang="en-US" sz="1200" dirty="0"/>
                <a:t>, </a:t>
              </a:r>
              <a:r>
                <a:rPr lang="en-US" sz="1200" dirty="0" err="1"/>
                <a:t>akuntabilitas</a:t>
              </a:r>
              <a:r>
                <a:rPr lang="en-US" sz="1200" dirty="0"/>
                <a:t>, </a:t>
              </a:r>
              <a:r>
                <a:rPr lang="en-US" sz="1200" dirty="0" err="1"/>
                <a:t>responsibilitas</a:t>
              </a:r>
              <a:r>
                <a:rPr lang="en-US" sz="1200" dirty="0"/>
                <a:t>, </a:t>
              </a:r>
              <a:r>
                <a:rPr lang="en-US" sz="1200" dirty="0" err="1"/>
                <a:t>independensi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keadilan</a:t>
              </a:r>
              <a:endParaRPr lang="en-US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/>
                <a:t>Setiap</a:t>
              </a:r>
              <a:r>
                <a:rPr lang="en-US" sz="1200" dirty="0"/>
                <a:t> </a:t>
              </a:r>
              <a:r>
                <a:rPr lang="en-US" sz="1200" dirty="0" err="1"/>
                <a:t>aspek</a:t>
              </a:r>
              <a:r>
                <a:rPr lang="en-US" sz="1200" dirty="0"/>
                <a:t> </a:t>
              </a:r>
              <a:r>
                <a:rPr lang="en-US" sz="1200" dirty="0" err="1"/>
                <a:t>dibobot</a:t>
              </a:r>
              <a:r>
                <a:rPr lang="en-US" sz="1200" dirty="0"/>
                <a:t> </a:t>
              </a:r>
              <a:r>
                <a:rPr lang="en-US" sz="1200" dirty="0" err="1"/>
                <a:t>berdasarkan</a:t>
              </a:r>
              <a:r>
                <a:rPr lang="en-US" sz="1200" dirty="0"/>
                <a:t> </a:t>
              </a:r>
              <a:r>
                <a:rPr lang="en-US" sz="1200" dirty="0" err="1"/>
                <a:t>tingkat</a:t>
              </a:r>
              <a:r>
                <a:rPr lang="en-US" sz="1200" dirty="0"/>
                <a:t> </a:t>
              </a:r>
              <a:r>
                <a:rPr lang="en-US" sz="1200" dirty="0" err="1"/>
                <a:t>kepentingannya</a:t>
              </a:r>
              <a:r>
                <a:rPr lang="en-US" sz="1200" dirty="0"/>
                <a:t>. </a:t>
              </a:r>
              <a:r>
                <a:rPr lang="en-US" sz="1200" dirty="0" err="1"/>
                <a:t>Hanya</a:t>
              </a:r>
              <a:r>
                <a:rPr lang="en-US" sz="1200" dirty="0"/>
                <a:t> </a:t>
              </a:r>
              <a:r>
                <a:rPr lang="en-US" sz="1200" dirty="0" err="1"/>
                <a:t>perusahaan</a:t>
              </a:r>
              <a:r>
                <a:rPr lang="en-US" sz="1200" dirty="0"/>
                <a:t> yang </a:t>
              </a:r>
              <a:r>
                <a:rPr lang="en-US" sz="1200" dirty="0" err="1"/>
                <a:t>dinilai</a:t>
              </a:r>
              <a:r>
                <a:rPr lang="en-US" sz="1200" dirty="0"/>
                <a:t> minimal 30 </a:t>
              </a:r>
              <a:r>
                <a:rPr lang="en-US" sz="1200" dirty="0" err="1"/>
                <a:t>responden</a:t>
              </a:r>
              <a:r>
                <a:rPr lang="en-US" sz="1200" dirty="0"/>
                <a:t> yang </a:t>
              </a:r>
              <a:r>
                <a:rPr lang="en-US" sz="1200" dirty="0" err="1"/>
                <a:t>dimasukkan</a:t>
              </a:r>
              <a:r>
                <a:rPr lang="en-US" sz="1200" dirty="0"/>
                <a:t> </a:t>
              </a:r>
              <a:r>
                <a:rPr lang="en-US" sz="1200" dirty="0" err="1"/>
                <a:t>dalam</a:t>
              </a:r>
              <a:r>
                <a:rPr lang="en-US" sz="1200" dirty="0"/>
                <a:t> </a:t>
              </a:r>
              <a:r>
                <a:rPr lang="en-US" sz="1200" dirty="0" err="1"/>
                <a:t>pemeringkatan</a:t>
              </a:r>
              <a:endParaRPr lang="en-US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/>
                <a:t>Pemeringkatan</a:t>
              </a:r>
              <a:r>
                <a:rPr lang="en-US" sz="1200" dirty="0"/>
                <a:t> </a:t>
              </a:r>
              <a:r>
                <a:rPr lang="en-US" sz="1200" dirty="0" err="1"/>
                <a:t>berdasar</a:t>
              </a:r>
              <a:r>
                <a:rPr lang="en-US" sz="1200" dirty="0"/>
                <a:t> </a:t>
              </a:r>
              <a:r>
                <a:rPr lang="en-US" sz="1200" dirty="0" err="1"/>
                <a:t>kepada</a:t>
              </a:r>
              <a:r>
                <a:rPr lang="en-US" sz="1200" dirty="0"/>
                <a:t> total score </a:t>
              </a:r>
              <a:r>
                <a:rPr lang="en-US" sz="1200" dirty="0" err="1"/>
                <a:t>masing-masing</a:t>
              </a:r>
              <a:r>
                <a:rPr lang="en-US" sz="1200" dirty="0"/>
                <a:t> </a:t>
              </a:r>
              <a:r>
                <a:rPr lang="en-US" sz="1200" dirty="0" err="1"/>
                <a:t>perusahaan</a:t>
              </a:r>
              <a:r>
                <a:rPr lang="en-US" sz="1200" dirty="0"/>
                <a:t> </a:t>
              </a:r>
              <a:r>
                <a:rPr lang="en-US" sz="1200" dirty="0" err="1"/>
                <a:t>karena</a:t>
              </a:r>
              <a:r>
                <a:rPr lang="en-US" sz="1200" dirty="0"/>
                <a:t> </a:t>
              </a:r>
              <a:r>
                <a:rPr lang="en-US" sz="1200" dirty="0" err="1"/>
                <a:t>penerapan</a:t>
              </a:r>
              <a:r>
                <a:rPr lang="en-US" sz="1200" dirty="0"/>
                <a:t> GCG </a:t>
              </a:r>
              <a:r>
                <a:rPr lang="en-US" sz="1200" dirty="0" err="1"/>
                <a:t>berdasar</a:t>
              </a:r>
              <a:r>
                <a:rPr lang="en-US" sz="1200" dirty="0"/>
                <a:t> </a:t>
              </a:r>
              <a:r>
                <a:rPr lang="en-US" sz="1200" dirty="0" err="1"/>
                <a:t>kepada</a:t>
              </a:r>
              <a:r>
                <a:rPr lang="en-US" sz="1200" dirty="0"/>
                <a:t> lima </a:t>
              </a:r>
              <a:r>
                <a:rPr lang="en-US" sz="1200" dirty="0" err="1"/>
                <a:t>aspek</a:t>
              </a:r>
              <a:r>
                <a:rPr lang="en-US" sz="1200" dirty="0"/>
                <a:t> </a:t>
              </a:r>
              <a:r>
                <a:rPr lang="en-US" sz="1200" dirty="0" err="1"/>
                <a:t>penilaian</a:t>
              </a:r>
              <a:r>
                <a:rPr lang="en-US" sz="1200" dirty="0"/>
                <a:t> </a:t>
              </a:r>
              <a:r>
                <a:rPr lang="en-US" sz="1200" dirty="0" err="1"/>
                <a:t>yaitu</a:t>
              </a:r>
              <a:r>
                <a:rPr lang="en-US" sz="1200" dirty="0"/>
                <a:t> </a:t>
              </a:r>
              <a:r>
                <a:rPr lang="en-US" sz="1200" dirty="0" err="1"/>
                <a:t>transparansi</a:t>
              </a:r>
              <a:r>
                <a:rPr lang="en-US" sz="1200" dirty="0"/>
                <a:t>, </a:t>
              </a:r>
              <a:r>
                <a:rPr lang="en-US" sz="1200" dirty="0" err="1"/>
                <a:t>akuntabilitas</a:t>
              </a:r>
              <a:r>
                <a:rPr lang="en-US" sz="1200" dirty="0"/>
                <a:t>, </a:t>
              </a:r>
              <a:r>
                <a:rPr lang="en-US" sz="1200" dirty="0" err="1"/>
                <a:t>responsibilitas</a:t>
              </a:r>
              <a:r>
                <a:rPr lang="en-US" sz="1200" dirty="0"/>
                <a:t>, </a:t>
              </a:r>
              <a:r>
                <a:rPr lang="en-US" sz="1200" dirty="0" err="1"/>
                <a:t>independensi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keadilan</a:t>
              </a:r>
              <a:endParaRPr lang="en-US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Total score 85-100 = Most Trusted Company, 70-84 = Trusted Company, &lt;70 = Fair Trusted Company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/>
                <a:t>Sumber</a:t>
              </a:r>
              <a:r>
                <a:rPr lang="en-US" sz="1200" dirty="0"/>
                <a:t> data </a:t>
              </a:r>
              <a:r>
                <a:rPr lang="en-US" sz="1200" dirty="0" err="1"/>
                <a:t>kinerja</a:t>
              </a:r>
              <a:r>
                <a:rPr lang="en-US" sz="1200" dirty="0"/>
                <a:t> </a:t>
              </a:r>
              <a:r>
                <a:rPr lang="en-US" sz="1200" dirty="0" err="1"/>
                <a:t>keuangan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harga</a:t>
              </a:r>
              <a:r>
                <a:rPr lang="en-US" sz="1200" dirty="0"/>
                <a:t> </a:t>
              </a:r>
              <a:r>
                <a:rPr lang="en-US" sz="1200" dirty="0" err="1"/>
                <a:t>saham</a:t>
              </a:r>
              <a:r>
                <a:rPr lang="en-US" sz="1200" dirty="0"/>
                <a:t> : </a:t>
              </a:r>
              <a:r>
                <a:rPr lang="en-US" sz="1200" dirty="0" err="1"/>
                <a:t>Laporan</a:t>
              </a:r>
              <a:r>
                <a:rPr lang="en-US" sz="1200" dirty="0"/>
                <a:t> </a:t>
              </a:r>
              <a:r>
                <a:rPr lang="en-US" sz="1200" dirty="0" err="1"/>
                <a:t>Keuangan</a:t>
              </a:r>
              <a:r>
                <a:rPr lang="en-US" sz="1200" dirty="0"/>
                <a:t> </a:t>
              </a:r>
              <a:r>
                <a:rPr lang="en-US" sz="1200" dirty="0" err="1"/>
                <a:t>Publikasi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Bursa </a:t>
              </a:r>
              <a:r>
                <a:rPr lang="en-US" sz="1200" dirty="0" err="1"/>
                <a:t>Efek</a:t>
              </a:r>
              <a:r>
                <a:rPr lang="en-US" sz="1200" dirty="0"/>
                <a:t> Indonesia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5467" y="8662124"/>
              <a:ext cx="5283200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dirty="0" err="1" smtClean="0"/>
                <a:t>Keterangan</a:t>
              </a:r>
              <a:r>
                <a:rPr lang="en-US" sz="1400" b="1" dirty="0" smtClean="0"/>
                <a:t> :</a:t>
              </a:r>
              <a:endParaRPr lang="en-US" sz="1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5466" y="11254764"/>
              <a:ext cx="874606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Kurs</a:t>
              </a:r>
              <a:r>
                <a:rPr lang="en-US" sz="1200" dirty="0"/>
                <a:t> </a:t>
              </a:r>
              <a:r>
                <a:rPr lang="en-US" sz="1200" dirty="0" err="1"/>
                <a:t>tengah</a:t>
              </a:r>
              <a:r>
                <a:rPr lang="en-US" sz="1200" dirty="0"/>
                <a:t> 2012 : </a:t>
              </a:r>
              <a:r>
                <a:rPr lang="en-US" sz="1200" dirty="0" err="1"/>
                <a:t>Rp</a:t>
              </a:r>
              <a:r>
                <a:rPr lang="en-US" sz="1200" dirty="0"/>
                <a:t>. 9670,00 ; 2013 </a:t>
              </a:r>
              <a:r>
                <a:rPr lang="en-US" sz="1200" dirty="0" err="1"/>
                <a:t>Rp</a:t>
              </a:r>
              <a:r>
                <a:rPr lang="en-US" sz="1200" dirty="0"/>
                <a:t>. 12.189,00 ; 30 September 2014 : </a:t>
              </a:r>
              <a:r>
                <a:rPr lang="en-US" sz="1200" dirty="0" err="1"/>
                <a:t>Rp</a:t>
              </a:r>
              <a:r>
                <a:rPr lang="en-US" sz="1200" dirty="0"/>
                <a:t>. 12.212 ; 30 </a:t>
              </a:r>
              <a:r>
                <a:rPr lang="en-US" sz="1200" dirty="0" err="1"/>
                <a:t>Juni</a:t>
              </a:r>
              <a:r>
                <a:rPr lang="en-US" sz="1200" dirty="0"/>
                <a:t> 2014 </a:t>
              </a:r>
              <a:r>
                <a:rPr lang="en-US" sz="1200" dirty="0" err="1"/>
                <a:t>Rp</a:t>
              </a:r>
              <a:r>
                <a:rPr lang="en-US" sz="1200" dirty="0"/>
                <a:t>, 11.969,00</a:t>
              </a:r>
            </a:p>
            <a:p>
              <a:r>
                <a:rPr lang="en-US" sz="1200" dirty="0"/>
                <a:t> </a:t>
              </a:r>
            </a:p>
            <a:p>
              <a:r>
                <a:rPr lang="en-US" sz="1200" dirty="0"/>
                <a:t>* Data per </a:t>
              </a:r>
              <a:r>
                <a:rPr lang="en-US" sz="1200" dirty="0" err="1"/>
                <a:t>kuartal</a:t>
              </a:r>
              <a:r>
                <a:rPr lang="en-US" sz="1200" dirty="0"/>
                <a:t> III  yang </a:t>
              </a:r>
              <a:r>
                <a:rPr lang="en-US" sz="1200" dirty="0" err="1"/>
                <a:t>berakhir</a:t>
              </a:r>
              <a:r>
                <a:rPr lang="en-US" sz="1200" dirty="0"/>
                <a:t> 30 September 2014</a:t>
              </a:r>
            </a:p>
            <a:p>
              <a:r>
                <a:rPr lang="en-US" sz="1200" dirty="0"/>
                <a:t>**Data per </a:t>
              </a:r>
              <a:r>
                <a:rPr lang="en-US" sz="1200" dirty="0" err="1"/>
                <a:t>kuartal</a:t>
              </a:r>
              <a:r>
                <a:rPr lang="en-US" sz="1200" dirty="0"/>
                <a:t> II yang </a:t>
              </a:r>
              <a:r>
                <a:rPr lang="en-US" sz="1200" dirty="0" err="1"/>
                <a:t>berakhir</a:t>
              </a:r>
              <a:r>
                <a:rPr lang="en-US" sz="1200" dirty="0"/>
                <a:t> 30 </a:t>
              </a:r>
              <a:r>
                <a:rPr lang="en-US" sz="1200" dirty="0" err="1"/>
                <a:t>Juni</a:t>
              </a:r>
              <a:r>
                <a:rPr lang="en-US" sz="1200" dirty="0"/>
                <a:t> 2014</a:t>
              </a:r>
            </a:p>
            <a:p>
              <a:r>
                <a:rPr lang="en-US" sz="1200" dirty="0"/>
                <a:t>***</a:t>
              </a:r>
              <a:r>
                <a:rPr lang="en-US" sz="1200" dirty="0" err="1"/>
                <a:t>Harga</a:t>
              </a:r>
              <a:r>
                <a:rPr lang="en-US" sz="1200" dirty="0"/>
                <a:t> </a:t>
              </a:r>
              <a:r>
                <a:rPr lang="en-US" sz="1200" dirty="0" err="1"/>
                <a:t>saham</a:t>
              </a:r>
              <a:r>
                <a:rPr lang="en-US" sz="1200" dirty="0"/>
                <a:t> </a:t>
              </a:r>
              <a:r>
                <a:rPr lang="en-US" sz="1200" dirty="0" err="1"/>
                <a:t>penutupan</a:t>
              </a:r>
              <a:r>
                <a:rPr lang="en-US" sz="1200" dirty="0"/>
                <a:t> per 28 </a:t>
              </a:r>
              <a:r>
                <a:rPr lang="en-US" sz="1200" dirty="0" err="1"/>
                <a:t>Desember</a:t>
              </a:r>
              <a:r>
                <a:rPr lang="en-US" sz="1200" dirty="0"/>
                <a:t> 2012</a:t>
              </a:r>
            </a:p>
            <a:p>
              <a:r>
                <a:rPr lang="en-US" sz="1200" dirty="0"/>
                <a:t>**** </a:t>
              </a:r>
              <a:r>
                <a:rPr lang="en-US" sz="1200" dirty="0" err="1"/>
                <a:t>Harga</a:t>
              </a:r>
              <a:r>
                <a:rPr lang="en-US" sz="1200" dirty="0"/>
                <a:t> </a:t>
              </a:r>
              <a:r>
                <a:rPr lang="en-US" sz="1200" dirty="0" err="1"/>
                <a:t>saham</a:t>
              </a:r>
              <a:r>
                <a:rPr lang="en-US" sz="1200" dirty="0"/>
                <a:t> </a:t>
              </a:r>
              <a:r>
                <a:rPr lang="en-US" sz="1200" dirty="0" err="1"/>
                <a:t>penutupan</a:t>
              </a:r>
              <a:r>
                <a:rPr lang="en-US" sz="1200" dirty="0"/>
                <a:t> per 27 </a:t>
              </a:r>
              <a:r>
                <a:rPr lang="en-US" sz="1200" dirty="0" err="1"/>
                <a:t>Desember</a:t>
              </a:r>
              <a:r>
                <a:rPr lang="en-US" sz="1200" dirty="0"/>
                <a:t> 2013</a:t>
              </a:r>
            </a:p>
            <a:p>
              <a:r>
                <a:rPr lang="en-US" sz="1200" dirty="0"/>
                <a:t>***** </a:t>
              </a:r>
              <a:r>
                <a:rPr lang="en-US" sz="1200" dirty="0" err="1"/>
                <a:t>Harga</a:t>
              </a:r>
              <a:r>
                <a:rPr lang="en-US" sz="1200" dirty="0"/>
                <a:t> </a:t>
              </a:r>
              <a:r>
                <a:rPr lang="en-US" sz="1200" dirty="0" err="1"/>
                <a:t>saham</a:t>
              </a:r>
              <a:r>
                <a:rPr lang="en-US" sz="1200" dirty="0"/>
                <a:t> </a:t>
              </a:r>
              <a:r>
                <a:rPr lang="en-US" sz="1200" dirty="0" err="1"/>
                <a:t>penutupan</a:t>
              </a:r>
              <a:r>
                <a:rPr lang="en-US" sz="1200" dirty="0"/>
                <a:t> per 3 </a:t>
              </a:r>
              <a:r>
                <a:rPr lang="en-US" sz="1200" dirty="0" err="1"/>
                <a:t>Desember</a:t>
              </a:r>
              <a:r>
                <a:rPr lang="en-US" sz="1200" dirty="0"/>
                <a:t> </a:t>
              </a:r>
              <a:r>
                <a:rPr lang="en-US" sz="1200" dirty="0" smtClean="0"/>
                <a:t>2014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6128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1825" y="143932"/>
            <a:ext cx="6983307" cy="2853268"/>
            <a:chOff x="221825" y="143932"/>
            <a:chExt cx="6983307" cy="2853268"/>
          </a:xfrm>
        </p:grpSpPr>
        <p:sp>
          <p:nvSpPr>
            <p:cNvPr id="2" name="TextBox 1"/>
            <p:cNvSpPr txBox="1"/>
            <p:nvPr/>
          </p:nvSpPr>
          <p:spPr>
            <a:xfrm>
              <a:off x="313266" y="143932"/>
              <a:ext cx="45384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n w="0"/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Perkembangan</a:t>
              </a:r>
              <a:r>
                <a:rPr lang="en-US" sz="1600" dirty="0" smtClean="0">
                  <a:ln w="0"/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Rata-rata </a:t>
              </a:r>
              <a:r>
                <a:rPr lang="en-US" sz="1600" dirty="0" err="1" smtClean="0">
                  <a:ln w="0"/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Nilai</a:t>
              </a:r>
              <a:r>
                <a:rPr lang="en-US" sz="1600" dirty="0" smtClean="0">
                  <a:ln w="0"/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CGPI 2001-2013</a:t>
              </a:r>
            </a:p>
          </p:txBody>
        </p:sp>
        <p:graphicFrame>
          <p:nvGraphicFramePr>
            <p:cNvPr id="11" name="Chart 10"/>
            <p:cNvGraphicFramePr/>
            <p:nvPr>
              <p:extLst/>
            </p:nvPr>
          </p:nvGraphicFramePr>
          <p:xfrm>
            <a:off x="221825" y="617864"/>
            <a:ext cx="6983307" cy="23793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313266" y="3293533"/>
            <a:ext cx="7465907" cy="3223359"/>
            <a:chOff x="313266" y="3293533"/>
            <a:chExt cx="7465907" cy="3223359"/>
          </a:xfrm>
        </p:grpSpPr>
        <p:sp>
          <p:nvSpPr>
            <p:cNvPr id="12" name="TextBox 11"/>
            <p:cNvSpPr txBox="1"/>
            <p:nvPr/>
          </p:nvSpPr>
          <p:spPr>
            <a:xfrm>
              <a:off x="313266" y="3293533"/>
              <a:ext cx="64540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n w="0"/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Perkembangan</a:t>
              </a:r>
              <a:r>
                <a:rPr lang="en-US" sz="1600" dirty="0" smtClean="0">
                  <a:ln w="0"/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Rata-rata </a:t>
              </a:r>
              <a:r>
                <a:rPr lang="en-US" sz="1600" dirty="0" err="1" smtClean="0">
                  <a:ln w="0"/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Skor</a:t>
              </a:r>
              <a:r>
                <a:rPr lang="en-US" sz="1600" dirty="0" smtClean="0">
                  <a:ln w="0"/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per-</a:t>
              </a:r>
              <a:r>
                <a:rPr lang="en-US" sz="1600" dirty="0" err="1" smtClean="0">
                  <a:ln w="0"/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Aspek</a:t>
              </a:r>
              <a:r>
                <a:rPr lang="en-US" sz="1600" dirty="0" smtClean="0">
                  <a:ln w="0"/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 smtClean="0">
                  <a:ln w="0"/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Penilaian</a:t>
              </a:r>
              <a:r>
                <a:rPr lang="en-US" sz="1600" dirty="0" smtClean="0">
                  <a:ln w="0"/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CGPI 2006-2013</a:t>
              </a:r>
            </a:p>
            <a:p>
              <a:r>
                <a:rPr lang="en-US" sz="1100" dirty="0" smtClean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100" dirty="0" err="1" smtClean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Tahapan</a:t>
              </a:r>
              <a:r>
                <a:rPr lang="en-US" sz="1100" dirty="0" smtClean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 Self Assessment)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533" y="4001297"/>
              <a:ext cx="7406640" cy="2515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5288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15606" y="269587"/>
            <a:ext cx="3860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PENERAPAN PRAKTIK LEARNING ORGANIZATION PERUSAHAAN BERDASARKAN SURVEI INVESTOR DAN ANALIS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37066" y="330200"/>
          <a:ext cx="4937760" cy="6172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3383280"/>
                <a:gridCol w="822960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Peringkat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Nama Perusahaan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Skor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GUDANG GARAM TBK.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78,65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ASTRA INTERNASIONAL</a:t>
                      </a:r>
                      <a:r>
                        <a:rPr lang="en-US" sz="9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TBK.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78,30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PERUSAHAAN GAS NEGARA</a:t>
                      </a:r>
                      <a:r>
                        <a:rPr lang="en-US" sz="9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(PERSERO) TBK.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77,65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TELEKOMUNIKASI INDONESIA (PERSERO) TBK.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77,12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BANK MANDIRI</a:t>
                      </a:r>
                      <a:r>
                        <a:rPr lang="en-US" sz="9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(PERSERO) TBK.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76,79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INDOSAT TBK.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76,39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BANK RAKYAT INDONESIA (PERSERO) TBK.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75,68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INDOFOOD SUKSES MAKMUR TBK.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75,67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BANK CENTRAL ASIA TBK.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75,41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GARUDA</a:t>
                      </a:r>
                      <a:r>
                        <a:rPr lang="en-US" sz="9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INDONESIA (PERSERO) TBK.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75,10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HM SAMPOERNA TBK.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75,10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KRAKATAU STEEL (PERSERO) TBK.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74,62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BANK NEGARA INDONESIA (PERSERO) TBK.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74,44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KALBE FARMA TBK.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74,32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UNILEVER INDONESIA TBK.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74,31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SEMEN INDONESIA (PERSERO) TBK.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73,59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INDO TAMBANG RAYA MEGAH TBK.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73,53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ADHI KARYA (PERSERO) TBK.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73,03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AGUNG PODOMORO LAND (PERSERO) TBK.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72,50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ANEKA TAMBANG (PERSERO) TBK.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72,29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ADI SARANA ARMADA TBK.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72,14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TAMBANG BATUBARA BUKIT ASAM (PERSERO)</a:t>
                      </a:r>
                      <a:r>
                        <a:rPr lang="en-US" sz="9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TBK.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70,50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TIMAH (PERSERO) TBK.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69,82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BUMI RESOURCES MINERALS TBK.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68,87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PANORAMA TRANSPORTASI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68,75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BANK OCBC NISP TBK.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68,68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45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32024" y="165809"/>
            <a:ext cx="6335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2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HR EXCELLENCE AWARD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181258"/>
              </p:ext>
            </p:extLst>
          </p:nvPr>
        </p:nvGraphicFramePr>
        <p:xfrm>
          <a:off x="321738" y="855135"/>
          <a:ext cx="4023360" cy="4536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2377440"/>
                <a:gridCol w="1188720"/>
              </a:tblGrid>
              <a:tr h="457200">
                <a:tc gridSpan="3">
                  <a:txBody>
                    <a:bodyPr/>
                    <a:lstStyle/>
                    <a:p>
                      <a:r>
                        <a:rPr lang="en-US" sz="1600" b="1" dirty="0" smtClean="0"/>
                        <a:t>A.</a:t>
                      </a:r>
                      <a:r>
                        <a:rPr lang="en-US" sz="1600" b="1" baseline="0" dirty="0" smtClean="0"/>
                        <a:t> KATEGORI </a:t>
                      </a:r>
                      <a:r>
                        <a:rPr lang="en-US" sz="1600" b="1" i="1" baseline="0" dirty="0" smtClean="0"/>
                        <a:t>HR TRANSFORMATION</a:t>
                      </a:r>
                      <a:endParaRPr lang="en-US" sz="1600" b="1" i="1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No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Nama</a:t>
                      </a:r>
                      <a:r>
                        <a:rPr lang="en-US" sz="1200" b="1" baseline="0" dirty="0" smtClean="0"/>
                        <a:t> Perusahaan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Predikat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PT</a:t>
                      </a:r>
                      <a:r>
                        <a:rPr lang="en-US" sz="1200" b="0" baseline="0" dirty="0" smtClean="0"/>
                        <a:t> KAI (</a:t>
                      </a:r>
                      <a:r>
                        <a:rPr lang="en-US" sz="1200" b="0" baseline="0" dirty="0" err="1" smtClean="0"/>
                        <a:t>Persero</a:t>
                      </a:r>
                      <a:r>
                        <a:rPr lang="en-US" sz="1200" b="0" baseline="0" dirty="0" smtClean="0"/>
                        <a:t>)</a:t>
                      </a:r>
                      <a:endParaRPr lang="en-US" sz="1200" b="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5"/>
                          </a:solidFill>
                        </a:rPr>
                        <a:t>Excellence</a:t>
                      </a:r>
                      <a:endParaRPr lang="en-US" sz="12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Telkomsel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5"/>
                          </a:solidFill>
                        </a:rPr>
                        <a:t>Excellence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Citibank</a:t>
                      </a:r>
                      <a:endParaRPr lang="en-US" sz="1200" b="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Good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Express </a:t>
                      </a:r>
                      <a:r>
                        <a:rPr lang="en-US" sz="1200" b="0" dirty="0" err="1" smtClean="0"/>
                        <a:t>Trasindo</a:t>
                      </a:r>
                      <a:r>
                        <a:rPr lang="en-US" sz="1200" b="0" dirty="0" smtClean="0"/>
                        <a:t> </a:t>
                      </a:r>
                      <a:r>
                        <a:rPr lang="en-US" sz="1200" b="0" dirty="0" err="1" smtClean="0"/>
                        <a:t>Utama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Good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Agung</a:t>
                      </a:r>
                      <a:r>
                        <a:rPr lang="en-US" sz="1200" b="0" dirty="0" smtClean="0"/>
                        <a:t> </a:t>
                      </a:r>
                      <a:r>
                        <a:rPr lang="en-US" sz="1200" b="0" dirty="0" err="1" smtClean="0"/>
                        <a:t>Automall</a:t>
                      </a:r>
                      <a:endParaRPr lang="en-US" sz="1200" b="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Good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Jasa</a:t>
                      </a:r>
                      <a:r>
                        <a:rPr lang="en-US" sz="1200" b="0" dirty="0" smtClean="0"/>
                        <a:t> </a:t>
                      </a:r>
                      <a:r>
                        <a:rPr lang="en-US" sz="1200" b="0" dirty="0" err="1" smtClean="0"/>
                        <a:t>Marga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Good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Angkasa</a:t>
                      </a:r>
                      <a:r>
                        <a:rPr lang="en-US" sz="1200" b="0" dirty="0" smtClean="0"/>
                        <a:t> </a:t>
                      </a:r>
                      <a:r>
                        <a:rPr lang="en-US" sz="1200" b="0" dirty="0" err="1" smtClean="0"/>
                        <a:t>Pura</a:t>
                      </a:r>
                      <a:r>
                        <a:rPr lang="en-US" sz="1200" b="0" dirty="0" smtClean="0"/>
                        <a:t> II</a:t>
                      </a:r>
                      <a:endParaRPr lang="en-US" sz="1200" b="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Moderate</a:t>
                      </a:r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Federal Oil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Moderate</a:t>
                      </a:r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Bank </a:t>
                      </a:r>
                      <a:r>
                        <a:rPr lang="en-US" sz="1200" b="0" dirty="0" err="1" smtClean="0"/>
                        <a:t>Bukopin</a:t>
                      </a:r>
                      <a:endParaRPr lang="en-US" sz="1200" b="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Moderate</a:t>
                      </a:r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Great Eastern Life Indonesia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Moderate</a:t>
                      </a:r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314684"/>
              </p:ext>
            </p:extLst>
          </p:nvPr>
        </p:nvGraphicFramePr>
        <p:xfrm>
          <a:off x="4758268" y="855134"/>
          <a:ext cx="4023360" cy="3053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2377440"/>
                <a:gridCol w="1188720"/>
              </a:tblGrid>
              <a:tr h="457200">
                <a:tc gridSpan="3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B.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KATEGORI </a:t>
                      </a:r>
                      <a:r>
                        <a:rPr lang="en-US" sz="1600" b="1" i="1" baseline="0" dirty="0" smtClean="0">
                          <a:solidFill>
                            <a:schemeClr val="bg1"/>
                          </a:solidFill>
                        </a:rPr>
                        <a:t>RECRUITMENT &amp; ATTRACTION</a:t>
                      </a:r>
                      <a:endParaRPr lang="en-US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No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Nama</a:t>
                      </a:r>
                      <a:r>
                        <a:rPr lang="en-US" sz="1200" b="1" baseline="0" dirty="0" smtClean="0"/>
                        <a:t> Perusahaan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Predikat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CPP</a:t>
                      </a:r>
                      <a:endParaRPr lang="en-US" sz="1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5"/>
                          </a:solidFill>
                        </a:rPr>
                        <a:t>Excellence</a:t>
                      </a:r>
                      <a:endParaRPr lang="en-US" sz="12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Manulife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5"/>
                          </a:solidFill>
                        </a:rPr>
                        <a:t>Excellence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PT KAI (</a:t>
                      </a:r>
                      <a:r>
                        <a:rPr lang="en-US" sz="1200" b="0" dirty="0" err="1" smtClean="0"/>
                        <a:t>Persero</a:t>
                      </a:r>
                      <a:r>
                        <a:rPr lang="en-US" sz="1200" b="0" dirty="0" smtClean="0"/>
                        <a:t>)</a:t>
                      </a:r>
                      <a:endParaRPr lang="en-US" sz="1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Best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Bank BII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Good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Bank DBS</a:t>
                      </a:r>
                      <a:endParaRPr lang="en-US" sz="1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Good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BUKOPIN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Moderate</a:t>
                      </a:r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532158"/>
              </p:ext>
            </p:extLst>
          </p:nvPr>
        </p:nvGraphicFramePr>
        <p:xfrm>
          <a:off x="4757244" y="4343410"/>
          <a:ext cx="4023360" cy="1569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2377440"/>
                <a:gridCol w="1188720"/>
              </a:tblGrid>
              <a:tr h="457200">
                <a:tc gridSpan="3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C.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KATEGORI </a:t>
                      </a:r>
                      <a:r>
                        <a:rPr lang="en-US" sz="1600" b="1" i="1" baseline="0" dirty="0" smtClean="0">
                          <a:solidFill>
                            <a:schemeClr val="bg1"/>
                          </a:solidFill>
                        </a:rPr>
                        <a:t>REWARD MANAGEMENT</a:t>
                      </a:r>
                      <a:endParaRPr lang="en-US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No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Nama</a:t>
                      </a:r>
                      <a:r>
                        <a:rPr lang="en-US" sz="1200" b="1" baseline="0" dirty="0" smtClean="0"/>
                        <a:t> Perusahaan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Predikat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Jasa</a:t>
                      </a:r>
                      <a:r>
                        <a:rPr lang="en-US" sz="1200" b="0" dirty="0" smtClean="0"/>
                        <a:t> </a:t>
                      </a:r>
                      <a:r>
                        <a:rPr lang="en-US" sz="1200" b="0" dirty="0" err="1" smtClean="0"/>
                        <a:t>Marga</a:t>
                      </a:r>
                      <a:endParaRPr 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Good</a:t>
                      </a:r>
                      <a:endParaRPr lang="en-US" sz="12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Federal Oil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Moderate</a:t>
                      </a:r>
                      <a:endParaRPr lang="en-US" sz="1200" b="1" dirty="0" smtClean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36560"/>
              </p:ext>
            </p:extLst>
          </p:nvPr>
        </p:nvGraphicFramePr>
        <p:xfrm>
          <a:off x="9524544" y="855135"/>
          <a:ext cx="4023360" cy="564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2377440"/>
                <a:gridCol w="1188720"/>
              </a:tblGrid>
              <a:tr h="457200">
                <a:tc gridSpan="3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D.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KATEGORI </a:t>
                      </a:r>
                      <a:r>
                        <a:rPr lang="en-US" sz="1600" b="1" i="1" baseline="0" dirty="0" smtClean="0">
                          <a:solidFill>
                            <a:schemeClr val="bg1"/>
                          </a:solidFill>
                        </a:rPr>
                        <a:t>PEOPLE DEVELOPMENT</a:t>
                      </a:r>
                      <a:endParaRPr lang="en-US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No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Nama</a:t>
                      </a:r>
                      <a:r>
                        <a:rPr lang="en-US" sz="1200" b="1" baseline="0" dirty="0" smtClean="0"/>
                        <a:t> Perusahaan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Predikat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Telkomsel</a:t>
                      </a:r>
                      <a:endParaRPr lang="en-US" sz="1200" b="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5"/>
                          </a:solidFill>
                        </a:rPr>
                        <a:t>Excellence</a:t>
                      </a:r>
                      <a:endParaRPr lang="en-US" sz="12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BCA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5"/>
                          </a:solidFill>
                        </a:rPr>
                        <a:t>Excellence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Citibank</a:t>
                      </a:r>
                      <a:endParaRPr lang="en-US" sz="1200" b="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Best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Manulife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Best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Bank BII</a:t>
                      </a:r>
                      <a:endParaRPr lang="en-US" sz="1200" b="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smtClean="0">
                          <a:solidFill>
                            <a:srgbClr val="7030A0"/>
                          </a:solidFill>
                        </a:rPr>
                        <a:t>Best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Daya</a:t>
                      </a:r>
                      <a:r>
                        <a:rPr lang="en-US" sz="1200" b="0" dirty="0" smtClean="0"/>
                        <a:t> </a:t>
                      </a:r>
                      <a:r>
                        <a:rPr lang="en-US" sz="1200" b="0" dirty="0" err="1" smtClean="0"/>
                        <a:t>Adicipta</a:t>
                      </a:r>
                      <a:r>
                        <a:rPr lang="en-US" sz="1200" b="0" dirty="0" smtClean="0"/>
                        <a:t> </a:t>
                      </a:r>
                      <a:r>
                        <a:rPr lang="en-US" sz="1200" b="0" dirty="0" err="1" smtClean="0"/>
                        <a:t>Mustika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smtClean="0">
                          <a:solidFill>
                            <a:srgbClr val="7030A0"/>
                          </a:solidFill>
                        </a:rPr>
                        <a:t>Best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Express </a:t>
                      </a:r>
                      <a:r>
                        <a:rPr lang="en-US" sz="1200" b="0" dirty="0" err="1" smtClean="0"/>
                        <a:t>Trasindo</a:t>
                      </a:r>
                      <a:r>
                        <a:rPr lang="en-US" sz="1200" b="0" dirty="0" smtClean="0"/>
                        <a:t> </a:t>
                      </a:r>
                      <a:r>
                        <a:rPr lang="en-US" sz="1200" b="0" dirty="0" err="1" smtClean="0"/>
                        <a:t>Utama</a:t>
                      </a:r>
                      <a:endParaRPr lang="en-US" sz="1200" b="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Best</a:t>
                      </a:r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Bank DBS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Good</a:t>
                      </a:r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Agung</a:t>
                      </a:r>
                      <a:r>
                        <a:rPr lang="en-US" sz="1200" b="0" dirty="0" smtClean="0"/>
                        <a:t> </a:t>
                      </a:r>
                      <a:r>
                        <a:rPr lang="en-US" sz="1200" b="0" dirty="0" err="1" smtClean="0"/>
                        <a:t>Automall</a:t>
                      </a:r>
                      <a:endParaRPr lang="en-US" sz="1200" b="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Good</a:t>
                      </a:r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Tigaraksa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Moderate</a:t>
                      </a:r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Erajaya</a:t>
                      </a:r>
                      <a:endParaRPr lang="en-US" sz="1200" b="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Moderate</a:t>
                      </a:r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Wahana</a:t>
                      </a:r>
                      <a:r>
                        <a:rPr lang="en-US" sz="1200" b="0" dirty="0" smtClean="0"/>
                        <a:t> </a:t>
                      </a:r>
                      <a:r>
                        <a:rPr lang="en-US" sz="1200" b="0" dirty="0" err="1" smtClean="0"/>
                        <a:t>Otomitra</a:t>
                      </a:r>
                      <a:r>
                        <a:rPr lang="en-US" sz="1200" b="0" dirty="0" smtClean="0"/>
                        <a:t> </a:t>
                      </a:r>
                      <a:r>
                        <a:rPr lang="en-US" sz="1200" b="0" dirty="0" err="1" smtClean="0"/>
                        <a:t>Multiartha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Moderate</a:t>
                      </a:r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Great Eastern Life Indonesia</a:t>
                      </a:r>
                      <a:endParaRPr lang="en-US" sz="1200" b="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Moderate</a:t>
                      </a:r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801612"/>
              </p:ext>
            </p:extLst>
          </p:nvPr>
        </p:nvGraphicFramePr>
        <p:xfrm>
          <a:off x="13961074" y="855134"/>
          <a:ext cx="4023360" cy="194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2377440"/>
                <a:gridCol w="1188720"/>
              </a:tblGrid>
              <a:tr h="457200">
                <a:tc gridSpan="3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E.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KATEGORI </a:t>
                      </a:r>
                      <a:r>
                        <a:rPr lang="en-US" sz="1600" b="1" i="1" baseline="0" dirty="0" smtClean="0">
                          <a:solidFill>
                            <a:schemeClr val="bg1"/>
                          </a:solidFill>
                        </a:rPr>
                        <a:t>PERFORMANCE MANAGEMENT</a:t>
                      </a:r>
                      <a:endParaRPr lang="en-US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No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Nama</a:t>
                      </a:r>
                      <a:r>
                        <a:rPr lang="en-US" sz="1200" b="1" baseline="0" dirty="0" smtClean="0"/>
                        <a:t> Perusahaan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Predikat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Tigaraksa</a:t>
                      </a:r>
                      <a:endParaRPr lang="en-US" sz="1200" b="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Good</a:t>
                      </a:r>
                      <a:endParaRPr lang="en-US" sz="12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Daya</a:t>
                      </a:r>
                      <a:r>
                        <a:rPr lang="en-US" sz="1200" b="0" dirty="0" smtClean="0"/>
                        <a:t> </a:t>
                      </a:r>
                      <a:r>
                        <a:rPr lang="en-US" sz="1200" b="0" dirty="0" err="1" smtClean="0"/>
                        <a:t>Adicipta</a:t>
                      </a:r>
                      <a:r>
                        <a:rPr lang="en-US" sz="1200" b="0" dirty="0" smtClean="0"/>
                        <a:t> </a:t>
                      </a:r>
                      <a:r>
                        <a:rPr lang="en-US" sz="1200" b="0" dirty="0" err="1" smtClean="0"/>
                        <a:t>Mustika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Good</a:t>
                      </a:r>
                      <a:endParaRPr lang="en-US" sz="1200" b="1" dirty="0" smtClean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Wahana</a:t>
                      </a:r>
                      <a:r>
                        <a:rPr lang="en-US" sz="1200" b="0" baseline="0" dirty="0" smtClean="0"/>
                        <a:t> Eastern Life Indonesia</a:t>
                      </a:r>
                      <a:endParaRPr lang="en-US" sz="1200" b="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Moderate</a:t>
                      </a:r>
                      <a:endParaRPr lang="en-US" sz="1200" b="1" dirty="0" smtClean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31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32024" y="165809"/>
            <a:ext cx="6335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2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HR EXCELLENCE AWARD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228568"/>
              </p:ext>
            </p:extLst>
          </p:nvPr>
        </p:nvGraphicFramePr>
        <p:xfrm>
          <a:off x="-8857122" y="855135"/>
          <a:ext cx="4023360" cy="4536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2377440"/>
                <a:gridCol w="1188720"/>
              </a:tblGrid>
              <a:tr h="457200">
                <a:tc gridSpan="3">
                  <a:txBody>
                    <a:bodyPr/>
                    <a:lstStyle/>
                    <a:p>
                      <a:r>
                        <a:rPr lang="en-US" sz="1600" b="1" dirty="0" smtClean="0"/>
                        <a:t>A.</a:t>
                      </a:r>
                      <a:r>
                        <a:rPr lang="en-US" sz="1600" b="1" baseline="0" dirty="0" smtClean="0"/>
                        <a:t> KATEGORI </a:t>
                      </a:r>
                      <a:r>
                        <a:rPr lang="en-US" sz="1600" b="1" i="1" baseline="0" dirty="0" smtClean="0"/>
                        <a:t>HR TRANSFORMATION</a:t>
                      </a:r>
                      <a:endParaRPr lang="en-US" sz="1600" b="1" i="1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No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Nama</a:t>
                      </a:r>
                      <a:r>
                        <a:rPr lang="en-US" sz="1200" b="1" baseline="0" dirty="0" smtClean="0"/>
                        <a:t> Perusahaan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Predikat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PT</a:t>
                      </a:r>
                      <a:r>
                        <a:rPr lang="en-US" sz="1200" b="0" baseline="0" dirty="0" smtClean="0"/>
                        <a:t> KAI (</a:t>
                      </a:r>
                      <a:r>
                        <a:rPr lang="en-US" sz="1200" b="0" baseline="0" dirty="0" err="1" smtClean="0"/>
                        <a:t>Persero</a:t>
                      </a:r>
                      <a:r>
                        <a:rPr lang="en-US" sz="1200" b="0" baseline="0" dirty="0" smtClean="0"/>
                        <a:t>)</a:t>
                      </a:r>
                      <a:endParaRPr lang="en-US" sz="1200" b="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5"/>
                          </a:solidFill>
                        </a:rPr>
                        <a:t>Excellence</a:t>
                      </a:r>
                      <a:endParaRPr lang="en-US" sz="12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Telkomsel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5"/>
                          </a:solidFill>
                        </a:rPr>
                        <a:t>Excellence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Citibank</a:t>
                      </a:r>
                      <a:endParaRPr lang="en-US" sz="1200" b="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Good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Express </a:t>
                      </a:r>
                      <a:r>
                        <a:rPr lang="en-US" sz="1200" b="0" dirty="0" err="1" smtClean="0"/>
                        <a:t>Trasindo</a:t>
                      </a:r>
                      <a:r>
                        <a:rPr lang="en-US" sz="1200" b="0" dirty="0" smtClean="0"/>
                        <a:t> </a:t>
                      </a:r>
                      <a:r>
                        <a:rPr lang="en-US" sz="1200" b="0" dirty="0" err="1" smtClean="0"/>
                        <a:t>Utama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Good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Agung</a:t>
                      </a:r>
                      <a:r>
                        <a:rPr lang="en-US" sz="1200" b="0" dirty="0" smtClean="0"/>
                        <a:t> </a:t>
                      </a:r>
                      <a:r>
                        <a:rPr lang="en-US" sz="1200" b="0" dirty="0" err="1" smtClean="0"/>
                        <a:t>Automall</a:t>
                      </a:r>
                      <a:endParaRPr lang="en-US" sz="1200" b="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Good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Jasa</a:t>
                      </a:r>
                      <a:r>
                        <a:rPr lang="en-US" sz="1200" b="0" dirty="0" smtClean="0"/>
                        <a:t> </a:t>
                      </a:r>
                      <a:r>
                        <a:rPr lang="en-US" sz="1200" b="0" dirty="0" err="1" smtClean="0"/>
                        <a:t>Marga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Good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Angkasa</a:t>
                      </a:r>
                      <a:r>
                        <a:rPr lang="en-US" sz="1200" b="0" dirty="0" smtClean="0"/>
                        <a:t> </a:t>
                      </a:r>
                      <a:r>
                        <a:rPr lang="en-US" sz="1200" b="0" dirty="0" err="1" smtClean="0"/>
                        <a:t>Pura</a:t>
                      </a:r>
                      <a:r>
                        <a:rPr lang="en-US" sz="1200" b="0" dirty="0" smtClean="0"/>
                        <a:t> II</a:t>
                      </a:r>
                      <a:endParaRPr lang="en-US" sz="1200" b="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Moderate</a:t>
                      </a:r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Federal Oil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Moderate</a:t>
                      </a:r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Bank </a:t>
                      </a:r>
                      <a:r>
                        <a:rPr lang="en-US" sz="1200" b="0" dirty="0" err="1" smtClean="0"/>
                        <a:t>Bukopin</a:t>
                      </a:r>
                      <a:endParaRPr lang="en-US" sz="1200" b="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Moderate</a:t>
                      </a:r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Great Eastern Life Indonesia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Moderate</a:t>
                      </a:r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498578"/>
              </p:ext>
            </p:extLst>
          </p:nvPr>
        </p:nvGraphicFramePr>
        <p:xfrm>
          <a:off x="-4420592" y="855134"/>
          <a:ext cx="4023360" cy="3053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2377440"/>
                <a:gridCol w="1188720"/>
              </a:tblGrid>
              <a:tr h="457200">
                <a:tc gridSpan="3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B.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KATEGORI </a:t>
                      </a:r>
                      <a:r>
                        <a:rPr lang="en-US" sz="1600" b="1" i="1" baseline="0" dirty="0" smtClean="0">
                          <a:solidFill>
                            <a:schemeClr val="bg1"/>
                          </a:solidFill>
                        </a:rPr>
                        <a:t>RECRUITMENT &amp; ATTRACTION</a:t>
                      </a:r>
                      <a:endParaRPr lang="en-US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No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Nama</a:t>
                      </a:r>
                      <a:r>
                        <a:rPr lang="en-US" sz="1200" b="1" baseline="0" dirty="0" smtClean="0"/>
                        <a:t> Perusahaan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Predikat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CPP</a:t>
                      </a:r>
                      <a:endParaRPr lang="en-US" sz="1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5"/>
                          </a:solidFill>
                        </a:rPr>
                        <a:t>Excellence</a:t>
                      </a:r>
                      <a:endParaRPr lang="en-US" sz="12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Manulife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5"/>
                          </a:solidFill>
                        </a:rPr>
                        <a:t>Excellence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PT KAI (</a:t>
                      </a:r>
                      <a:r>
                        <a:rPr lang="en-US" sz="1200" b="0" dirty="0" err="1" smtClean="0"/>
                        <a:t>Persero</a:t>
                      </a:r>
                      <a:r>
                        <a:rPr lang="en-US" sz="1200" b="0" dirty="0" smtClean="0"/>
                        <a:t>)</a:t>
                      </a:r>
                      <a:endParaRPr lang="en-US" sz="1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Best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Bank BII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Good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Bank DBS</a:t>
                      </a:r>
                      <a:endParaRPr lang="en-US" sz="1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Good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BUKOPIN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Moderate</a:t>
                      </a:r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210362"/>
              </p:ext>
            </p:extLst>
          </p:nvPr>
        </p:nvGraphicFramePr>
        <p:xfrm>
          <a:off x="-4421616" y="4343410"/>
          <a:ext cx="4023360" cy="1569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2377440"/>
                <a:gridCol w="1188720"/>
              </a:tblGrid>
              <a:tr h="457200">
                <a:tc gridSpan="3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C.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KATEGORI </a:t>
                      </a:r>
                      <a:r>
                        <a:rPr lang="en-US" sz="1600" b="1" i="1" baseline="0" dirty="0" smtClean="0">
                          <a:solidFill>
                            <a:schemeClr val="bg1"/>
                          </a:solidFill>
                        </a:rPr>
                        <a:t>REWARD MANAGEMENT</a:t>
                      </a:r>
                      <a:endParaRPr lang="en-US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No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Nama</a:t>
                      </a:r>
                      <a:r>
                        <a:rPr lang="en-US" sz="1200" b="1" baseline="0" dirty="0" smtClean="0"/>
                        <a:t> Perusahaan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Predikat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Jasa</a:t>
                      </a:r>
                      <a:r>
                        <a:rPr lang="en-US" sz="1200" b="0" dirty="0" smtClean="0"/>
                        <a:t> </a:t>
                      </a:r>
                      <a:r>
                        <a:rPr lang="en-US" sz="1200" b="0" dirty="0" err="1" smtClean="0"/>
                        <a:t>Marga</a:t>
                      </a:r>
                      <a:endParaRPr 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Good</a:t>
                      </a:r>
                      <a:endParaRPr lang="en-US" sz="12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Federal Oil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Moderate</a:t>
                      </a:r>
                      <a:endParaRPr lang="en-US" sz="1200" b="1" dirty="0" smtClean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389400"/>
              </p:ext>
            </p:extLst>
          </p:nvPr>
        </p:nvGraphicFramePr>
        <p:xfrm>
          <a:off x="345684" y="855135"/>
          <a:ext cx="4023360" cy="564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2377440"/>
                <a:gridCol w="1188720"/>
              </a:tblGrid>
              <a:tr h="457200">
                <a:tc gridSpan="3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D.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KATEGORI </a:t>
                      </a:r>
                      <a:r>
                        <a:rPr lang="en-US" sz="1600" b="1" i="1" baseline="0" dirty="0" smtClean="0">
                          <a:solidFill>
                            <a:schemeClr val="bg1"/>
                          </a:solidFill>
                        </a:rPr>
                        <a:t>PEOPLE DEVELOPMENT</a:t>
                      </a:r>
                      <a:endParaRPr lang="en-US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No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Nama</a:t>
                      </a:r>
                      <a:r>
                        <a:rPr lang="en-US" sz="1200" b="1" baseline="0" dirty="0" smtClean="0"/>
                        <a:t> Perusahaan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Predikat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Telkomsel</a:t>
                      </a:r>
                      <a:endParaRPr lang="en-US" sz="1200" b="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5"/>
                          </a:solidFill>
                        </a:rPr>
                        <a:t>Excellence</a:t>
                      </a:r>
                      <a:endParaRPr lang="en-US" sz="12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BCA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5"/>
                          </a:solidFill>
                        </a:rPr>
                        <a:t>Excellence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Citibank</a:t>
                      </a:r>
                      <a:endParaRPr lang="en-US" sz="1200" b="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Best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Manulife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Best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Bank BII</a:t>
                      </a:r>
                      <a:endParaRPr lang="en-US" sz="1200" b="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smtClean="0">
                          <a:solidFill>
                            <a:srgbClr val="7030A0"/>
                          </a:solidFill>
                        </a:rPr>
                        <a:t>Best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Daya</a:t>
                      </a:r>
                      <a:r>
                        <a:rPr lang="en-US" sz="1200" b="0" dirty="0" smtClean="0"/>
                        <a:t> </a:t>
                      </a:r>
                      <a:r>
                        <a:rPr lang="en-US" sz="1200" b="0" dirty="0" err="1" smtClean="0"/>
                        <a:t>Adicipta</a:t>
                      </a:r>
                      <a:r>
                        <a:rPr lang="en-US" sz="1200" b="0" dirty="0" smtClean="0"/>
                        <a:t> </a:t>
                      </a:r>
                      <a:r>
                        <a:rPr lang="en-US" sz="1200" b="0" dirty="0" err="1" smtClean="0"/>
                        <a:t>Mustika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smtClean="0">
                          <a:solidFill>
                            <a:srgbClr val="7030A0"/>
                          </a:solidFill>
                        </a:rPr>
                        <a:t>Best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Express </a:t>
                      </a:r>
                      <a:r>
                        <a:rPr lang="en-US" sz="1200" b="0" dirty="0" err="1" smtClean="0"/>
                        <a:t>Trasindo</a:t>
                      </a:r>
                      <a:r>
                        <a:rPr lang="en-US" sz="1200" b="0" dirty="0" smtClean="0"/>
                        <a:t> </a:t>
                      </a:r>
                      <a:r>
                        <a:rPr lang="en-US" sz="1200" b="0" dirty="0" err="1" smtClean="0"/>
                        <a:t>Utama</a:t>
                      </a:r>
                      <a:endParaRPr lang="en-US" sz="1200" b="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Best</a:t>
                      </a:r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Bank DBS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Good</a:t>
                      </a:r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Agung</a:t>
                      </a:r>
                      <a:r>
                        <a:rPr lang="en-US" sz="1200" b="0" dirty="0" smtClean="0"/>
                        <a:t> </a:t>
                      </a:r>
                      <a:r>
                        <a:rPr lang="en-US" sz="1200" b="0" dirty="0" err="1" smtClean="0"/>
                        <a:t>Automall</a:t>
                      </a:r>
                      <a:endParaRPr lang="en-US" sz="1200" b="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Good</a:t>
                      </a:r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Tigaraksa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Moderate</a:t>
                      </a:r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Erajaya</a:t>
                      </a:r>
                      <a:endParaRPr lang="en-US" sz="1200" b="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Moderate</a:t>
                      </a:r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Wahana</a:t>
                      </a:r>
                      <a:r>
                        <a:rPr lang="en-US" sz="1200" b="0" dirty="0" smtClean="0"/>
                        <a:t> </a:t>
                      </a:r>
                      <a:r>
                        <a:rPr lang="en-US" sz="1200" b="0" dirty="0" err="1" smtClean="0"/>
                        <a:t>Otomitra</a:t>
                      </a:r>
                      <a:r>
                        <a:rPr lang="en-US" sz="1200" b="0" dirty="0" smtClean="0"/>
                        <a:t> </a:t>
                      </a:r>
                      <a:r>
                        <a:rPr lang="en-US" sz="1200" b="0" dirty="0" err="1" smtClean="0"/>
                        <a:t>Multiartha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Moderate</a:t>
                      </a:r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Great Eastern Life Indonesia</a:t>
                      </a:r>
                      <a:endParaRPr lang="en-US" sz="1200" b="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Moderate</a:t>
                      </a:r>
                      <a:endParaRPr 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78452"/>
              </p:ext>
            </p:extLst>
          </p:nvPr>
        </p:nvGraphicFramePr>
        <p:xfrm>
          <a:off x="4782214" y="855134"/>
          <a:ext cx="4023360" cy="194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2377440"/>
                <a:gridCol w="1188720"/>
              </a:tblGrid>
              <a:tr h="457200">
                <a:tc gridSpan="3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E.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KATEGORI </a:t>
                      </a:r>
                      <a:r>
                        <a:rPr lang="en-US" sz="1600" b="1" i="1" baseline="0" dirty="0" smtClean="0">
                          <a:solidFill>
                            <a:schemeClr val="bg1"/>
                          </a:solidFill>
                        </a:rPr>
                        <a:t>PERFORMANCE MANAGEMENT</a:t>
                      </a:r>
                      <a:endParaRPr lang="en-US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No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Nama</a:t>
                      </a:r>
                      <a:r>
                        <a:rPr lang="en-US" sz="1200" b="1" baseline="0" dirty="0" smtClean="0"/>
                        <a:t> Perusahaan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Predikat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Tigaraksa</a:t>
                      </a:r>
                      <a:endParaRPr lang="en-US" sz="1200" b="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Good</a:t>
                      </a:r>
                      <a:endParaRPr lang="en-US" sz="12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Daya</a:t>
                      </a:r>
                      <a:r>
                        <a:rPr lang="en-US" sz="1200" b="0" dirty="0" smtClean="0"/>
                        <a:t> </a:t>
                      </a:r>
                      <a:r>
                        <a:rPr lang="en-US" sz="1200" b="0" dirty="0" err="1" smtClean="0"/>
                        <a:t>Adicipta</a:t>
                      </a:r>
                      <a:r>
                        <a:rPr lang="en-US" sz="1200" b="0" dirty="0" smtClean="0"/>
                        <a:t> </a:t>
                      </a:r>
                      <a:r>
                        <a:rPr lang="en-US" sz="1200" b="0" dirty="0" err="1" smtClean="0"/>
                        <a:t>Mustika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Good</a:t>
                      </a:r>
                      <a:endParaRPr lang="en-US" sz="1200" b="1" dirty="0" smtClean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Wahana</a:t>
                      </a:r>
                      <a:r>
                        <a:rPr lang="en-US" sz="1200" b="0" baseline="0" dirty="0" smtClean="0"/>
                        <a:t> Eastern Life Indonesia</a:t>
                      </a:r>
                      <a:endParaRPr lang="en-US" sz="1200" b="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Moderate</a:t>
                      </a:r>
                      <a:endParaRPr lang="en-US" sz="1200" b="1" dirty="0" smtClean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25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65274" y="184920"/>
            <a:ext cx="418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Framework : GCG in Action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3933" y="101602"/>
            <a:ext cx="4284132" cy="1667932"/>
            <a:chOff x="143933" y="101602"/>
            <a:chExt cx="4284132" cy="1667932"/>
          </a:xfrm>
        </p:grpSpPr>
        <p:sp>
          <p:nvSpPr>
            <p:cNvPr id="7" name="Round Diagonal Corner Rectangle 6"/>
            <p:cNvSpPr/>
            <p:nvPr/>
          </p:nvSpPr>
          <p:spPr>
            <a:xfrm>
              <a:off x="143933" y="101602"/>
              <a:ext cx="4165598" cy="1667932"/>
            </a:xfrm>
            <a:prstGeom prst="round2DiagRect">
              <a:avLst/>
            </a:prstGeom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9676" y="104686"/>
              <a:ext cx="2429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MASALAH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DAN TANTANGAN </a:t>
              </a:r>
              <a:r>
                <a:rPr lang="en-US" sz="1200" b="1" dirty="0">
                  <a:solidFill>
                    <a:schemeClr val="bg1"/>
                  </a:solidFill>
                </a:rPr>
                <a:t>BISNIS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0276" y="320819"/>
              <a:ext cx="420778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err="1" smtClean="0">
                  <a:solidFill>
                    <a:schemeClr val="bg1"/>
                  </a:solidFill>
                </a:rPr>
                <a:t>Kompetisi</a:t>
              </a:r>
              <a:endParaRPr lang="en-US" sz="1200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err="1" smtClean="0">
                  <a:solidFill>
                    <a:schemeClr val="bg1"/>
                  </a:solidFill>
                </a:rPr>
                <a:t>Perubahan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lansekap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pasar</a:t>
              </a:r>
              <a:endParaRPr lang="en-US" sz="1200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err="1" smtClean="0">
                  <a:solidFill>
                    <a:schemeClr val="bg1"/>
                  </a:solidFill>
                </a:rPr>
                <a:t>Perubahan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perilaku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konsumen</a:t>
              </a:r>
              <a:endParaRPr lang="en-US" sz="1200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err="1" smtClean="0">
                  <a:solidFill>
                    <a:schemeClr val="bg1"/>
                  </a:solidFill>
                </a:rPr>
                <a:t>Regionalisasi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pasar</a:t>
              </a:r>
              <a:endParaRPr lang="en-US" sz="1200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err="1" smtClean="0">
                  <a:solidFill>
                    <a:schemeClr val="bg1"/>
                  </a:solidFill>
                </a:rPr>
                <a:t>Perkembangan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teknologi</a:t>
              </a:r>
              <a:endParaRPr lang="en-US" sz="1200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err="1" smtClean="0">
                  <a:solidFill>
                    <a:schemeClr val="bg1"/>
                  </a:solidFill>
                </a:rPr>
                <a:t>Tuntutan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etika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bisnis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lingkungan</a:t>
              </a:r>
              <a:endParaRPr lang="en-US" sz="1200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err="1" smtClean="0">
                  <a:solidFill>
                    <a:schemeClr val="bg1"/>
                  </a:solidFill>
                </a:rPr>
                <a:t>dll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3929" y="2128908"/>
            <a:ext cx="4165600" cy="2218266"/>
            <a:chOff x="143929" y="2128908"/>
            <a:chExt cx="4165600" cy="2218266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143929" y="2128908"/>
              <a:ext cx="4165600" cy="2218266"/>
            </a:xfrm>
            <a:prstGeom prst="round2DiagRect">
              <a:avLst/>
            </a:prstGeom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9673" y="2145841"/>
              <a:ext cx="2429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STRATEGI DAN PRAKTIK GCG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0273" y="2373526"/>
              <a:ext cx="408925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err="1" smtClean="0">
                  <a:solidFill>
                    <a:schemeClr val="bg1"/>
                  </a:solidFill>
                </a:rPr>
                <a:t>Tersedianya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Direksi</a:t>
              </a:r>
              <a:r>
                <a:rPr lang="en-US" sz="1200" dirty="0" smtClean="0">
                  <a:solidFill>
                    <a:schemeClr val="bg1"/>
                  </a:solidFill>
                </a:rPr>
                <a:t>,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Komisaris</a:t>
              </a:r>
              <a:r>
                <a:rPr lang="en-US" sz="1200" dirty="0" smtClean="0">
                  <a:solidFill>
                    <a:schemeClr val="bg1"/>
                  </a:solidFill>
                </a:rPr>
                <a:t>,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dan</a:t>
              </a:r>
              <a:r>
                <a:rPr lang="en-US" sz="1200" dirty="0" smtClean="0">
                  <a:solidFill>
                    <a:schemeClr val="bg1"/>
                  </a:solidFill>
                </a:rPr>
                <a:t> RUPS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err="1" smtClean="0">
                  <a:solidFill>
                    <a:schemeClr val="bg1"/>
                  </a:solidFill>
                </a:rPr>
                <a:t>Adanya</a:t>
              </a:r>
              <a:r>
                <a:rPr lang="en-US" sz="1200" dirty="0" smtClean="0">
                  <a:solidFill>
                    <a:schemeClr val="bg1"/>
                  </a:solidFill>
                </a:rPr>
                <a:t> unit-unit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pemantau</a:t>
              </a:r>
              <a:r>
                <a:rPr lang="en-US" sz="1200" dirty="0" smtClean="0">
                  <a:solidFill>
                    <a:schemeClr val="bg1"/>
                  </a:solidFill>
                </a:rPr>
                <a:t> GCG (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Sekretaris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perusahaan</a:t>
              </a:r>
              <a:r>
                <a:rPr lang="en-US" sz="1200" dirty="0" smtClean="0">
                  <a:solidFill>
                    <a:schemeClr val="bg1"/>
                  </a:solidFill>
                </a:rPr>
                <a:t>, investor relation, change management, internal audit)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err="1" smtClean="0">
                  <a:solidFill>
                    <a:schemeClr val="bg1"/>
                  </a:solidFill>
                </a:rPr>
                <a:t>Memiliki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komite-komite</a:t>
              </a:r>
              <a:r>
                <a:rPr lang="en-US" sz="1200" dirty="0" smtClean="0">
                  <a:solidFill>
                    <a:schemeClr val="bg1"/>
                  </a:solidFill>
                </a:rPr>
                <a:t> di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direksi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komisaris</a:t>
              </a:r>
              <a:endParaRPr lang="en-US" sz="1200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err="1" smtClean="0">
                  <a:solidFill>
                    <a:schemeClr val="bg1"/>
                  </a:solidFill>
                </a:rPr>
                <a:t>Menyediakan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pedoman</a:t>
              </a:r>
              <a:r>
                <a:rPr lang="en-US" sz="1200" dirty="0" smtClean="0">
                  <a:solidFill>
                    <a:schemeClr val="bg1"/>
                  </a:solidFill>
                </a:rPr>
                <a:t> GCG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err="1" smtClean="0">
                  <a:solidFill>
                    <a:schemeClr val="bg1"/>
                  </a:solidFill>
                </a:rPr>
                <a:t>Adanya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pakta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integritas</a:t>
              </a:r>
              <a:endParaRPr lang="en-US" sz="1200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bg1"/>
                  </a:solidFill>
                </a:rPr>
                <a:t>Program Anti Fraud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err="1" smtClean="0">
                  <a:solidFill>
                    <a:schemeClr val="bg1"/>
                  </a:solidFill>
                </a:rPr>
                <a:t>Pengendalian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gratifikasi</a:t>
              </a:r>
              <a:endParaRPr lang="en-US" sz="1200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bg1"/>
                  </a:solidFill>
                </a:rPr>
                <a:t>Whistle blower system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err="1" smtClean="0">
                  <a:solidFill>
                    <a:schemeClr val="bg1"/>
                  </a:solidFill>
                </a:rPr>
                <a:t>dsb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3929" y="4706551"/>
            <a:ext cx="4165600" cy="2032915"/>
            <a:chOff x="143929" y="4706551"/>
            <a:chExt cx="4165600" cy="2032915"/>
          </a:xfrm>
        </p:grpSpPr>
        <p:sp>
          <p:nvSpPr>
            <p:cNvPr id="11" name="Round Diagonal Corner Rectangle 10"/>
            <p:cNvSpPr/>
            <p:nvPr/>
          </p:nvSpPr>
          <p:spPr>
            <a:xfrm>
              <a:off x="143929" y="4706551"/>
              <a:ext cx="4165600" cy="2032915"/>
            </a:xfrm>
            <a:prstGeom prst="round2DiagRect">
              <a:avLst/>
            </a:prstGeom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9673" y="4723484"/>
              <a:ext cx="2429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LEARNING ORGANIZATION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0273" y="4959636"/>
              <a:ext cx="40892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err="1" smtClean="0">
                  <a:solidFill>
                    <a:schemeClr val="bg1"/>
                  </a:solidFill>
                </a:rPr>
                <a:t>Tersedianya</a:t>
              </a:r>
              <a:r>
                <a:rPr lang="en-US" sz="1200" dirty="0" smtClean="0">
                  <a:solidFill>
                    <a:schemeClr val="bg1"/>
                  </a:solidFill>
                </a:rPr>
                <a:t> Media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Pembelajaran</a:t>
              </a:r>
              <a:r>
                <a:rPr lang="en-US" sz="1200" dirty="0" smtClean="0">
                  <a:solidFill>
                    <a:schemeClr val="bg1"/>
                  </a:solidFill>
                </a:rPr>
                <a:t> (email, web portal, corporate tube,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dll</a:t>
              </a:r>
              <a:r>
                <a:rPr lang="en-US" sz="1200" dirty="0" smtClean="0">
                  <a:solidFill>
                    <a:schemeClr val="bg1"/>
                  </a:solidFill>
                </a:rPr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bg1"/>
                  </a:solidFill>
                </a:rPr>
                <a:t>Forum-forum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pembelajaran</a:t>
              </a:r>
              <a:r>
                <a:rPr lang="en-US" sz="1200" dirty="0" smtClean="0">
                  <a:solidFill>
                    <a:schemeClr val="bg1"/>
                  </a:solidFill>
                </a:rPr>
                <a:t> (seminar, conference, coffee morning)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bg1"/>
                  </a:solidFill>
                </a:rPr>
                <a:t>Training formal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bg1"/>
                  </a:solidFill>
                </a:rPr>
                <a:t>Forum CEO Speech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err="1" smtClean="0">
                  <a:solidFill>
                    <a:schemeClr val="bg1"/>
                  </a:solidFill>
                </a:rPr>
                <a:t>Kegiatan</a:t>
              </a:r>
              <a:r>
                <a:rPr lang="en-US" sz="1200" dirty="0" smtClean="0">
                  <a:solidFill>
                    <a:schemeClr val="bg1"/>
                  </a:solidFill>
                </a:rPr>
                <a:t> Coaching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dan</a:t>
              </a:r>
              <a:r>
                <a:rPr lang="en-US" sz="1200" dirty="0" smtClean="0">
                  <a:solidFill>
                    <a:schemeClr val="bg1"/>
                  </a:solidFill>
                </a:rPr>
                <a:t> Mentoring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err="1" smtClean="0">
                  <a:solidFill>
                    <a:schemeClr val="bg1"/>
                  </a:solidFill>
                </a:rPr>
                <a:t>Adanya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lembaga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diklat</a:t>
              </a:r>
              <a:r>
                <a:rPr lang="en-US" sz="1200" dirty="0" smtClean="0">
                  <a:solidFill>
                    <a:schemeClr val="bg1"/>
                  </a:solidFill>
                </a:rPr>
                <a:t> / Corporate University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err="1" smtClean="0">
                  <a:solidFill>
                    <a:schemeClr val="bg1"/>
                  </a:solidFill>
                </a:rPr>
                <a:t>dsb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67120" y="2544231"/>
            <a:ext cx="3115733" cy="1172636"/>
            <a:chOff x="5867120" y="2544231"/>
            <a:chExt cx="3115733" cy="1172636"/>
          </a:xfrm>
        </p:grpSpPr>
        <p:sp>
          <p:nvSpPr>
            <p:cNvPr id="18" name="Flowchart: Process 17"/>
            <p:cNvSpPr/>
            <p:nvPr/>
          </p:nvSpPr>
          <p:spPr>
            <a:xfrm>
              <a:off x="5867120" y="2558081"/>
              <a:ext cx="3115733" cy="1158786"/>
            </a:xfrm>
            <a:prstGeom prst="flowChartProcess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22863" y="2544231"/>
              <a:ext cx="2429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4">
                      <a:lumMod val="50000"/>
                    </a:schemeClr>
                  </a:solidFill>
                </a:rPr>
                <a:t>GOAL</a:t>
              </a:r>
              <a:endParaRPr lang="en-US" sz="12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43463" y="2777298"/>
              <a:ext cx="29462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accent4">
                      <a:lumMod val="50000"/>
                    </a:schemeClr>
                  </a:solidFill>
                </a:rPr>
                <a:t>Compliance (</a:t>
              </a:r>
              <a:r>
                <a:rPr lang="en-US" sz="1200" dirty="0" err="1" smtClean="0">
                  <a:solidFill>
                    <a:schemeClr val="accent4">
                      <a:lumMod val="50000"/>
                    </a:schemeClr>
                  </a:solidFill>
                </a:rPr>
                <a:t>Taat</a:t>
              </a:r>
              <a:r>
                <a:rPr lang="en-US" sz="1200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4">
                      <a:lumMod val="50000"/>
                    </a:schemeClr>
                  </a:solidFill>
                </a:rPr>
                <a:t>Regulasi</a:t>
              </a:r>
              <a:r>
                <a:rPr lang="en-US" sz="1200" dirty="0" smtClean="0">
                  <a:solidFill>
                    <a:schemeClr val="accent4">
                      <a:lumMod val="50000"/>
                    </a:schemeClr>
                  </a:solidFill>
                </a:rPr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accent4">
                      <a:lumMod val="50000"/>
                    </a:schemeClr>
                  </a:solidFill>
                </a:rPr>
                <a:t>Conformance (</a:t>
              </a:r>
              <a:r>
                <a:rPr lang="en-US" sz="1200" dirty="0" err="1" smtClean="0">
                  <a:solidFill>
                    <a:schemeClr val="accent4">
                      <a:lumMod val="50000"/>
                    </a:schemeClr>
                  </a:solidFill>
                </a:rPr>
                <a:t>Tunduk</a:t>
              </a:r>
              <a:r>
                <a:rPr lang="en-US" sz="1200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4">
                      <a:lumMod val="50000"/>
                    </a:schemeClr>
                  </a:solidFill>
                </a:rPr>
                <a:t>pada</a:t>
              </a:r>
              <a:r>
                <a:rPr lang="en-US" sz="1200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4">
                      <a:lumMod val="50000"/>
                    </a:schemeClr>
                  </a:solidFill>
                </a:rPr>
                <a:t>etika</a:t>
              </a:r>
              <a:r>
                <a:rPr lang="en-US" sz="1200" dirty="0" smtClean="0">
                  <a:solidFill>
                    <a:schemeClr val="accent4">
                      <a:lumMod val="50000"/>
                    </a:schemeClr>
                  </a:solidFill>
                </a:rPr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accent4">
                      <a:lumMod val="50000"/>
                    </a:schemeClr>
                  </a:solidFill>
                </a:rPr>
                <a:t>Performance (</a:t>
              </a:r>
              <a:r>
                <a:rPr lang="en-US" sz="1200" dirty="0" err="1" smtClean="0">
                  <a:solidFill>
                    <a:schemeClr val="accent4">
                      <a:lumMod val="50000"/>
                    </a:schemeClr>
                  </a:solidFill>
                </a:rPr>
                <a:t>Mencapai</a:t>
              </a:r>
              <a:r>
                <a:rPr lang="en-US" sz="1200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4">
                      <a:lumMod val="50000"/>
                    </a:schemeClr>
                  </a:solidFill>
                </a:rPr>
                <a:t>profitabilitas</a:t>
              </a:r>
              <a:r>
                <a:rPr lang="en-US" sz="1200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4">
                      <a:lumMod val="50000"/>
                    </a:schemeClr>
                  </a:solidFill>
                </a:rPr>
                <a:t>dan</a:t>
              </a:r>
              <a:r>
                <a:rPr lang="en-US" sz="1200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4">
                      <a:lumMod val="50000"/>
                    </a:schemeClr>
                  </a:solidFill>
                </a:rPr>
                <a:t>keberlanjutan</a:t>
              </a:r>
              <a:r>
                <a:rPr lang="en-US" sz="1200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4">
                      <a:lumMod val="50000"/>
                    </a:schemeClr>
                  </a:solidFill>
                </a:rPr>
                <a:t>usaha</a:t>
              </a:r>
              <a:r>
                <a:rPr lang="en-US" sz="1200" dirty="0" smtClean="0">
                  <a:solidFill>
                    <a:schemeClr val="accent4">
                      <a:lumMod val="50000"/>
                    </a:schemeClr>
                  </a:solidFill>
                </a:rPr>
                <a:t>)</a:t>
              </a:r>
              <a:endParaRPr lang="en-US" sz="12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02660" y="905933"/>
            <a:ext cx="1324692" cy="4758267"/>
            <a:chOff x="4402660" y="905933"/>
            <a:chExt cx="1324692" cy="4758267"/>
          </a:xfrm>
        </p:grpSpPr>
        <p:sp>
          <p:nvSpPr>
            <p:cNvPr id="27" name="Freeform 26"/>
            <p:cNvSpPr/>
            <p:nvPr/>
          </p:nvSpPr>
          <p:spPr>
            <a:xfrm>
              <a:off x="4402660" y="905933"/>
              <a:ext cx="728140" cy="4758267"/>
            </a:xfrm>
            <a:custGeom>
              <a:avLst/>
              <a:gdLst>
                <a:gd name="connsiteX0" fmla="*/ 0 w 821266"/>
                <a:gd name="connsiteY0" fmla="*/ 0 h 4859867"/>
                <a:gd name="connsiteX1" fmla="*/ 821266 w 821266"/>
                <a:gd name="connsiteY1" fmla="*/ 0 h 4859867"/>
                <a:gd name="connsiteX2" fmla="*/ 821266 w 821266"/>
                <a:gd name="connsiteY2" fmla="*/ 4859867 h 4859867"/>
                <a:gd name="connsiteX3" fmla="*/ 8466 w 821266"/>
                <a:gd name="connsiteY3" fmla="*/ 4859867 h 485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266" h="4859867">
                  <a:moveTo>
                    <a:pt x="0" y="0"/>
                  </a:moveTo>
                  <a:lnTo>
                    <a:pt x="821266" y="0"/>
                  </a:lnTo>
                  <a:lnTo>
                    <a:pt x="821266" y="4859867"/>
                  </a:lnTo>
                  <a:lnTo>
                    <a:pt x="8466" y="4859867"/>
                  </a:lnTo>
                </a:path>
              </a:pathLst>
            </a:custGeom>
            <a:noFill/>
            <a:ln w="889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5134965" y="3137474"/>
              <a:ext cx="592387" cy="832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856645" y="1409619"/>
            <a:ext cx="16641" cy="3173690"/>
            <a:chOff x="3856645" y="1409619"/>
            <a:chExt cx="16641" cy="3173690"/>
          </a:xfrm>
        </p:grpSpPr>
        <p:cxnSp>
          <p:nvCxnSpPr>
            <p:cNvPr id="33" name="Straight Arrow Connector 32"/>
            <p:cNvCxnSpPr/>
            <p:nvPr/>
          </p:nvCxnSpPr>
          <p:spPr>
            <a:xfrm rot="16200000" flipV="1">
              <a:off x="3572932" y="1701653"/>
              <a:ext cx="592387" cy="832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6200000" flipV="1">
              <a:off x="3564611" y="4282956"/>
              <a:ext cx="592387" cy="832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375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463801" y="474133"/>
            <a:ext cx="4055533" cy="5520267"/>
            <a:chOff x="2463801" y="474133"/>
            <a:chExt cx="4055533" cy="5520267"/>
          </a:xfrm>
        </p:grpSpPr>
        <p:sp>
          <p:nvSpPr>
            <p:cNvPr id="2" name="Frame 1"/>
            <p:cNvSpPr/>
            <p:nvPr/>
          </p:nvSpPr>
          <p:spPr>
            <a:xfrm>
              <a:off x="2463801" y="474133"/>
              <a:ext cx="4055533" cy="5520267"/>
            </a:xfrm>
            <a:prstGeom prst="frame">
              <a:avLst>
                <a:gd name="adj1" fmla="val 3731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675467" y="685801"/>
              <a:ext cx="3640665" cy="5105399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12700">
              <a:solidFill>
                <a:schemeClr val="accent4">
                  <a:lumMod val="75000"/>
                </a:schemeClr>
              </a:solidFill>
              <a:prstDash val="sysDot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51444" y="815894"/>
            <a:ext cx="3272050" cy="4710581"/>
            <a:chOff x="2851444" y="815894"/>
            <a:chExt cx="3272050" cy="4710581"/>
          </a:xfrm>
        </p:grpSpPr>
        <p:sp>
          <p:nvSpPr>
            <p:cNvPr id="4" name="TextBox 3"/>
            <p:cNvSpPr txBox="1"/>
            <p:nvPr/>
          </p:nvSpPr>
          <p:spPr>
            <a:xfrm>
              <a:off x="3090251" y="815894"/>
              <a:ext cx="28026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err="1" smtClean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Aspek-aspek</a:t>
              </a:r>
              <a:r>
                <a:rPr lang="en-US" sz="2200" b="1" dirty="0" smtClean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200" b="1" dirty="0" err="1" smtClean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Penilaian</a:t>
              </a:r>
              <a:endParaRPr lang="en-US" sz="22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200" b="1" dirty="0" smtClean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CGPI 2013</a:t>
              </a:r>
              <a:endParaRPr lang="en-US" sz="22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51444" y="1740823"/>
              <a:ext cx="3272050" cy="3785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Komitmen</a:t>
              </a:r>
              <a:endPara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Transparansi</a:t>
              </a:r>
              <a:endPara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Akuntabilitas</a:t>
              </a:r>
              <a:endPara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Responsibilities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Independensi</a:t>
              </a:r>
              <a:endPara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Keadilan</a:t>
              </a:r>
              <a:endPara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Kepemimpinan</a:t>
              </a:r>
              <a:endPara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Strategi</a:t>
              </a:r>
              <a:endPara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Visi</a:t>
              </a:r>
              <a:r>
                <a:rPr lang="en-US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en-US" sz="2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Misi</a:t>
              </a:r>
              <a:r>
                <a:rPr lang="en-US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en-US" sz="2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Nilai</a:t>
              </a:r>
              <a:r>
                <a:rPr lang="en-US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dan</a:t>
              </a:r>
              <a:r>
                <a:rPr lang="en-US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Makna</a:t>
              </a:r>
              <a:endPara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Etika</a:t>
              </a:r>
              <a:endPara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Budaya</a:t>
              </a:r>
              <a:endPara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Organisasi</a:t>
              </a:r>
              <a:r>
                <a:rPr lang="en-US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Pembelajar</a:t>
              </a:r>
              <a:endPara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75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00" y="33864"/>
            <a:ext cx="415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INDONESIA </a:t>
            </a:r>
            <a:r>
              <a:rPr lang="en-US" sz="1600" b="1" dirty="0" smtClean="0">
                <a:solidFill>
                  <a:srgbClr val="C00000"/>
                </a:solidFill>
              </a:rPr>
              <a:t>MOST TRUSTED COMPANIES</a:t>
            </a:r>
            <a:r>
              <a:rPr lang="en-US" sz="1600" b="1" dirty="0" smtClean="0">
                <a:solidFill>
                  <a:schemeClr val="accent5"/>
                </a:solidFill>
              </a:rPr>
              <a:t> 2014</a:t>
            </a:r>
          </a:p>
          <a:p>
            <a:r>
              <a:rPr lang="en-US" sz="1200" dirty="0" smtClean="0"/>
              <a:t>BASED ON CORPORATE GOVERNANCE PERCEPTION INDEX 2013</a:t>
            </a: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295193"/>
              </p:ext>
            </p:extLst>
          </p:nvPr>
        </p:nvGraphicFramePr>
        <p:xfrm>
          <a:off x="211665" y="584194"/>
          <a:ext cx="8686800" cy="795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4640"/>
                <a:gridCol w="1005840"/>
                <a:gridCol w="1005840"/>
                <a:gridCol w="1005840"/>
                <a:gridCol w="1005840"/>
                <a:gridCol w="18288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Companies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Self Assessment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Document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Paper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Observation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Rating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PT Aneka Tambang (</a:t>
                      </a:r>
                      <a:r>
                        <a:rPr lang="en-US" sz="1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22.12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37.84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12.67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16.29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MOST TRUSTED COMPANY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PT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Asuransi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Jasa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Indonesia (</a:t>
                      </a:r>
                      <a:r>
                        <a:rPr lang="en-US" sz="10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23.29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34.79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11.57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15.39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PT Bank Central Asia </a:t>
                      </a:r>
                      <a:r>
                        <a:rPr lang="en-US" sz="1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24.08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34.48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11.97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15.53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PT Bank </a:t>
                      </a:r>
                      <a:r>
                        <a:rPr lang="en-US" sz="1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Mandiri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24.87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38.08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12.72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16.69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PT Bank Negara Indonesia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0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24.61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35.21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11.97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15.40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PT Bank OCBC NISP </a:t>
                      </a:r>
                      <a:r>
                        <a:rPr lang="en-US" sz="1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23.56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35.21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12.02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15.38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PT Bank Rakyat Indonesia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0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25.40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34.15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11.76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15.12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PT Bank </a:t>
                      </a:r>
                      <a:r>
                        <a:rPr lang="en-US" sz="1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Syariah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Mandiri</a:t>
                      </a:r>
                      <a:endParaRPr lang="en-US" sz="1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22.69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35.93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12.17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15.76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PT Garuda Indonesia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0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22.25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35.63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12.08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15.44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PT </a:t>
                      </a:r>
                      <a:r>
                        <a:rPr lang="en-US" sz="1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Jasa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Marga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21.63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35.78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12.25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15.50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PT Telekomunikasi Indonesia (</a:t>
                      </a:r>
                      <a:r>
                        <a:rPr lang="en-US" sz="1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23.53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37.99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12.65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16.49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Adi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Sarana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Armada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22.07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31.48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9.68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13.80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TRUSTED COMPANY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Angkasa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Pura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II (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20.93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33.43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11.73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14.42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Bank DKI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21.61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34.07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11.25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15.00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Bank Papua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22.34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32.27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10.80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14.04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Bank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Permata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23.86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33.11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10.49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14.25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Bank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Sinar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Harapan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Bali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21.94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29.68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11.13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13.52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Bank Tabungan Negara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23.50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34.82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11.40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15.22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Bukit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Asam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22.31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34.83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11.67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15.28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Indo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Tambangraya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Megah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22.45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32.44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11.01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14.23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Kereta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22.36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31.43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10.74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14.06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Krakatau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Engineering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24.91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30.44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10.79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13.57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Krakatau Industrial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Estate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Cilegon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22.64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31.34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10.89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13.80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Krakatau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Tirta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Industri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22.32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30.34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10.32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13.28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Tunas Finance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22.72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29.46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10.17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13.27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Pelabuhan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Indonesia III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22.92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28.71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9.88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12.77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Pembangkitan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Jawa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Bali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21.69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34.63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11.80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14.99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Pertamina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22.22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33.43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11.25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14.32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Petrokimia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Gresik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21.86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33.44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10.94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14.50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Timah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21.95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32.83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11.05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14.27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PT Bakrie Telecom </a:t>
                      </a:r>
                      <a:r>
                        <a:rPr lang="en-US" sz="10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21.00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25.15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9.23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11.06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FAIR TRUSTED COMPANY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5466" y="8822277"/>
            <a:ext cx="8746067" cy="144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 3" panose="05040102010807070707" pitchFamily="18" charset="2"/>
              <a:buChar char="Ú"/>
            </a:pPr>
            <a:r>
              <a:rPr lang="en-US" sz="1200" dirty="0" err="1" smtClean="0"/>
              <a:t>Tahapan</a:t>
            </a:r>
            <a:r>
              <a:rPr lang="en-US" sz="1200" dirty="0" smtClean="0"/>
              <a:t> </a:t>
            </a:r>
            <a:r>
              <a:rPr lang="en-US" sz="1200" dirty="0" err="1" smtClean="0"/>
              <a:t>riset</a:t>
            </a:r>
            <a:r>
              <a:rPr lang="en-US" sz="1200" dirty="0" smtClean="0"/>
              <a:t> </a:t>
            </a:r>
            <a:r>
              <a:rPr lang="en-US" sz="1200" dirty="0" err="1" smtClean="0"/>
              <a:t>terdiri</a:t>
            </a:r>
            <a:r>
              <a:rPr lang="en-US" sz="1200" dirty="0" smtClean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penyiapan</a:t>
            </a:r>
            <a:r>
              <a:rPr lang="en-US" sz="1200" dirty="0" smtClean="0"/>
              <a:t> </a:t>
            </a:r>
            <a:r>
              <a:rPr lang="en-US" sz="1200" dirty="0" err="1" smtClean="0"/>
              <a:t>metodologi</a:t>
            </a:r>
            <a:r>
              <a:rPr lang="en-US" sz="1200" dirty="0" smtClean="0"/>
              <a:t> (</a:t>
            </a:r>
            <a:r>
              <a:rPr lang="en-US" sz="1200" dirty="0" err="1" smtClean="0"/>
              <a:t>Januari</a:t>
            </a:r>
            <a:r>
              <a:rPr lang="en-US" sz="1200" dirty="0" smtClean="0"/>
              <a:t> – April), </a:t>
            </a:r>
            <a:r>
              <a:rPr lang="en-US" sz="1200" dirty="0" err="1" smtClean="0"/>
              <a:t>Publikasi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undangan</a:t>
            </a:r>
            <a:r>
              <a:rPr lang="en-US" sz="1200" dirty="0" smtClean="0"/>
              <a:t> </a:t>
            </a:r>
            <a:r>
              <a:rPr lang="en-US" sz="1200" dirty="0" err="1" smtClean="0"/>
              <a:t>kepesertaan</a:t>
            </a:r>
            <a:r>
              <a:rPr lang="en-US" sz="1200" dirty="0" smtClean="0"/>
              <a:t> (Mei – </a:t>
            </a:r>
            <a:r>
              <a:rPr lang="en-US" sz="1200" dirty="0" err="1" smtClean="0"/>
              <a:t>Agustus</a:t>
            </a:r>
            <a:r>
              <a:rPr lang="en-US" sz="1200" dirty="0" smtClean="0"/>
              <a:t>), </a:t>
            </a:r>
            <a:r>
              <a:rPr lang="en-US" sz="1200" dirty="0" err="1" smtClean="0"/>
              <a:t>Penilaian</a:t>
            </a:r>
            <a:r>
              <a:rPr lang="en-US" sz="1200" dirty="0" smtClean="0"/>
              <a:t> (</a:t>
            </a:r>
            <a:r>
              <a:rPr lang="en-US" sz="1200" dirty="0" err="1" smtClean="0"/>
              <a:t>Juli</a:t>
            </a:r>
            <a:r>
              <a:rPr lang="en-US" sz="1200" dirty="0" smtClean="0"/>
              <a:t> – November),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pengumuman</a:t>
            </a:r>
            <a:r>
              <a:rPr lang="en-US" sz="1200" dirty="0" smtClean="0"/>
              <a:t> </a:t>
            </a:r>
            <a:r>
              <a:rPr lang="en-US" sz="1200" dirty="0" err="1" smtClean="0"/>
              <a:t>hasil</a:t>
            </a:r>
            <a:r>
              <a:rPr lang="en-US" sz="1200" dirty="0" smtClean="0"/>
              <a:t> di </a:t>
            </a:r>
            <a:r>
              <a:rPr lang="en-US" sz="1200" dirty="0" err="1" smtClean="0"/>
              <a:t>bulan</a:t>
            </a:r>
            <a:r>
              <a:rPr lang="en-US" sz="1200" dirty="0" smtClean="0"/>
              <a:t> </a:t>
            </a:r>
            <a:r>
              <a:rPr lang="en-US" sz="1200" dirty="0" err="1" smtClean="0"/>
              <a:t>Desember</a:t>
            </a:r>
            <a:r>
              <a:rPr lang="en-US" sz="1200" dirty="0" smtClean="0"/>
              <a:t>.</a:t>
            </a:r>
          </a:p>
          <a:p>
            <a:pPr marL="171450" indent="-171450">
              <a:lnSpc>
                <a:spcPct val="150000"/>
              </a:lnSpc>
              <a:buFont typeface="Wingdings 3" panose="05040102010807070707" pitchFamily="18" charset="2"/>
              <a:buChar char="Ú"/>
            </a:pPr>
            <a:r>
              <a:rPr lang="en-US" sz="1200" dirty="0" err="1" smtClean="0"/>
              <a:t>Riset</a:t>
            </a:r>
            <a:r>
              <a:rPr lang="en-US" sz="1200" dirty="0" smtClean="0"/>
              <a:t> </a:t>
            </a:r>
            <a:r>
              <a:rPr lang="en-US" sz="1200" dirty="0" err="1" smtClean="0"/>
              <a:t>dilakukan</a:t>
            </a:r>
            <a:r>
              <a:rPr lang="en-US" sz="1200" dirty="0" smtClean="0"/>
              <a:t> </a:t>
            </a:r>
            <a:r>
              <a:rPr lang="en-US" sz="1200" dirty="0" err="1" smtClean="0"/>
              <a:t>terhadap</a:t>
            </a:r>
            <a:r>
              <a:rPr lang="en-US" sz="1200" dirty="0" smtClean="0"/>
              <a:t> </a:t>
            </a:r>
            <a:r>
              <a:rPr lang="en-US" sz="1200" dirty="0" err="1" smtClean="0"/>
              <a:t>perusahaan</a:t>
            </a:r>
            <a:r>
              <a:rPr lang="en-US" sz="1200" dirty="0" smtClean="0"/>
              <a:t> public, BUMN,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perusahaan</a:t>
            </a:r>
            <a:r>
              <a:rPr lang="en-US" sz="1200" dirty="0" smtClean="0"/>
              <a:t> </a:t>
            </a:r>
            <a:r>
              <a:rPr lang="en-US" sz="1200" dirty="0" err="1" smtClean="0"/>
              <a:t>swasta</a:t>
            </a:r>
            <a:r>
              <a:rPr lang="en-US" sz="1200" dirty="0" smtClean="0"/>
              <a:t> di </a:t>
            </a:r>
            <a:r>
              <a:rPr lang="en-US" sz="1200" dirty="0" err="1" smtClean="0"/>
              <a:t>luar</a:t>
            </a:r>
            <a:r>
              <a:rPr lang="en-US" sz="1200" dirty="0" smtClean="0"/>
              <a:t> </a:t>
            </a:r>
            <a:r>
              <a:rPr lang="en-US" sz="1200" dirty="0" err="1" smtClean="0"/>
              <a:t>kategori</a:t>
            </a:r>
            <a:r>
              <a:rPr lang="en-US" sz="1200" dirty="0" smtClean="0"/>
              <a:t> </a:t>
            </a:r>
            <a:r>
              <a:rPr lang="en-US" sz="1200" dirty="0" err="1" smtClean="0"/>
              <a:t>perusahaan</a:t>
            </a:r>
            <a:r>
              <a:rPr lang="en-US" sz="1200" dirty="0" smtClean="0"/>
              <a:t> public </a:t>
            </a:r>
            <a:r>
              <a:rPr lang="en-US" sz="1200" dirty="0" err="1" smtClean="0"/>
              <a:t>dan</a:t>
            </a:r>
            <a:r>
              <a:rPr lang="en-US" sz="1200" dirty="0" smtClean="0"/>
              <a:t> BUMN.</a:t>
            </a:r>
          </a:p>
          <a:p>
            <a:pPr marL="171450" indent="-171450">
              <a:lnSpc>
                <a:spcPct val="150000"/>
              </a:lnSpc>
              <a:buFont typeface="Wingdings 3" panose="05040102010807070707" pitchFamily="18" charset="2"/>
              <a:buChar char="Ú"/>
            </a:pPr>
            <a:r>
              <a:rPr lang="en-US" sz="1200" dirty="0" smtClean="0"/>
              <a:t>Indonesia Most Trusted Companies 2014 based on CGPI 2013 </a:t>
            </a:r>
            <a:r>
              <a:rPr lang="en-US" sz="1200" dirty="0" err="1" smtClean="0"/>
              <a:t>meliputi</a:t>
            </a:r>
            <a:r>
              <a:rPr lang="en-US" sz="1200" dirty="0" smtClean="0"/>
              <a:t> </a:t>
            </a:r>
            <a:r>
              <a:rPr lang="en-US" sz="1200" dirty="0" err="1" smtClean="0"/>
              <a:t>empat</a:t>
            </a:r>
            <a:r>
              <a:rPr lang="en-US" sz="1200" dirty="0" smtClean="0"/>
              <a:t> </a:t>
            </a:r>
            <a:r>
              <a:rPr lang="en-US" sz="1200" dirty="0" err="1" smtClean="0"/>
              <a:t>penilaian</a:t>
            </a:r>
            <a:r>
              <a:rPr lang="en-US" sz="1200" dirty="0" smtClean="0"/>
              <a:t>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</a:t>
            </a:r>
            <a:r>
              <a:rPr lang="en-US" sz="1200" dirty="0" err="1" smtClean="0"/>
              <a:t>bobot</a:t>
            </a:r>
            <a:r>
              <a:rPr lang="en-US" sz="1200" dirty="0" smtClean="0"/>
              <a:t> </a:t>
            </a:r>
            <a:r>
              <a:rPr lang="en-US" sz="1200" dirty="0" err="1" smtClean="0"/>
              <a:t>berbeda</a:t>
            </a:r>
            <a:r>
              <a:rPr lang="en-US" sz="1200" dirty="0" smtClean="0"/>
              <a:t>, self assessment (27%), </a:t>
            </a:r>
            <a:r>
              <a:rPr lang="en-US" sz="1200" dirty="0" err="1" smtClean="0"/>
              <a:t>dokumen</a:t>
            </a:r>
            <a:r>
              <a:rPr lang="en-US" sz="1200" dirty="0" smtClean="0"/>
              <a:t> (41%), </a:t>
            </a:r>
            <a:r>
              <a:rPr lang="en-US" sz="1200" dirty="0" err="1" smtClean="0"/>
              <a:t>penyusunan</a:t>
            </a:r>
            <a:r>
              <a:rPr lang="en-US" sz="1200" dirty="0" smtClean="0"/>
              <a:t> </a:t>
            </a:r>
            <a:r>
              <a:rPr lang="en-US" sz="1200" dirty="0" err="1" smtClean="0"/>
              <a:t>makalah</a:t>
            </a:r>
            <a:r>
              <a:rPr lang="en-US" sz="1200" dirty="0" smtClean="0"/>
              <a:t> (14%),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observasi</a:t>
            </a:r>
            <a:r>
              <a:rPr lang="en-US" sz="1200" dirty="0" smtClean="0"/>
              <a:t> (18%).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35467" y="10464809"/>
            <a:ext cx="5283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/>
              <a:t>Perusahaan-</a:t>
            </a:r>
            <a:r>
              <a:rPr lang="en-US" sz="1400" b="1" dirty="0" err="1" smtClean="0"/>
              <a:t>perusahaan</a:t>
            </a:r>
            <a:r>
              <a:rPr lang="en-US" sz="1400" b="1" dirty="0" smtClean="0"/>
              <a:t> yang </a:t>
            </a:r>
            <a:r>
              <a:rPr lang="en-US" sz="1400" b="1" dirty="0" err="1" smtClean="0"/>
              <a:t>konsisten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mengikuti</a:t>
            </a:r>
            <a:r>
              <a:rPr lang="en-US" sz="1400" b="1" dirty="0" smtClean="0"/>
              <a:t> Program CGPI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5466" y="10880307"/>
            <a:ext cx="8746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 3" panose="05040102010807070707" pitchFamily="18" charset="2"/>
              <a:buChar char="Ú"/>
            </a:pPr>
            <a:r>
              <a:rPr lang="en-US" sz="1200" dirty="0" smtClean="0"/>
              <a:t>13 </a:t>
            </a:r>
            <a:r>
              <a:rPr lang="en-US" sz="1200" dirty="0" err="1" smtClean="0"/>
              <a:t>tahun</a:t>
            </a:r>
            <a:r>
              <a:rPr lang="en-US" sz="1200" dirty="0" smtClean="0"/>
              <a:t> </a:t>
            </a:r>
            <a:r>
              <a:rPr lang="en-US" sz="1200" dirty="0" err="1" smtClean="0"/>
              <a:t>berturut-turut</a:t>
            </a:r>
            <a:r>
              <a:rPr lang="en-US" sz="1200" dirty="0" smtClean="0"/>
              <a:t> : PT Aneka Tambang </a:t>
            </a:r>
            <a:r>
              <a:rPr lang="en-US" sz="1200" dirty="0" err="1" smtClean="0"/>
              <a:t>Tbk</a:t>
            </a:r>
            <a:r>
              <a:rPr lang="en-US" sz="1200" dirty="0" smtClean="0"/>
              <a:t>.</a:t>
            </a:r>
          </a:p>
          <a:p>
            <a:pPr marL="171450" indent="-171450">
              <a:lnSpc>
                <a:spcPct val="150000"/>
              </a:lnSpc>
              <a:buFont typeface="Wingdings 3" panose="05040102010807070707" pitchFamily="18" charset="2"/>
              <a:buChar char="Ú"/>
            </a:pPr>
            <a:r>
              <a:rPr lang="en-US" sz="1200" dirty="0" smtClean="0"/>
              <a:t>11 </a:t>
            </a:r>
            <a:r>
              <a:rPr lang="en-US" sz="1200" dirty="0" err="1" smtClean="0"/>
              <a:t>tahun</a:t>
            </a:r>
            <a:r>
              <a:rPr lang="en-US" sz="1200" dirty="0" smtClean="0"/>
              <a:t> </a:t>
            </a:r>
            <a:r>
              <a:rPr lang="en-US" sz="1200" dirty="0" err="1" smtClean="0"/>
              <a:t>berturut-turut</a:t>
            </a:r>
            <a:r>
              <a:rPr lang="en-US" sz="1200" dirty="0" smtClean="0"/>
              <a:t> : PT Bank </a:t>
            </a:r>
            <a:r>
              <a:rPr lang="en-US" sz="1200" dirty="0" err="1" smtClean="0"/>
              <a:t>Mandiri</a:t>
            </a:r>
            <a:r>
              <a:rPr lang="en-US" sz="1200" dirty="0" smtClean="0"/>
              <a:t> </a:t>
            </a:r>
            <a:r>
              <a:rPr lang="en-US" sz="1200" dirty="0" err="1" smtClean="0"/>
              <a:t>Tbk</a:t>
            </a:r>
            <a:r>
              <a:rPr lang="en-US" sz="1200" dirty="0" smtClean="0"/>
              <a:t>.</a:t>
            </a:r>
          </a:p>
          <a:p>
            <a:pPr marL="171450" indent="-171450">
              <a:lnSpc>
                <a:spcPct val="150000"/>
              </a:lnSpc>
              <a:buFont typeface="Wingdings 3" panose="05040102010807070707" pitchFamily="18" charset="2"/>
              <a:buChar char="Ú"/>
            </a:pPr>
            <a:r>
              <a:rPr lang="en-US" sz="1200" dirty="0" smtClean="0"/>
              <a:t>10 </a:t>
            </a:r>
            <a:r>
              <a:rPr lang="en-US" sz="1200" dirty="0" err="1" smtClean="0"/>
              <a:t>tahun</a:t>
            </a:r>
            <a:r>
              <a:rPr lang="en-US" sz="1200" dirty="0" smtClean="0"/>
              <a:t> </a:t>
            </a:r>
            <a:r>
              <a:rPr lang="en-US" sz="1200" dirty="0" err="1" smtClean="0"/>
              <a:t>berturut-turut</a:t>
            </a:r>
            <a:r>
              <a:rPr lang="en-US" sz="1200" dirty="0" smtClean="0"/>
              <a:t> : PT Bukit </a:t>
            </a:r>
            <a:r>
              <a:rPr lang="en-US" sz="1200" dirty="0" err="1" smtClean="0"/>
              <a:t>Asam</a:t>
            </a:r>
            <a:r>
              <a:rPr lang="en-US" sz="1200" dirty="0" smtClean="0"/>
              <a:t> (</a:t>
            </a:r>
            <a:r>
              <a:rPr lang="en-US" sz="1200" dirty="0" err="1" smtClean="0"/>
              <a:t>Persero</a:t>
            </a:r>
            <a:r>
              <a:rPr lang="en-US" sz="1200" dirty="0" smtClean="0"/>
              <a:t>) </a:t>
            </a:r>
            <a:r>
              <a:rPr lang="en-US" sz="1200" dirty="0" err="1" smtClean="0"/>
              <a:t>Tbk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937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352309"/>
              </p:ext>
            </p:extLst>
          </p:nvPr>
        </p:nvGraphicFramePr>
        <p:xfrm>
          <a:off x="211665" y="-5274748"/>
          <a:ext cx="8686800" cy="795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4640"/>
                <a:gridCol w="1005840"/>
                <a:gridCol w="1005840"/>
                <a:gridCol w="1005840"/>
                <a:gridCol w="1005840"/>
                <a:gridCol w="18288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Companies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Self Assessment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Document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Paper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Observation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Rating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PT Aneka Tambang (</a:t>
                      </a:r>
                      <a:r>
                        <a:rPr lang="en-US" sz="1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22.12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37.84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12.67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16.29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MOST TRUSTED COMPANY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PT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Asuransi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Jasa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Indonesia (</a:t>
                      </a:r>
                      <a:r>
                        <a:rPr lang="en-US" sz="10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23.29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34.79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11.57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15.39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PT Bank Central Asia </a:t>
                      </a:r>
                      <a:r>
                        <a:rPr lang="en-US" sz="1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24.08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34.48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11.97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15.53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PT Bank </a:t>
                      </a:r>
                      <a:r>
                        <a:rPr lang="en-US" sz="1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Mandiri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24.87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38.08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12.72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16.69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PT Bank Negara Indonesia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0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24.61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35.21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11.97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15.40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PT Bank OCBC NISP </a:t>
                      </a:r>
                      <a:r>
                        <a:rPr lang="en-US" sz="1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23.56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35.21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12.02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15.38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PT Bank Rakyat Indonesia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0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25.40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34.15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11.76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15.12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PT Bank </a:t>
                      </a:r>
                      <a:r>
                        <a:rPr lang="en-US" sz="1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Syariah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Mandiri</a:t>
                      </a:r>
                      <a:endParaRPr lang="en-US" sz="1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22.69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35.93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12.17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15.76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PT Garuda Indonesia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0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22.25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35.63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12.08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15.44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PT </a:t>
                      </a:r>
                      <a:r>
                        <a:rPr lang="en-US" sz="1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Jasa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Marga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21.63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35.78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12.25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15.50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PT Telekomunikasi Indonesia (</a:t>
                      </a:r>
                      <a:r>
                        <a:rPr lang="en-US" sz="1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23.53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37.99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12.65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16.49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Adi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Sarana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Armada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22.07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31.48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9.68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13.80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TRUSTED COMPANY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Angkasa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Pura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II (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20.93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33.43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11.73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14.42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Bank DKI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21.61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34.07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11.25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15.00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Bank Papua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22.34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32.27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10.80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14.04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Bank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Permata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23.86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33.11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10.49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14.25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Bank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Sinar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Harapan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Bali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21.94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29.68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11.13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13.52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Bank Tabungan Negara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23.50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34.82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11.40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15.22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Bukit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Asam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22.31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34.83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11.67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15.28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Indo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Tambangraya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Megah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22.45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32.44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11.01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14.23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Kereta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22.36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31.43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10.74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14.06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Krakatau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Engineering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24.91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30.44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10.79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13.57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Krakatau Industrial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Estate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Cilegon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22.64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31.34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10.89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13.80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Krakatau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Tirta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Industri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22.32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30.34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10.32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13.28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Tunas Finance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22.72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29.46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10.17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13.27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Pelabuhan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Indonesia III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22.92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28.71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9.88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12.77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Pembangkitan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Jawa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Bali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21.69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34.63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11.80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14.99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Pertamina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22.22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33.43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11.25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14.32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Petrokimia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Gresik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21.86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33.44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10.94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14.50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Timah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21.95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32.83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11.05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14.27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PT Bakrie Telecom </a:t>
                      </a:r>
                      <a:r>
                        <a:rPr lang="en-US" sz="10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21.00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25.15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9.23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11.06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FAIR TRUSTED COMPANY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03199" y="3014146"/>
            <a:ext cx="8746067" cy="2981360"/>
            <a:chOff x="135466" y="8822277"/>
            <a:chExt cx="8746067" cy="2981360"/>
          </a:xfrm>
        </p:grpSpPr>
        <p:sp>
          <p:nvSpPr>
            <p:cNvPr id="6" name="TextBox 5"/>
            <p:cNvSpPr txBox="1"/>
            <p:nvPr/>
          </p:nvSpPr>
          <p:spPr>
            <a:xfrm>
              <a:off x="135466" y="8822277"/>
              <a:ext cx="8746067" cy="1448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 3" panose="05040102010807070707" pitchFamily="18" charset="2"/>
                <a:buChar char="Ú"/>
              </a:pPr>
              <a:r>
                <a:rPr lang="en-US" sz="1200" dirty="0" err="1" smtClean="0"/>
                <a:t>Tahapan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riset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terdiri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dari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penyiapan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metodologi</a:t>
              </a:r>
              <a:r>
                <a:rPr lang="en-US" sz="1200" dirty="0" smtClean="0"/>
                <a:t> (</a:t>
              </a:r>
              <a:r>
                <a:rPr lang="en-US" sz="1200" dirty="0" err="1" smtClean="0"/>
                <a:t>Januari</a:t>
              </a:r>
              <a:r>
                <a:rPr lang="en-US" sz="1200" dirty="0" smtClean="0"/>
                <a:t> – April), </a:t>
              </a:r>
              <a:r>
                <a:rPr lang="en-US" sz="1200" dirty="0" err="1" smtClean="0"/>
                <a:t>Publikasi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dan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undangan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kepesertaan</a:t>
              </a:r>
              <a:r>
                <a:rPr lang="en-US" sz="1200" dirty="0" smtClean="0"/>
                <a:t> (Mei – </a:t>
              </a:r>
              <a:r>
                <a:rPr lang="en-US" sz="1200" dirty="0" err="1" smtClean="0"/>
                <a:t>Agustus</a:t>
              </a:r>
              <a:r>
                <a:rPr lang="en-US" sz="1200" dirty="0" smtClean="0"/>
                <a:t>), </a:t>
              </a:r>
              <a:r>
                <a:rPr lang="en-US" sz="1200" dirty="0" err="1" smtClean="0"/>
                <a:t>Penilaian</a:t>
              </a:r>
              <a:r>
                <a:rPr lang="en-US" sz="1200" dirty="0" smtClean="0"/>
                <a:t> (</a:t>
              </a:r>
              <a:r>
                <a:rPr lang="en-US" sz="1200" dirty="0" err="1" smtClean="0"/>
                <a:t>Juli</a:t>
              </a:r>
              <a:r>
                <a:rPr lang="en-US" sz="1200" dirty="0" smtClean="0"/>
                <a:t> – November), </a:t>
              </a:r>
              <a:r>
                <a:rPr lang="en-US" sz="1200" dirty="0" err="1" smtClean="0"/>
                <a:t>dan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pengumuman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hasil</a:t>
              </a:r>
              <a:r>
                <a:rPr lang="en-US" sz="1200" dirty="0" smtClean="0"/>
                <a:t> di </a:t>
              </a:r>
              <a:r>
                <a:rPr lang="en-US" sz="1200" dirty="0" err="1" smtClean="0"/>
                <a:t>bulan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Desember</a:t>
              </a:r>
              <a:r>
                <a:rPr lang="en-US" sz="1200" dirty="0" smtClean="0"/>
                <a:t>.</a:t>
              </a:r>
            </a:p>
            <a:p>
              <a:pPr marL="171450" indent="-171450">
                <a:lnSpc>
                  <a:spcPct val="150000"/>
                </a:lnSpc>
                <a:buFont typeface="Wingdings 3" panose="05040102010807070707" pitchFamily="18" charset="2"/>
                <a:buChar char="Ú"/>
              </a:pPr>
              <a:r>
                <a:rPr lang="en-US" sz="1200" dirty="0" err="1" smtClean="0"/>
                <a:t>Riset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dilakukan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terhadap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perusahaan</a:t>
              </a:r>
              <a:r>
                <a:rPr lang="en-US" sz="1200" dirty="0" smtClean="0"/>
                <a:t> public, BUMN, </a:t>
              </a:r>
              <a:r>
                <a:rPr lang="en-US" sz="1200" dirty="0" err="1" smtClean="0"/>
                <a:t>dan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perusahaan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swasta</a:t>
              </a:r>
              <a:r>
                <a:rPr lang="en-US" sz="1200" dirty="0" smtClean="0"/>
                <a:t> di </a:t>
              </a:r>
              <a:r>
                <a:rPr lang="en-US" sz="1200" dirty="0" err="1" smtClean="0"/>
                <a:t>luar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kategori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perusahaan</a:t>
              </a:r>
              <a:r>
                <a:rPr lang="en-US" sz="1200" dirty="0" smtClean="0"/>
                <a:t> public </a:t>
              </a:r>
              <a:r>
                <a:rPr lang="en-US" sz="1200" dirty="0" err="1" smtClean="0"/>
                <a:t>dan</a:t>
              </a:r>
              <a:r>
                <a:rPr lang="en-US" sz="1200" dirty="0" smtClean="0"/>
                <a:t> BUMN.</a:t>
              </a:r>
            </a:p>
            <a:p>
              <a:pPr marL="171450" indent="-171450">
                <a:lnSpc>
                  <a:spcPct val="150000"/>
                </a:lnSpc>
                <a:buFont typeface="Wingdings 3" panose="05040102010807070707" pitchFamily="18" charset="2"/>
                <a:buChar char="Ú"/>
              </a:pPr>
              <a:r>
                <a:rPr lang="en-US" sz="1200" dirty="0" smtClean="0"/>
                <a:t>Indonesia Most Trusted Companies 2014 based on CGPI 2013 </a:t>
              </a:r>
              <a:r>
                <a:rPr lang="en-US" sz="1200" dirty="0" err="1" smtClean="0"/>
                <a:t>meliputi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empat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penilaian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dengan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bobot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berbeda</a:t>
              </a:r>
              <a:r>
                <a:rPr lang="en-US" sz="1200" dirty="0" smtClean="0"/>
                <a:t>, self assessment (27%), </a:t>
              </a:r>
              <a:r>
                <a:rPr lang="en-US" sz="1200" dirty="0" err="1" smtClean="0"/>
                <a:t>dokumen</a:t>
              </a:r>
              <a:r>
                <a:rPr lang="en-US" sz="1200" dirty="0" smtClean="0"/>
                <a:t> (41%), </a:t>
              </a:r>
              <a:r>
                <a:rPr lang="en-US" sz="1200" dirty="0" err="1" smtClean="0"/>
                <a:t>penyusunan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makalah</a:t>
              </a:r>
              <a:r>
                <a:rPr lang="en-US" sz="1200" dirty="0" smtClean="0"/>
                <a:t> (14%), </a:t>
              </a:r>
              <a:r>
                <a:rPr lang="en-US" sz="1200" dirty="0" err="1" smtClean="0"/>
                <a:t>dan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observasi</a:t>
              </a:r>
              <a:r>
                <a:rPr lang="en-US" sz="1200" dirty="0" smtClean="0"/>
                <a:t> (18%).</a:t>
              </a:r>
              <a:endParaRPr 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5467" y="10464809"/>
              <a:ext cx="52832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dirty="0" smtClean="0"/>
                <a:t>Perusahaan-</a:t>
              </a:r>
              <a:r>
                <a:rPr lang="en-US" sz="1400" b="1" dirty="0" err="1" smtClean="0"/>
                <a:t>perusahaan</a:t>
              </a:r>
              <a:r>
                <a:rPr lang="en-US" sz="1400" b="1" dirty="0" smtClean="0"/>
                <a:t> yang </a:t>
              </a:r>
              <a:r>
                <a:rPr lang="en-US" sz="1400" b="1" dirty="0" err="1" smtClean="0"/>
                <a:t>konsisten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mengikuti</a:t>
              </a:r>
              <a:r>
                <a:rPr lang="en-US" sz="1400" b="1" dirty="0" smtClean="0"/>
                <a:t> Program CGPI</a:t>
              </a:r>
              <a:endParaRPr lang="en-US" sz="1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5466" y="10880307"/>
              <a:ext cx="87460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 3" panose="05040102010807070707" pitchFamily="18" charset="2"/>
                <a:buChar char="Ú"/>
              </a:pPr>
              <a:r>
                <a:rPr lang="en-US" sz="1200" dirty="0" smtClean="0"/>
                <a:t>13 </a:t>
              </a:r>
              <a:r>
                <a:rPr lang="en-US" sz="1200" dirty="0" err="1" smtClean="0"/>
                <a:t>tahun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berturut-turut</a:t>
              </a:r>
              <a:r>
                <a:rPr lang="en-US" sz="1200" dirty="0" smtClean="0"/>
                <a:t> : PT Aneka Tambang </a:t>
              </a:r>
              <a:r>
                <a:rPr lang="en-US" sz="1200" dirty="0" err="1" smtClean="0"/>
                <a:t>Tbk</a:t>
              </a:r>
              <a:r>
                <a:rPr lang="en-US" sz="1200" dirty="0" smtClean="0"/>
                <a:t>.</a:t>
              </a:r>
            </a:p>
            <a:p>
              <a:pPr marL="171450" indent="-171450">
                <a:lnSpc>
                  <a:spcPct val="150000"/>
                </a:lnSpc>
                <a:buFont typeface="Wingdings 3" panose="05040102010807070707" pitchFamily="18" charset="2"/>
                <a:buChar char="Ú"/>
              </a:pPr>
              <a:r>
                <a:rPr lang="en-US" sz="1200" dirty="0" smtClean="0"/>
                <a:t>11 </a:t>
              </a:r>
              <a:r>
                <a:rPr lang="en-US" sz="1200" dirty="0" err="1" smtClean="0"/>
                <a:t>tahun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berturut-turut</a:t>
              </a:r>
              <a:r>
                <a:rPr lang="en-US" sz="1200" dirty="0" smtClean="0"/>
                <a:t> : PT Bank </a:t>
              </a:r>
              <a:r>
                <a:rPr lang="en-US" sz="1200" dirty="0" err="1" smtClean="0"/>
                <a:t>Mandiri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Tbk</a:t>
              </a:r>
              <a:r>
                <a:rPr lang="en-US" sz="1200" dirty="0" smtClean="0"/>
                <a:t>.</a:t>
              </a:r>
            </a:p>
            <a:p>
              <a:pPr marL="171450" indent="-171450">
                <a:lnSpc>
                  <a:spcPct val="150000"/>
                </a:lnSpc>
                <a:buFont typeface="Wingdings 3" panose="05040102010807070707" pitchFamily="18" charset="2"/>
                <a:buChar char="Ú"/>
              </a:pPr>
              <a:r>
                <a:rPr lang="en-US" sz="1200" dirty="0" smtClean="0"/>
                <a:t>10 </a:t>
              </a:r>
              <a:r>
                <a:rPr lang="en-US" sz="1200" dirty="0" err="1" smtClean="0"/>
                <a:t>tahun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berturut-turut</a:t>
              </a:r>
              <a:r>
                <a:rPr lang="en-US" sz="1200" dirty="0" smtClean="0"/>
                <a:t> : PT Bukit </a:t>
              </a:r>
              <a:r>
                <a:rPr lang="en-US" sz="1200" dirty="0" err="1" smtClean="0"/>
                <a:t>Asam</a:t>
              </a:r>
              <a:r>
                <a:rPr lang="en-US" sz="1200" dirty="0" smtClean="0"/>
                <a:t> (</a:t>
              </a:r>
              <a:r>
                <a:rPr lang="en-US" sz="1200" dirty="0" err="1" smtClean="0"/>
                <a:t>Persero</a:t>
              </a:r>
              <a:r>
                <a:rPr lang="en-US" sz="1200" dirty="0" smtClean="0"/>
                <a:t>) </a:t>
              </a:r>
              <a:r>
                <a:rPr lang="en-US" sz="1200" dirty="0" err="1" smtClean="0"/>
                <a:t>Tbk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59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022072"/>
              </p:ext>
            </p:extLst>
          </p:nvPr>
        </p:nvGraphicFramePr>
        <p:xfrm>
          <a:off x="93765" y="633787"/>
          <a:ext cx="18928080" cy="798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2377440"/>
                <a:gridCol w="640080"/>
                <a:gridCol w="914400"/>
                <a:gridCol w="914400"/>
                <a:gridCol w="914400"/>
                <a:gridCol w="914400"/>
                <a:gridCol w="640080"/>
                <a:gridCol w="640080"/>
                <a:gridCol w="73152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en-US" sz="900" b="1" dirty="0" smtClean="0"/>
                        <a:t>No</a:t>
                      </a:r>
                      <a:endParaRPr lang="en-US" sz="9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900" b="1" dirty="0" smtClean="0"/>
                        <a:t>Nama Perusahaan</a:t>
                      </a:r>
                      <a:endParaRPr lang="en-US" sz="9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Kode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Emiten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Transparency</a:t>
                      </a:r>
                      <a:endParaRPr lang="en-US" sz="9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Accountability</a:t>
                      </a:r>
                      <a:endParaRPr lang="en-US" sz="900" b="1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Responsibility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Independency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Fairness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Total Score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93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Rating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Revenue (</a:t>
                      </a: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Miliar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Rupiah)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/>
                        <a:t>Laba</a:t>
                      </a:r>
                      <a:r>
                        <a:rPr lang="en-US" sz="900" b="1" dirty="0" smtClean="0"/>
                        <a:t> Usaha (</a:t>
                      </a:r>
                      <a:r>
                        <a:rPr lang="en-US" sz="900" b="1" dirty="0" err="1" smtClean="0"/>
                        <a:t>Miliar</a:t>
                      </a:r>
                      <a:r>
                        <a:rPr lang="en-US" sz="900" b="1" baseline="0" dirty="0" smtClean="0"/>
                        <a:t> Rupiah)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Laba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Bersih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Miliar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Rupiah)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/>
                        <a:t>Harga</a:t>
                      </a:r>
                      <a:r>
                        <a:rPr lang="en-US" sz="900" b="1" baseline="0" dirty="0" smtClean="0"/>
                        <a:t> </a:t>
                      </a:r>
                      <a:r>
                        <a:rPr lang="en-US" sz="900" b="1" baseline="0" dirty="0" err="1" smtClean="0"/>
                        <a:t>Penutupan</a:t>
                      </a:r>
                      <a:r>
                        <a:rPr lang="en-US" sz="900" b="1" baseline="0" dirty="0" smtClean="0"/>
                        <a:t> </a:t>
                      </a:r>
                      <a:r>
                        <a:rPr lang="en-US" sz="900" b="1" baseline="0" dirty="0" err="1" smtClean="0"/>
                        <a:t>Saham</a:t>
                      </a:r>
                      <a:endParaRPr lang="en-US" sz="900" b="1" baseline="0" dirty="0" smtClean="0"/>
                    </a:p>
                    <a:p>
                      <a:pPr algn="ctr"/>
                      <a:r>
                        <a:rPr lang="en-US" sz="900" b="1" baseline="0" dirty="0" smtClean="0"/>
                        <a:t>(Rupiah)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24.55%</a:t>
                      </a:r>
                      <a:endParaRPr lang="en-US" sz="9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24.68%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23.35%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14.94%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12.47%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2013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2014*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2012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2013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2014*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2013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2014*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2012</a:t>
                      </a:r>
                    </a:p>
                    <a:p>
                      <a:pPr algn="ctr"/>
                      <a:r>
                        <a:rPr lang="en-US" sz="900" b="1" dirty="0" smtClean="0"/>
                        <a:t>***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2013</a:t>
                      </a:r>
                    </a:p>
                    <a:p>
                      <a:pPr algn="ctr"/>
                      <a:r>
                        <a:rPr lang="en-US" sz="900" b="1" dirty="0" smtClean="0"/>
                        <a:t>****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2014</a:t>
                      </a:r>
                    </a:p>
                    <a:p>
                      <a:pPr algn="ctr"/>
                      <a:r>
                        <a:rPr lang="en-US" sz="900" b="1" dirty="0" smtClean="0"/>
                        <a:t>*****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Gudang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Garam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GGRM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77,79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77,50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76,54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77,27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77,10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77,25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rowSpan="2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/>
                        <a:t>Trusted</a:t>
                      </a:r>
                      <a:r>
                        <a:rPr lang="en-US" sz="900" b="1" baseline="0" dirty="0" smtClean="0"/>
                        <a:t> Company</a:t>
                      </a:r>
                      <a:endParaRPr lang="en-US" sz="900" b="1" dirty="0" smtClean="0"/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46.983,94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53.119,90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48.189,78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6.025,68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6.691,72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6.354,83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4.068,71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4.383,93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4.067,58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56.300,00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41.250,00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60.500,00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Astra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Internasional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ASII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77,79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76,98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76,56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77,11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76,88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77,08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188.053,00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193.880,00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150.582,00</a:t>
                      </a: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27.898,00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35.311,00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21.734,00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22.742,00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22.297,00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17.468,00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7.600,00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6.600,00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6.900,00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Central Asia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BBCA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75,94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76,39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76,34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76,32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76,22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27.614,00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33.726,00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30.088,56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14.255,57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17.079,00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15.300,94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11.718,46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14.256,00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12.212,38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9.100,00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9.400,00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13.250,00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Rakyat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BBRI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75,36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77,23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75,40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76,21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76,03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49.610,42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59.461,00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54.433,58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23.859,57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27.910,00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20.267,27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18.687,38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21.354,00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18.1.64,10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6.950,00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7.150,00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11.600,00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BMRI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75,23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76,41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74,83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75,49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75,58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75,50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41.931,00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49.909,00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29.462,69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20.504,27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24.061,84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18.971,38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15.504,00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18.204,00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15.038,72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8.100,00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7.650,00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10.700,00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Perusahaan Gas Negara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PGAS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76,33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75,40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74,16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75,30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74,95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75,26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24.950,86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36.585,49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30.695,56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9.848,73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11.380,69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9.399,28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8.850,53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10.895,56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7.469,83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4.600,00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4.400,00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6.000,00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Telekomunikasi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TLKM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75,61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75,43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74,70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75,24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75,12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75,23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77.143,00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82.967,00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65.841,00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25.698,00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27.846,00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22.132,00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18.362,00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20.290,00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16.280,00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9.050,00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2.125,00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2.850,00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Unilever Indonesia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UNVR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75,00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74,31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74,80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74,70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74,60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74,68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27.303,00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30.757,00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26.089,81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13.889,00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15.778,00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5.484,14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13.889,00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7.164,00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4.048,93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20.850,00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26.600,00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31.275,00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Negara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BBNI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73,52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74,95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74,44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74,74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74,46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23.905,00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28.499,00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24.413,46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8.641,00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11.219,00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9.180,12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7.048,00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9.058,00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7.641,48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3.700,00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3.900,00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6.200,00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Indosat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ISAT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73,82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74,56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74,27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22.418,81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23.855,27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17.717,27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3,189.90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1.509.21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498,39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487,42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(2,666,46)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(1,235,821)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6.450,00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4.050,00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3.940,00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Kalbe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Farma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KLBF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74,64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73,40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74,08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73,89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74,05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13.636,41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16.002,13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12.758,47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6.533,43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7.679,11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6.131,00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1.775,10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1.970,45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1.526,03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1.060,00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1.240,00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1.830,00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Indofood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Sukses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Makmur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INDF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74,69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73,34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73,00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73,68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73,34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73,63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50.201,55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57.732,00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50.393,49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6.877,78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6.717,98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6.054,49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4.779,45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3.416,64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3.979,05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5.850.00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6.450,00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6.600,00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Garuda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GIAA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73,96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72,39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72,96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33.578,77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45.295,26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34.214,15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1.625,26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688,05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(3057,26)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1.071,85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136,52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(2680,61)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480,00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Semen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SMGR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73,89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72,31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72,77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72,99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72,95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19.598,25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24.501,24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19.348,97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6.181,52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7.062,99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5.193,39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4.926,64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5.354,30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4.093,04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15.850,00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14.050,00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16.575,00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Adhi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Karya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ADHI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73,89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72,05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72,85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72,93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72,61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72,88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7.627,70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9.799,60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5.190,57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792,40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918,75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0" dirty="0" smtClean="0"/>
                        <a:t>267,66</a:t>
                      </a:r>
                      <a:endParaRPr lang="en-US" sz="900" b="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211,59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405,98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102,05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1.760,00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1.510,00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2.980,00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Krakatau Steel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KRAS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71,15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71,49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72,28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71,64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72,20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22.119,60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25.407,34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16.616,77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154,04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(13,005663) 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(720,62)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(189,15)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(165,77)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(1496,81)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640,00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495,00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Hm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Sampoerna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HMSP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72,16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72,06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72,31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72,18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72,18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72,17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66.626,12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75.025,00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59.606,54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13.350,00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14.600,00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10.290,31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9.945,30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10.818,00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7.656,28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59.900,00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62.500,00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69.350,00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Indo Tambang Raya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Megah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ITMG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73,10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71,18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70,98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71,75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71,30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71,70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23.584,56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26.556,94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18.166,73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5.400,10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4.113,48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2.828,24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4.177,86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2.809,37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2.061,97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41.550,00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27.700,00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17.950,00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Aneka Tambang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ANTM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71,07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70,73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71,50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71,10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71,45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10.449,89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11.298,32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5.812,49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895,86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421,03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(119,49)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409,94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(86,30)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(563,91)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1.280,00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1.080,00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975,00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Agung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Podomoro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Land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APLN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71,70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69,43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70,38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70,50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70,10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70,45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4.689,43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4.901,20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3.509,96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1.097,55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1.177,20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740,72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841,29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930,20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555,16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370,00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220,00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354,00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Tambang Batubara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Bukit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Asam</a:t>
                      </a:r>
                      <a:endParaRPr lang="en-US" sz="10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PTBA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68,50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68,81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68,75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68,69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68,75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68,69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/>
                        <a:t>Fair Trusted</a:t>
                      </a:r>
                      <a:r>
                        <a:rPr lang="en-US" sz="900" b="1" baseline="0" dirty="0" smtClean="0"/>
                        <a:t> Company</a:t>
                      </a:r>
                      <a:endParaRPr lang="en-US" sz="900" b="1" dirty="0" smtClean="0"/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11.594,06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11.209,22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9.656,24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3.593,51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2.152,84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1.851,34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2.909,42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1.854,28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1.592,47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15.100,00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10.200,00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12.900,00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Adi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Sarana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Armada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ASSA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68,57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68,19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68,33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68,24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68,31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793,86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1.018,88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828,89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175,30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218,86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146,14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29,45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92,04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35,74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425,00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173,00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Bumi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Resources Minerals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BRMS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68,35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67,77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68,11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68,02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68,09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214,83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239,22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108,30**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82,26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93,40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64,19**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(586,29)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(1821,47)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(983,17)**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198,00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331,00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Timah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TINS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68,10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67,28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66,98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67,45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67,24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67,43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7.363,17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5.852,45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4.359,94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1.275,33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1.443,72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532,95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431,59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515,10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327,74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1.540,00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1.570,00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1.210,00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Ocbc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Nisp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NISP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67,58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65,94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67,47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66,80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66,96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3.401,88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4.018,32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6.341,27 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1.213,57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1.543,84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1.257,05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915,46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1.142,72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942,26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1.530,00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1.230,00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1.300,00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Panorama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Transportasi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WEHA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67,62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65,31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66,46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66,46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66,08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66,41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201,20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236,84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162,95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33,80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36,17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8,20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5,93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1,77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2,16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225,00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269,00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2042" y="-3526"/>
            <a:ext cx="5579393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INDONESIA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MOST TRUSTED COMPANIES 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(BASED ON INVESTOR AND ANALYST ASSESSMENT SURVEY)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466" y="9074825"/>
            <a:ext cx="8746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Survey </a:t>
            </a:r>
            <a:r>
              <a:rPr lang="en-US" sz="1200" dirty="0" err="1"/>
              <a:t>dtlakukan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</a:t>
            </a:r>
            <a:r>
              <a:rPr lang="en-US" sz="1200" dirty="0" err="1"/>
              <a:t>riset</a:t>
            </a:r>
            <a:r>
              <a:rPr lang="en-US" sz="1200" dirty="0"/>
              <a:t> SWA </a:t>
            </a:r>
            <a:r>
              <a:rPr lang="en-US" sz="1200" dirty="0" err="1"/>
              <a:t>terhadap</a:t>
            </a:r>
            <a:r>
              <a:rPr lang="en-US" sz="1200" dirty="0"/>
              <a:t> 301 </a:t>
            </a:r>
            <a:r>
              <a:rPr lang="en-US" sz="1200" dirty="0" err="1"/>
              <a:t>responden</a:t>
            </a:r>
            <a:r>
              <a:rPr lang="en-US" sz="1200" dirty="0"/>
              <a:t> (investor, </a:t>
            </a:r>
            <a:r>
              <a:rPr lang="en-US" sz="1200" dirty="0" err="1"/>
              <a:t>analis</a:t>
            </a:r>
            <a:r>
              <a:rPr lang="en-US" sz="1200" dirty="0"/>
              <a:t>,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manajer</a:t>
            </a:r>
            <a:r>
              <a:rPr lang="en-US" sz="1200" dirty="0"/>
              <a:t> </a:t>
            </a:r>
            <a:r>
              <a:rPr lang="en-US" sz="1200" dirty="0" err="1"/>
              <a:t>investasi</a:t>
            </a:r>
            <a:r>
              <a:rPr lang="en-US" sz="1200" dirty="0"/>
              <a:t>) </a:t>
            </a:r>
            <a:r>
              <a:rPr lang="en-US" sz="1200" dirty="0" err="1"/>
              <a:t>dengan</a:t>
            </a:r>
            <a:r>
              <a:rPr lang="en-US" sz="1200" dirty="0"/>
              <a:t> total </a:t>
            </a:r>
            <a:r>
              <a:rPr lang="en-US" sz="1200" dirty="0" err="1"/>
              <a:t>respon</a:t>
            </a:r>
            <a:r>
              <a:rPr lang="en-US" sz="1200" dirty="0"/>
              <a:t> </a:t>
            </a:r>
            <a:r>
              <a:rPr lang="en-US" sz="1200" dirty="0" err="1"/>
              <a:t>mencapai</a:t>
            </a:r>
            <a:r>
              <a:rPr lang="en-US" sz="1200" dirty="0"/>
              <a:t> 1988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Waktu</a:t>
            </a:r>
            <a:r>
              <a:rPr lang="en-US" sz="1200" dirty="0"/>
              <a:t> </a:t>
            </a:r>
            <a:r>
              <a:rPr lang="en-US" sz="1200" dirty="0" err="1"/>
              <a:t>pelaksanaan</a:t>
            </a:r>
            <a:r>
              <a:rPr lang="en-US" sz="1200" dirty="0"/>
              <a:t> survey : </a:t>
            </a:r>
            <a:r>
              <a:rPr lang="en-US" sz="1200" dirty="0" err="1"/>
              <a:t>Oktober</a:t>
            </a:r>
            <a:r>
              <a:rPr lang="en-US" sz="1200" dirty="0"/>
              <a:t>-November 2014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Responden</a:t>
            </a:r>
            <a:r>
              <a:rPr lang="en-US" sz="1200" dirty="0"/>
              <a:t> </a:t>
            </a:r>
            <a:r>
              <a:rPr lang="en-US" sz="1200" dirty="0" err="1"/>
              <a:t>diminta</a:t>
            </a:r>
            <a:r>
              <a:rPr lang="en-US" sz="1200" dirty="0"/>
              <a:t> </a:t>
            </a:r>
            <a:r>
              <a:rPr lang="en-US" sz="1200" dirty="0" err="1"/>
              <a:t>memberikan</a:t>
            </a:r>
            <a:r>
              <a:rPr lang="en-US" sz="1200" dirty="0"/>
              <a:t> </a:t>
            </a:r>
            <a:r>
              <a:rPr lang="en-US" sz="1200" dirty="0" err="1"/>
              <a:t>penilaian</a:t>
            </a:r>
            <a:r>
              <a:rPr lang="en-US" sz="1200" dirty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perusahaan-perusahaan</a:t>
            </a:r>
            <a:r>
              <a:rPr lang="en-US" sz="1200" dirty="0"/>
              <a:t> </a:t>
            </a:r>
            <a:r>
              <a:rPr lang="en-US" sz="1200" dirty="0" err="1"/>
              <a:t>publik</a:t>
            </a:r>
            <a:r>
              <a:rPr lang="en-US" sz="1200" dirty="0"/>
              <a:t> </a:t>
            </a:r>
            <a:r>
              <a:rPr lang="en-US" sz="1200" dirty="0" err="1"/>
              <a:t>sehubungan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praktik</a:t>
            </a:r>
            <a:r>
              <a:rPr lang="en-US" sz="1200" dirty="0"/>
              <a:t> GCG-</a:t>
            </a:r>
            <a:r>
              <a:rPr lang="en-US" sz="1200" dirty="0" err="1"/>
              <a:t>nya</a:t>
            </a:r>
            <a:r>
              <a:rPr lang="en-US" sz="1200" dirty="0"/>
              <a:t>. </a:t>
            </a:r>
            <a:r>
              <a:rPr lang="en-US" sz="1200" dirty="0" err="1"/>
              <a:t>Aspek</a:t>
            </a:r>
            <a:r>
              <a:rPr lang="en-US" sz="1200" dirty="0"/>
              <a:t> </a:t>
            </a:r>
            <a:r>
              <a:rPr lang="en-US" sz="1200" dirty="0" err="1"/>
              <a:t>penilaian</a:t>
            </a:r>
            <a:r>
              <a:rPr lang="en-US" sz="1200" dirty="0"/>
              <a:t> </a:t>
            </a:r>
            <a:r>
              <a:rPr lang="en-US" sz="1200" dirty="0" err="1"/>
              <a:t>meliputi</a:t>
            </a:r>
            <a:r>
              <a:rPr lang="en-US" sz="1200" dirty="0"/>
              <a:t> </a:t>
            </a:r>
            <a:r>
              <a:rPr lang="en-US" sz="1200" dirty="0" err="1"/>
              <a:t>transparansi</a:t>
            </a:r>
            <a:r>
              <a:rPr lang="en-US" sz="1200" dirty="0"/>
              <a:t>, </a:t>
            </a:r>
            <a:r>
              <a:rPr lang="en-US" sz="1200" dirty="0" err="1"/>
              <a:t>akuntabilitas</a:t>
            </a:r>
            <a:r>
              <a:rPr lang="en-US" sz="1200" dirty="0"/>
              <a:t>, </a:t>
            </a:r>
            <a:r>
              <a:rPr lang="en-US" sz="1200" dirty="0" err="1"/>
              <a:t>responsibilitas</a:t>
            </a:r>
            <a:r>
              <a:rPr lang="en-US" sz="1200" dirty="0"/>
              <a:t>, </a:t>
            </a:r>
            <a:r>
              <a:rPr lang="en-US" sz="1200" dirty="0" err="1"/>
              <a:t>independensi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keadilan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Setiap</a:t>
            </a:r>
            <a:r>
              <a:rPr lang="en-US" sz="1200" dirty="0"/>
              <a:t> </a:t>
            </a:r>
            <a:r>
              <a:rPr lang="en-US" sz="1200" dirty="0" err="1"/>
              <a:t>aspek</a:t>
            </a:r>
            <a:r>
              <a:rPr lang="en-US" sz="1200" dirty="0"/>
              <a:t> </a:t>
            </a:r>
            <a:r>
              <a:rPr lang="en-US" sz="1200" dirty="0" err="1"/>
              <a:t>dibobot</a:t>
            </a:r>
            <a:r>
              <a:rPr lang="en-US" sz="1200" dirty="0"/>
              <a:t> </a:t>
            </a:r>
            <a:r>
              <a:rPr lang="en-US" sz="1200" dirty="0" err="1"/>
              <a:t>berdasarkan</a:t>
            </a:r>
            <a:r>
              <a:rPr lang="en-US" sz="1200" dirty="0"/>
              <a:t> </a:t>
            </a:r>
            <a:r>
              <a:rPr lang="en-US" sz="1200" dirty="0" err="1"/>
              <a:t>tingkat</a:t>
            </a:r>
            <a:r>
              <a:rPr lang="en-US" sz="1200" dirty="0"/>
              <a:t> </a:t>
            </a:r>
            <a:r>
              <a:rPr lang="en-US" sz="1200" dirty="0" err="1"/>
              <a:t>kepentingannya</a:t>
            </a:r>
            <a:r>
              <a:rPr lang="en-US" sz="1200" dirty="0"/>
              <a:t>. </a:t>
            </a:r>
            <a:r>
              <a:rPr lang="en-US" sz="1200" dirty="0" err="1"/>
              <a:t>Hanya</a:t>
            </a:r>
            <a:r>
              <a:rPr lang="en-US" sz="1200" dirty="0"/>
              <a:t> </a:t>
            </a:r>
            <a:r>
              <a:rPr lang="en-US" sz="1200" dirty="0" err="1"/>
              <a:t>perusahaan</a:t>
            </a:r>
            <a:r>
              <a:rPr lang="en-US" sz="1200" dirty="0"/>
              <a:t> yang </a:t>
            </a:r>
            <a:r>
              <a:rPr lang="en-US" sz="1200" dirty="0" err="1"/>
              <a:t>dinilai</a:t>
            </a:r>
            <a:r>
              <a:rPr lang="en-US" sz="1200" dirty="0"/>
              <a:t> minimal 30 </a:t>
            </a:r>
            <a:r>
              <a:rPr lang="en-US" sz="1200" dirty="0" err="1"/>
              <a:t>responden</a:t>
            </a:r>
            <a:r>
              <a:rPr lang="en-US" sz="1200" dirty="0"/>
              <a:t> yang </a:t>
            </a:r>
            <a:r>
              <a:rPr lang="en-US" sz="1200" dirty="0" err="1"/>
              <a:t>dimasukkan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pemeringkatan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Pemeringkatan</a:t>
            </a:r>
            <a:r>
              <a:rPr lang="en-US" sz="1200" dirty="0"/>
              <a:t> </a:t>
            </a:r>
            <a:r>
              <a:rPr lang="en-US" sz="1200" dirty="0" err="1"/>
              <a:t>berdasar</a:t>
            </a:r>
            <a:r>
              <a:rPr lang="en-US" sz="1200" dirty="0"/>
              <a:t> </a:t>
            </a:r>
            <a:r>
              <a:rPr lang="en-US" sz="1200" dirty="0" err="1"/>
              <a:t>kepada</a:t>
            </a:r>
            <a:r>
              <a:rPr lang="en-US" sz="1200" dirty="0"/>
              <a:t> total score </a:t>
            </a:r>
            <a:r>
              <a:rPr lang="en-US" sz="1200" dirty="0" err="1"/>
              <a:t>masing-masing</a:t>
            </a:r>
            <a:r>
              <a:rPr lang="en-US" sz="1200" dirty="0"/>
              <a:t> </a:t>
            </a:r>
            <a:r>
              <a:rPr lang="en-US" sz="1200" dirty="0" err="1"/>
              <a:t>perusahaan</a:t>
            </a:r>
            <a:r>
              <a:rPr lang="en-US" sz="1200" dirty="0"/>
              <a:t> </a:t>
            </a:r>
            <a:r>
              <a:rPr lang="en-US" sz="1200" dirty="0" err="1"/>
              <a:t>karena</a:t>
            </a:r>
            <a:r>
              <a:rPr lang="en-US" sz="1200" dirty="0"/>
              <a:t> </a:t>
            </a:r>
            <a:r>
              <a:rPr lang="en-US" sz="1200" dirty="0" err="1"/>
              <a:t>penerapan</a:t>
            </a:r>
            <a:r>
              <a:rPr lang="en-US" sz="1200" dirty="0"/>
              <a:t> GCG </a:t>
            </a:r>
            <a:r>
              <a:rPr lang="en-US" sz="1200" dirty="0" err="1"/>
              <a:t>berdasar</a:t>
            </a:r>
            <a:r>
              <a:rPr lang="en-US" sz="1200" dirty="0"/>
              <a:t> </a:t>
            </a:r>
            <a:r>
              <a:rPr lang="en-US" sz="1200" dirty="0" err="1"/>
              <a:t>kepada</a:t>
            </a:r>
            <a:r>
              <a:rPr lang="en-US" sz="1200" dirty="0"/>
              <a:t> lima </a:t>
            </a:r>
            <a:r>
              <a:rPr lang="en-US" sz="1200" dirty="0" err="1"/>
              <a:t>aspek</a:t>
            </a:r>
            <a:r>
              <a:rPr lang="en-US" sz="1200" dirty="0"/>
              <a:t> </a:t>
            </a:r>
            <a:r>
              <a:rPr lang="en-US" sz="1200" dirty="0" err="1"/>
              <a:t>penilaian</a:t>
            </a:r>
            <a:r>
              <a:rPr lang="en-US" sz="1200" dirty="0"/>
              <a:t> </a:t>
            </a:r>
            <a:r>
              <a:rPr lang="en-US" sz="1200" dirty="0" err="1"/>
              <a:t>yaitu</a:t>
            </a:r>
            <a:r>
              <a:rPr lang="en-US" sz="1200" dirty="0"/>
              <a:t> </a:t>
            </a:r>
            <a:r>
              <a:rPr lang="en-US" sz="1200" dirty="0" err="1"/>
              <a:t>transparansi</a:t>
            </a:r>
            <a:r>
              <a:rPr lang="en-US" sz="1200" dirty="0"/>
              <a:t>, </a:t>
            </a:r>
            <a:r>
              <a:rPr lang="en-US" sz="1200" dirty="0" err="1"/>
              <a:t>akuntabilitas</a:t>
            </a:r>
            <a:r>
              <a:rPr lang="en-US" sz="1200" dirty="0"/>
              <a:t>, </a:t>
            </a:r>
            <a:r>
              <a:rPr lang="en-US" sz="1200" dirty="0" err="1"/>
              <a:t>responsibilitas</a:t>
            </a:r>
            <a:r>
              <a:rPr lang="en-US" sz="1200" dirty="0"/>
              <a:t>, </a:t>
            </a:r>
            <a:r>
              <a:rPr lang="en-US" sz="1200" dirty="0" err="1"/>
              <a:t>independensi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keadilan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Total score 85-100 = Most Trusted Company, 70-84 = Trusted Company, &lt;70 = Fair Trusted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Sumber</a:t>
            </a:r>
            <a:r>
              <a:rPr lang="en-US" sz="1200" dirty="0"/>
              <a:t> data </a:t>
            </a:r>
            <a:r>
              <a:rPr lang="en-US" sz="1200" dirty="0" err="1"/>
              <a:t>kinerja</a:t>
            </a:r>
            <a:r>
              <a:rPr lang="en-US" sz="1200" dirty="0"/>
              <a:t> </a:t>
            </a:r>
            <a:r>
              <a:rPr lang="en-US" sz="1200" dirty="0" err="1"/>
              <a:t>keuangan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harga</a:t>
            </a:r>
            <a:r>
              <a:rPr lang="en-US" sz="1200" dirty="0"/>
              <a:t> </a:t>
            </a:r>
            <a:r>
              <a:rPr lang="en-US" sz="1200" dirty="0" err="1"/>
              <a:t>saham</a:t>
            </a:r>
            <a:r>
              <a:rPr lang="en-US" sz="1200" dirty="0"/>
              <a:t> : </a:t>
            </a:r>
            <a:r>
              <a:rPr lang="en-US" sz="1200" dirty="0" err="1"/>
              <a:t>Laporan</a:t>
            </a:r>
            <a:r>
              <a:rPr lang="en-US" sz="1200" dirty="0"/>
              <a:t> </a:t>
            </a:r>
            <a:r>
              <a:rPr lang="en-US" sz="1200" dirty="0" err="1"/>
              <a:t>Keuangan</a:t>
            </a:r>
            <a:r>
              <a:rPr lang="en-US" sz="1200" dirty="0"/>
              <a:t> </a:t>
            </a:r>
            <a:r>
              <a:rPr lang="en-US" sz="1200" dirty="0" err="1"/>
              <a:t>Publikasi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Bursa </a:t>
            </a:r>
            <a:r>
              <a:rPr lang="en-US" sz="1200" dirty="0" err="1"/>
              <a:t>Efek</a:t>
            </a:r>
            <a:r>
              <a:rPr lang="en-US" sz="1200" dirty="0"/>
              <a:t> Indonesia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467" y="8662124"/>
            <a:ext cx="5283200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err="1" smtClean="0"/>
              <a:t>Keterangan</a:t>
            </a:r>
            <a:r>
              <a:rPr lang="en-US" sz="1400" b="1" dirty="0" smtClean="0"/>
              <a:t> :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5466" y="11254764"/>
            <a:ext cx="87460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Kurs</a:t>
            </a:r>
            <a:r>
              <a:rPr lang="en-US" sz="1200" dirty="0"/>
              <a:t> </a:t>
            </a:r>
            <a:r>
              <a:rPr lang="en-US" sz="1200" dirty="0" err="1"/>
              <a:t>tengah</a:t>
            </a:r>
            <a:r>
              <a:rPr lang="en-US" sz="1200" dirty="0"/>
              <a:t> 2012 : </a:t>
            </a:r>
            <a:r>
              <a:rPr lang="en-US" sz="1200" dirty="0" err="1"/>
              <a:t>Rp</a:t>
            </a:r>
            <a:r>
              <a:rPr lang="en-US" sz="1200" dirty="0"/>
              <a:t>. 9670,00 ; 2013 </a:t>
            </a:r>
            <a:r>
              <a:rPr lang="en-US" sz="1200" dirty="0" err="1"/>
              <a:t>Rp</a:t>
            </a:r>
            <a:r>
              <a:rPr lang="en-US" sz="1200" dirty="0"/>
              <a:t>. 12.189,00 ; 30 September 2014 : </a:t>
            </a:r>
            <a:r>
              <a:rPr lang="en-US" sz="1200" dirty="0" err="1"/>
              <a:t>Rp</a:t>
            </a:r>
            <a:r>
              <a:rPr lang="en-US" sz="1200" dirty="0"/>
              <a:t>. 12.212 ; 30 </a:t>
            </a:r>
            <a:r>
              <a:rPr lang="en-US" sz="1200" dirty="0" err="1"/>
              <a:t>Juni</a:t>
            </a:r>
            <a:r>
              <a:rPr lang="en-US" sz="1200" dirty="0"/>
              <a:t> 2014 </a:t>
            </a:r>
            <a:r>
              <a:rPr lang="en-US" sz="1200" dirty="0" err="1"/>
              <a:t>Rp</a:t>
            </a:r>
            <a:r>
              <a:rPr lang="en-US" sz="1200" dirty="0"/>
              <a:t>, 11.969,00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* Data per </a:t>
            </a:r>
            <a:r>
              <a:rPr lang="en-US" sz="1200" dirty="0" err="1"/>
              <a:t>kuartal</a:t>
            </a:r>
            <a:r>
              <a:rPr lang="en-US" sz="1200" dirty="0"/>
              <a:t> III  yang </a:t>
            </a:r>
            <a:r>
              <a:rPr lang="en-US" sz="1200" dirty="0" err="1"/>
              <a:t>berakhir</a:t>
            </a:r>
            <a:r>
              <a:rPr lang="en-US" sz="1200" dirty="0"/>
              <a:t> 30 September 2014</a:t>
            </a:r>
          </a:p>
          <a:p>
            <a:r>
              <a:rPr lang="en-US" sz="1200" dirty="0"/>
              <a:t>**Data per </a:t>
            </a:r>
            <a:r>
              <a:rPr lang="en-US" sz="1200" dirty="0" err="1"/>
              <a:t>kuartal</a:t>
            </a:r>
            <a:r>
              <a:rPr lang="en-US" sz="1200" dirty="0"/>
              <a:t> II yang </a:t>
            </a:r>
            <a:r>
              <a:rPr lang="en-US" sz="1200" dirty="0" err="1"/>
              <a:t>berakhir</a:t>
            </a:r>
            <a:r>
              <a:rPr lang="en-US" sz="1200" dirty="0"/>
              <a:t> 30 </a:t>
            </a:r>
            <a:r>
              <a:rPr lang="en-US" sz="1200" dirty="0" err="1"/>
              <a:t>Juni</a:t>
            </a:r>
            <a:r>
              <a:rPr lang="en-US" sz="1200" dirty="0"/>
              <a:t> 2014</a:t>
            </a:r>
          </a:p>
          <a:p>
            <a:r>
              <a:rPr lang="en-US" sz="1200" dirty="0"/>
              <a:t>***</a:t>
            </a:r>
            <a:r>
              <a:rPr lang="en-US" sz="1200" dirty="0" err="1"/>
              <a:t>Harga</a:t>
            </a:r>
            <a:r>
              <a:rPr lang="en-US" sz="1200" dirty="0"/>
              <a:t> </a:t>
            </a:r>
            <a:r>
              <a:rPr lang="en-US" sz="1200" dirty="0" err="1"/>
              <a:t>saham</a:t>
            </a:r>
            <a:r>
              <a:rPr lang="en-US" sz="1200" dirty="0"/>
              <a:t> </a:t>
            </a:r>
            <a:r>
              <a:rPr lang="en-US" sz="1200" dirty="0" err="1"/>
              <a:t>penutupan</a:t>
            </a:r>
            <a:r>
              <a:rPr lang="en-US" sz="1200" dirty="0"/>
              <a:t> per 28 </a:t>
            </a:r>
            <a:r>
              <a:rPr lang="en-US" sz="1200" dirty="0" err="1"/>
              <a:t>Desember</a:t>
            </a:r>
            <a:r>
              <a:rPr lang="en-US" sz="1200" dirty="0"/>
              <a:t> 2012</a:t>
            </a:r>
          </a:p>
          <a:p>
            <a:r>
              <a:rPr lang="en-US" sz="1200" dirty="0"/>
              <a:t>**** </a:t>
            </a:r>
            <a:r>
              <a:rPr lang="en-US" sz="1200" dirty="0" err="1"/>
              <a:t>Harga</a:t>
            </a:r>
            <a:r>
              <a:rPr lang="en-US" sz="1200" dirty="0"/>
              <a:t> </a:t>
            </a:r>
            <a:r>
              <a:rPr lang="en-US" sz="1200" dirty="0" err="1"/>
              <a:t>saham</a:t>
            </a:r>
            <a:r>
              <a:rPr lang="en-US" sz="1200" dirty="0"/>
              <a:t> </a:t>
            </a:r>
            <a:r>
              <a:rPr lang="en-US" sz="1200" dirty="0" err="1"/>
              <a:t>penutupan</a:t>
            </a:r>
            <a:r>
              <a:rPr lang="en-US" sz="1200" dirty="0"/>
              <a:t> per 27 </a:t>
            </a:r>
            <a:r>
              <a:rPr lang="en-US" sz="1200" dirty="0" err="1"/>
              <a:t>Desember</a:t>
            </a:r>
            <a:r>
              <a:rPr lang="en-US" sz="1200" dirty="0"/>
              <a:t> 2013</a:t>
            </a:r>
          </a:p>
          <a:p>
            <a:r>
              <a:rPr lang="en-US" sz="1200" dirty="0"/>
              <a:t>***** </a:t>
            </a:r>
            <a:r>
              <a:rPr lang="en-US" sz="1200" dirty="0" err="1"/>
              <a:t>Harga</a:t>
            </a:r>
            <a:r>
              <a:rPr lang="en-US" sz="1200" dirty="0"/>
              <a:t> </a:t>
            </a:r>
            <a:r>
              <a:rPr lang="en-US" sz="1200" dirty="0" err="1"/>
              <a:t>saham</a:t>
            </a:r>
            <a:r>
              <a:rPr lang="en-US" sz="1200" dirty="0"/>
              <a:t> </a:t>
            </a:r>
            <a:r>
              <a:rPr lang="en-US" sz="1200" dirty="0" err="1"/>
              <a:t>penutupan</a:t>
            </a:r>
            <a:r>
              <a:rPr lang="en-US" sz="1200" dirty="0"/>
              <a:t> per 3 </a:t>
            </a:r>
            <a:r>
              <a:rPr lang="en-US" sz="1200" dirty="0" err="1"/>
              <a:t>Desember</a:t>
            </a:r>
            <a:r>
              <a:rPr lang="en-US" sz="1200" dirty="0"/>
              <a:t> </a:t>
            </a:r>
            <a:r>
              <a:rPr lang="en-US" sz="1200" dirty="0" smtClean="0"/>
              <a:t>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9247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934457"/>
              </p:ext>
            </p:extLst>
          </p:nvPr>
        </p:nvGraphicFramePr>
        <p:xfrm>
          <a:off x="-9050436" y="633787"/>
          <a:ext cx="18928080" cy="798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2377440"/>
                <a:gridCol w="640080"/>
                <a:gridCol w="914400"/>
                <a:gridCol w="914400"/>
                <a:gridCol w="914400"/>
                <a:gridCol w="914400"/>
                <a:gridCol w="640080"/>
                <a:gridCol w="640080"/>
                <a:gridCol w="73152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en-US" sz="900" b="1" dirty="0" smtClean="0"/>
                        <a:t>No</a:t>
                      </a:r>
                      <a:endParaRPr lang="en-US" sz="9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900" b="1" dirty="0" smtClean="0"/>
                        <a:t>Nama Perusahaan</a:t>
                      </a:r>
                      <a:endParaRPr lang="en-US" sz="9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Kode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Emiten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Transparency</a:t>
                      </a:r>
                      <a:endParaRPr lang="en-US" sz="9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Accountability</a:t>
                      </a:r>
                      <a:endParaRPr lang="en-US" sz="900" b="1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Responsibility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Independency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Fairness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Total Score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93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Rating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Revenue (</a:t>
                      </a: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Miliar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Rupiah)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/>
                        <a:t>Laba</a:t>
                      </a:r>
                      <a:r>
                        <a:rPr lang="en-US" sz="900" b="1" dirty="0" smtClean="0"/>
                        <a:t> Usaha (</a:t>
                      </a:r>
                      <a:r>
                        <a:rPr lang="en-US" sz="900" b="1" dirty="0" err="1" smtClean="0"/>
                        <a:t>Miliar</a:t>
                      </a:r>
                      <a:r>
                        <a:rPr lang="en-US" sz="900" b="1" baseline="0" dirty="0" smtClean="0"/>
                        <a:t> Rupiah)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Laba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Bersih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Miliar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Rupiah)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/>
                        <a:t>Harga</a:t>
                      </a:r>
                      <a:r>
                        <a:rPr lang="en-US" sz="900" b="1" baseline="0" dirty="0" smtClean="0"/>
                        <a:t> </a:t>
                      </a:r>
                      <a:r>
                        <a:rPr lang="en-US" sz="900" b="1" baseline="0" dirty="0" err="1" smtClean="0"/>
                        <a:t>Penutupan</a:t>
                      </a:r>
                      <a:r>
                        <a:rPr lang="en-US" sz="900" b="1" baseline="0" dirty="0" smtClean="0"/>
                        <a:t> </a:t>
                      </a:r>
                      <a:r>
                        <a:rPr lang="en-US" sz="900" b="1" baseline="0" dirty="0" err="1" smtClean="0"/>
                        <a:t>Saham</a:t>
                      </a:r>
                      <a:endParaRPr lang="en-US" sz="900" b="1" baseline="0" dirty="0" smtClean="0"/>
                    </a:p>
                    <a:p>
                      <a:pPr algn="ctr"/>
                      <a:r>
                        <a:rPr lang="en-US" sz="900" b="1" baseline="0" dirty="0" smtClean="0"/>
                        <a:t>(Rupiah)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24.55%</a:t>
                      </a:r>
                      <a:endParaRPr lang="en-US" sz="9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24.68%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23.35%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14.94%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12.47%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2013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2014*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2012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2013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2014*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2013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2014*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2012</a:t>
                      </a:r>
                    </a:p>
                    <a:p>
                      <a:pPr algn="ctr"/>
                      <a:r>
                        <a:rPr lang="en-US" sz="900" b="1" dirty="0" smtClean="0"/>
                        <a:t>***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2013</a:t>
                      </a:r>
                    </a:p>
                    <a:p>
                      <a:pPr algn="ctr"/>
                      <a:r>
                        <a:rPr lang="en-US" sz="900" b="1" dirty="0" smtClean="0"/>
                        <a:t>****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2014</a:t>
                      </a:r>
                    </a:p>
                    <a:p>
                      <a:pPr algn="ctr"/>
                      <a:r>
                        <a:rPr lang="en-US" sz="900" b="1" dirty="0" smtClean="0"/>
                        <a:t>*****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Gudang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Garam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GGRM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77,79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77,50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76,54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77,27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77,10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77,25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rowSpan="2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/>
                        <a:t>Trusted</a:t>
                      </a:r>
                      <a:r>
                        <a:rPr lang="en-US" sz="900" b="1" baseline="0" dirty="0" smtClean="0"/>
                        <a:t> Company</a:t>
                      </a:r>
                      <a:endParaRPr lang="en-US" sz="900" b="1" dirty="0" smtClean="0"/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46.983,94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53.119,90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48.189,78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6.025,68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6.691,72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6.354,83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4.068,71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4.383,93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4.067,58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56.300,00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41.250,00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60.500,00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Astra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Internasional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ASII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77,79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76,98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76,56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77,11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76,88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77,08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188.053,00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193.880,00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150.582,00</a:t>
                      </a: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27.898,00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35.311,00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21.734,00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22.742,00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22.297,00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17.468,00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7.600,00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6.600,00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6.900,00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Central Asia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BBCA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75,94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76,39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76,34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76,32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76,22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27.614,00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33.726,00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30.088,56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14.255,57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17.079,00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15.300,94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11.718,46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14.256,00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12.212,38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9.100,00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9.400,00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13.250,00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Rakyat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BBRI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75,36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77,23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75,40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76,21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76,03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49.610,42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59.461,00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54.433,58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23.859,57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27.910,00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20.267,27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18.687,38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21.354,00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18.1.64,10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6.950,00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7.150,00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11.600,00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BMRI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75,23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76,41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74,83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75,49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75,58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75,50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41.931,00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49.909,00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29.462,69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20.504,27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24.061,84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18.971,38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15.504,00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18.204,00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15.038,72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8.100,00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7.650,00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10.700,00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Perusahaan Gas Negara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PGAS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76,33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75,40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74,16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75,30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74,95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75,26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24.950,86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36.585,49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30.695,56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9.848,73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11.380,69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9.399,28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8.850,53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10.895,56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7.469,83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4.600,00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4.400,00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6.000,00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Telekomunikasi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TLKM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75,61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75,43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74,70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75,24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75,12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75,23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77.143,00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82.967,00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65.841,00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25.698,00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27.846,00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22.132,00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18.362,00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20.290,00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16.280,00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9.050,00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2.125,00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2.850,00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Unilever Indonesia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UNVR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75,00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74,31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74,80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74,70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74,60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74,68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27.303,00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30.757,00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26.089,81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13.889,00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15.778,00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5.484,14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13.889,00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7.164,00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4.048,93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20.850,00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26.600,00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31.275,00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Negara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BBNI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73,52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74,95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74,44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74,74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74,46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23.905,00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28.499,00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24.413,46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8.641,00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11.219,00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9.180,12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7.048,00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9.058,00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7.641,48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3.700,00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3.900,00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6.200,00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Indosat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ISAT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73,82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74,56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74,27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22.418,81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23.855,27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17.717,27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3,189.90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1.509.21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498,39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487,42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(2,666,46)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(1,235,821)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6.450,00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4.050,00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3.940,00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Kalbe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Farma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KLBF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74,64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73,40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74,08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73,89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74,05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13.636,41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16.002,13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12.758,47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6.533,43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7.679,11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6.131,00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1.775,10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1.970,45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1.526,03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1.060,00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1.240,00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1.830,00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Indofood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Sukses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Makmur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INDF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74,69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73,34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73,00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73,68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73,34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73,63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50.201,55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57.732,00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50.393,49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6.877,78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6.717,98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6.054,49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4.779,45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3.416,64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3.979,05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5.850.00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6.450,00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6.600,00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Garuda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GIAA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73,96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72,39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72,96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33.578,77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45.295,26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34.214,15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1.625,26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688,05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(3057,26)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1.071,85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136,52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(2680,61)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480,00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Semen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SMGR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73,89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72,31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72,77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72,99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72,95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19.598,25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24.501,24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19.348,97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6.181,52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7.062,99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5.193,39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4.926,64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5.354,30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4.093,04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15.850,00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14.050,00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16.575,00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Adhi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Karya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ADHI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73,89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72,05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72,85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72,93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72,61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72,88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7.627,70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9.799,60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5.190,57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792,40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918,75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0" dirty="0" smtClean="0"/>
                        <a:t>267,66</a:t>
                      </a:r>
                      <a:endParaRPr lang="en-US" sz="900" b="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211,59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405,98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102,05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1.760,00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1.510,00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2.980,00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Krakatau Steel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KRAS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71,15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71,49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72,28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71,64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72,20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22.119,60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25.407,34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16.616,77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154,04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(13,005663) 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(720,62)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(189,15)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(165,77)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(1496,81)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640,00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495,00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Hm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Sampoerna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HMSP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72,16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72,06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72,31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72,18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72,18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72,17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66.626,12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75.025,00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59.606,54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13.350,00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14.600,00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10.290,31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9.945,30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10.818,00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7.656,28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59.900,00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62.500,00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69.350,00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Indo Tambang Raya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Megah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ITMG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73,10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71,18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70,98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71,75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71,30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71,70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23.584,56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26.556,94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18.166,73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5.400,10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4.113,48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2.828,24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4.177,86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2.809,37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2.061,97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41.550,00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27.700,00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17.950,00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Aneka Tambang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ANTM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71,07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70,73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71,50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71,10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71,45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10.449,89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11.298,32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5.812,49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895,86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421,03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(119,49)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409,94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(86,30)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(563,91)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1.280,00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1.080,00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975,00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Agung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Podomoro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Land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APLN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71,70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69,43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70,38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70,50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70,10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70,45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4.689,43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4.901,20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3.509,96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1.097,55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1.177,20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740,72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841,29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930,20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555,16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370,00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220,00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354,00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Tambang Batubara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Bukit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Asam</a:t>
                      </a:r>
                      <a:endParaRPr lang="en-US" sz="10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PTBA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68,50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68,81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68,75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68,69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68,75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68,69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/>
                        <a:t>Fair Trusted</a:t>
                      </a:r>
                      <a:r>
                        <a:rPr lang="en-US" sz="900" b="1" baseline="0" dirty="0" smtClean="0"/>
                        <a:t> Company</a:t>
                      </a:r>
                      <a:endParaRPr lang="en-US" sz="900" b="1" dirty="0" smtClean="0"/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11.594,06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11.209,22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9.656,24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3.593,51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2.152,84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1.851,34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2.909,42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1.854,28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1.592,47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15.100,00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10.200,00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12.900,00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Adi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Sarana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Armada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ASSA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68,57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68,19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68,33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68,24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68,31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793,86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1.018,88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828,89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175,30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218,86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146,14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29,45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92,04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35,74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425,00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173,00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Bumi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Resources Minerals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BRMS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68,35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67,77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68,11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68,02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68,09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214,83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239,22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108,30**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82,26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93,40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64,19**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(586,29)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(1821,47)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(983,17)**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198,00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331,00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Timah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TINS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68,10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67,28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66,98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67,45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67,24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67,43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7.363,17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5.852,45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4.359,94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1.275,33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1.443,72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532,95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431,59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515,10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327,74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1.540,00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1.570,00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1.210,00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Ocbc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Nisp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NISP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67,58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65,94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67,47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66,80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66,96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3.401,88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4.018,32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6.341,27 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1.213,57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1.543,84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1.257,05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915,46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1.142,72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942,26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1.530,00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1.230,00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1.300,00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Panorama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Transportasi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WEHA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67,62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65,31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66,46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66,46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66,08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66,41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201,20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236,84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162,95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33,80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36,17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8,20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5,93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1,77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2,16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225,00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269,00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66" y="9074825"/>
            <a:ext cx="8746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Survey </a:t>
            </a:r>
            <a:r>
              <a:rPr lang="en-US" sz="1200" dirty="0" err="1"/>
              <a:t>dtlakukan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</a:t>
            </a:r>
            <a:r>
              <a:rPr lang="en-US" sz="1200" dirty="0" err="1"/>
              <a:t>riset</a:t>
            </a:r>
            <a:r>
              <a:rPr lang="en-US" sz="1200" dirty="0"/>
              <a:t> SWA </a:t>
            </a:r>
            <a:r>
              <a:rPr lang="en-US" sz="1200" dirty="0" err="1"/>
              <a:t>terhadap</a:t>
            </a:r>
            <a:r>
              <a:rPr lang="en-US" sz="1200" dirty="0"/>
              <a:t> 301 </a:t>
            </a:r>
            <a:r>
              <a:rPr lang="en-US" sz="1200" dirty="0" err="1"/>
              <a:t>responden</a:t>
            </a:r>
            <a:r>
              <a:rPr lang="en-US" sz="1200" dirty="0"/>
              <a:t> (investor, </a:t>
            </a:r>
            <a:r>
              <a:rPr lang="en-US" sz="1200" dirty="0" err="1"/>
              <a:t>analis</a:t>
            </a:r>
            <a:r>
              <a:rPr lang="en-US" sz="1200" dirty="0"/>
              <a:t>,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manajer</a:t>
            </a:r>
            <a:r>
              <a:rPr lang="en-US" sz="1200" dirty="0"/>
              <a:t> </a:t>
            </a:r>
            <a:r>
              <a:rPr lang="en-US" sz="1200" dirty="0" err="1"/>
              <a:t>investasi</a:t>
            </a:r>
            <a:r>
              <a:rPr lang="en-US" sz="1200" dirty="0"/>
              <a:t>) </a:t>
            </a:r>
            <a:r>
              <a:rPr lang="en-US" sz="1200" dirty="0" err="1"/>
              <a:t>dengan</a:t>
            </a:r>
            <a:r>
              <a:rPr lang="en-US" sz="1200" dirty="0"/>
              <a:t> total </a:t>
            </a:r>
            <a:r>
              <a:rPr lang="en-US" sz="1200" dirty="0" err="1"/>
              <a:t>respon</a:t>
            </a:r>
            <a:r>
              <a:rPr lang="en-US" sz="1200" dirty="0"/>
              <a:t> </a:t>
            </a:r>
            <a:r>
              <a:rPr lang="en-US" sz="1200" dirty="0" err="1"/>
              <a:t>mencapai</a:t>
            </a:r>
            <a:r>
              <a:rPr lang="en-US" sz="1200" dirty="0"/>
              <a:t> 1988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Waktu</a:t>
            </a:r>
            <a:r>
              <a:rPr lang="en-US" sz="1200" dirty="0"/>
              <a:t> </a:t>
            </a:r>
            <a:r>
              <a:rPr lang="en-US" sz="1200" dirty="0" err="1"/>
              <a:t>pelaksanaan</a:t>
            </a:r>
            <a:r>
              <a:rPr lang="en-US" sz="1200" dirty="0"/>
              <a:t> survey : </a:t>
            </a:r>
            <a:r>
              <a:rPr lang="en-US" sz="1200" dirty="0" err="1"/>
              <a:t>Oktober</a:t>
            </a:r>
            <a:r>
              <a:rPr lang="en-US" sz="1200" dirty="0"/>
              <a:t>-November 2014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Responden</a:t>
            </a:r>
            <a:r>
              <a:rPr lang="en-US" sz="1200" dirty="0"/>
              <a:t> </a:t>
            </a:r>
            <a:r>
              <a:rPr lang="en-US" sz="1200" dirty="0" err="1"/>
              <a:t>diminta</a:t>
            </a:r>
            <a:r>
              <a:rPr lang="en-US" sz="1200" dirty="0"/>
              <a:t> </a:t>
            </a:r>
            <a:r>
              <a:rPr lang="en-US" sz="1200" dirty="0" err="1"/>
              <a:t>memberikan</a:t>
            </a:r>
            <a:r>
              <a:rPr lang="en-US" sz="1200" dirty="0"/>
              <a:t> </a:t>
            </a:r>
            <a:r>
              <a:rPr lang="en-US" sz="1200" dirty="0" err="1"/>
              <a:t>penilaian</a:t>
            </a:r>
            <a:r>
              <a:rPr lang="en-US" sz="1200" dirty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perusahaan-perusahaan</a:t>
            </a:r>
            <a:r>
              <a:rPr lang="en-US" sz="1200" dirty="0"/>
              <a:t> </a:t>
            </a:r>
            <a:r>
              <a:rPr lang="en-US" sz="1200" dirty="0" err="1"/>
              <a:t>publik</a:t>
            </a:r>
            <a:r>
              <a:rPr lang="en-US" sz="1200" dirty="0"/>
              <a:t> </a:t>
            </a:r>
            <a:r>
              <a:rPr lang="en-US" sz="1200" dirty="0" err="1"/>
              <a:t>sehubungan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praktik</a:t>
            </a:r>
            <a:r>
              <a:rPr lang="en-US" sz="1200" dirty="0"/>
              <a:t> GCG-</a:t>
            </a:r>
            <a:r>
              <a:rPr lang="en-US" sz="1200" dirty="0" err="1"/>
              <a:t>nya</a:t>
            </a:r>
            <a:r>
              <a:rPr lang="en-US" sz="1200" dirty="0"/>
              <a:t>. </a:t>
            </a:r>
            <a:r>
              <a:rPr lang="en-US" sz="1200" dirty="0" err="1"/>
              <a:t>Aspek</a:t>
            </a:r>
            <a:r>
              <a:rPr lang="en-US" sz="1200" dirty="0"/>
              <a:t> </a:t>
            </a:r>
            <a:r>
              <a:rPr lang="en-US" sz="1200" dirty="0" err="1"/>
              <a:t>penilaian</a:t>
            </a:r>
            <a:r>
              <a:rPr lang="en-US" sz="1200" dirty="0"/>
              <a:t> </a:t>
            </a:r>
            <a:r>
              <a:rPr lang="en-US" sz="1200" dirty="0" err="1"/>
              <a:t>meliputi</a:t>
            </a:r>
            <a:r>
              <a:rPr lang="en-US" sz="1200" dirty="0"/>
              <a:t> </a:t>
            </a:r>
            <a:r>
              <a:rPr lang="en-US" sz="1200" dirty="0" err="1"/>
              <a:t>transparansi</a:t>
            </a:r>
            <a:r>
              <a:rPr lang="en-US" sz="1200" dirty="0"/>
              <a:t>, </a:t>
            </a:r>
            <a:r>
              <a:rPr lang="en-US" sz="1200" dirty="0" err="1"/>
              <a:t>akuntabilitas</a:t>
            </a:r>
            <a:r>
              <a:rPr lang="en-US" sz="1200" dirty="0"/>
              <a:t>, </a:t>
            </a:r>
            <a:r>
              <a:rPr lang="en-US" sz="1200" dirty="0" err="1"/>
              <a:t>responsibilitas</a:t>
            </a:r>
            <a:r>
              <a:rPr lang="en-US" sz="1200" dirty="0"/>
              <a:t>, </a:t>
            </a:r>
            <a:r>
              <a:rPr lang="en-US" sz="1200" dirty="0" err="1"/>
              <a:t>independensi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keadilan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Setiap</a:t>
            </a:r>
            <a:r>
              <a:rPr lang="en-US" sz="1200" dirty="0"/>
              <a:t> </a:t>
            </a:r>
            <a:r>
              <a:rPr lang="en-US" sz="1200" dirty="0" err="1"/>
              <a:t>aspek</a:t>
            </a:r>
            <a:r>
              <a:rPr lang="en-US" sz="1200" dirty="0"/>
              <a:t> </a:t>
            </a:r>
            <a:r>
              <a:rPr lang="en-US" sz="1200" dirty="0" err="1"/>
              <a:t>dibobot</a:t>
            </a:r>
            <a:r>
              <a:rPr lang="en-US" sz="1200" dirty="0"/>
              <a:t> </a:t>
            </a:r>
            <a:r>
              <a:rPr lang="en-US" sz="1200" dirty="0" err="1"/>
              <a:t>berdasarkan</a:t>
            </a:r>
            <a:r>
              <a:rPr lang="en-US" sz="1200" dirty="0"/>
              <a:t> </a:t>
            </a:r>
            <a:r>
              <a:rPr lang="en-US" sz="1200" dirty="0" err="1"/>
              <a:t>tingkat</a:t>
            </a:r>
            <a:r>
              <a:rPr lang="en-US" sz="1200" dirty="0"/>
              <a:t> </a:t>
            </a:r>
            <a:r>
              <a:rPr lang="en-US" sz="1200" dirty="0" err="1"/>
              <a:t>kepentingannya</a:t>
            </a:r>
            <a:r>
              <a:rPr lang="en-US" sz="1200" dirty="0"/>
              <a:t>. </a:t>
            </a:r>
            <a:r>
              <a:rPr lang="en-US" sz="1200" dirty="0" err="1"/>
              <a:t>Hanya</a:t>
            </a:r>
            <a:r>
              <a:rPr lang="en-US" sz="1200" dirty="0"/>
              <a:t> </a:t>
            </a:r>
            <a:r>
              <a:rPr lang="en-US" sz="1200" dirty="0" err="1"/>
              <a:t>perusahaan</a:t>
            </a:r>
            <a:r>
              <a:rPr lang="en-US" sz="1200" dirty="0"/>
              <a:t> yang </a:t>
            </a:r>
            <a:r>
              <a:rPr lang="en-US" sz="1200" dirty="0" err="1"/>
              <a:t>dinilai</a:t>
            </a:r>
            <a:r>
              <a:rPr lang="en-US" sz="1200" dirty="0"/>
              <a:t> minimal 30 </a:t>
            </a:r>
            <a:r>
              <a:rPr lang="en-US" sz="1200" dirty="0" err="1"/>
              <a:t>responden</a:t>
            </a:r>
            <a:r>
              <a:rPr lang="en-US" sz="1200" dirty="0"/>
              <a:t> yang </a:t>
            </a:r>
            <a:r>
              <a:rPr lang="en-US" sz="1200" dirty="0" err="1"/>
              <a:t>dimasukkan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pemeringkatan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Pemeringkatan</a:t>
            </a:r>
            <a:r>
              <a:rPr lang="en-US" sz="1200" dirty="0"/>
              <a:t> </a:t>
            </a:r>
            <a:r>
              <a:rPr lang="en-US" sz="1200" dirty="0" err="1"/>
              <a:t>berdasar</a:t>
            </a:r>
            <a:r>
              <a:rPr lang="en-US" sz="1200" dirty="0"/>
              <a:t> </a:t>
            </a:r>
            <a:r>
              <a:rPr lang="en-US" sz="1200" dirty="0" err="1"/>
              <a:t>kepada</a:t>
            </a:r>
            <a:r>
              <a:rPr lang="en-US" sz="1200" dirty="0"/>
              <a:t> total score </a:t>
            </a:r>
            <a:r>
              <a:rPr lang="en-US" sz="1200" dirty="0" err="1"/>
              <a:t>masing-masing</a:t>
            </a:r>
            <a:r>
              <a:rPr lang="en-US" sz="1200" dirty="0"/>
              <a:t> </a:t>
            </a:r>
            <a:r>
              <a:rPr lang="en-US" sz="1200" dirty="0" err="1"/>
              <a:t>perusahaan</a:t>
            </a:r>
            <a:r>
              <a:rPr lang="en-US" sz="1200" dirty="0"/>
              <a:t> </a:t>
            </a:r>
            <a:r>
              <a:rPr lang="en-US" sz="1200" dirty="0" err="1"/>
              <a:t>karena</a:t>
            </a:r>
            <a:r>
              <a:rPr lang="en-US" sz="1200" dirty="0"/>
              <a:t> </a:t>
            </a:r>
            <a:r>
              <a:rPr lang="en-US" sz="1200" dirty="0" err="1"/>
              <a:t>penerapan</a:t>
            </a:r>
            <a:r>
              <a:rPr lang="en-US" sz="1200" dirty="0"/>
              <a:t> GCG </a:t>
            </a:r>
            <a:r>
              <a:rPr lang="en-US" sz="1200" dirty="0" err="1"/>
              <a:t>berdasar</a:t>
            </a:r>
            <a:r>
              <a:rPr lang="en-US" sz="1200" dirty="0"/>
              <a:t> </a:t>
            </a:r>
            <a:r>
              <a:rPr lang="en-US" sz="1200" dirty="0" err="1"/>
              <a:t>kepada</a:t>
            </a:r>
            <a:r>
              <a:rPr lang="en-US" sz="1200" dirty="0"/>
              <a:t> lima </a:t>
            </a:r>
            <a:r>
              <a:rPr lang="en-US" sz="1200" dirty="0" err="1"/>
              <a:t>aspek</a:t>
            </a:r>
            <a:r>
              <a:rPr lang="en-US" sz="1200" dirty="0"/>
              <a:t> </a:t>
            </a:r>
            <a:r>
              <a:rPr lang="en-US" sz="1200" dirty="0" err="1"/>
              <a:t>penilaian</a:t>
            </a:r>
            <a:r>
              <a:rPr lang="en-US" sz="1200" dirty="0"/>
              <a:t> </a:t>
            </a:r>
            <a:r>
              <a:rPr lang="en-US" sz="1200" dirty="0" err="1"/>
              <a:t>yaitu</a:t>
            </a:r>
            <a:r>
              <a:rPr lang="en-US" sz="1200" dirty="0"/>
              <a:t> </a:t>
            </a:r>
            <a:r>
              <a:rPr lang="en-US" sz="1200" dirty="0" err="1"/>
              <a:t>transparansi</a:t>
            </a:r>
            <a:r>
              <a:rPr lang="en-US" sz="1200" dirty="0"/>
              <a:t>, </a:t>
            </a:r>
            <a:r>
              <a:rPr lang="en-US" sz="1200" dirty="0" err="1"/>
              <a:t>akuntabilitas</a:t>
            </a:r>
            <a:r>
              <a:rPr lang="en-US" sz="1200" dirty="0"/>
              <a:t>, </a:t>
            </a:r>
            <a:r>
              <a:rPr lang="en-US" sz="1200" dirty="0" err="1"/>
              <a:t>responsibilitas</a:t>
            </a:r>
            <a:r>
              <a:rPr lang="en-US" sz="1200" dirty="0"/>
              <a:t>, </a:t>
            </a:r>
            <a:r>
              <a:rPr lang="en-US" sz="1200" dirty="0" err="1"/>
              <a:t>independensi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keadilan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Total score 85-100 = Most Trusted Company, 70-84 = Trusted Company, &lt;70 = Fair Trusted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Sumber</a:t>
            </a:r>
            <a:r>
              <a:rPr lang="en-US" sz="1200" dirty="0"/>
              <a:t> data </a:t>
            </a:r>
            <a:r>
              <a:rPr lang="en-US" sz="1200" dirty="0" err="1"/>
              <a:t>kinerja</a:t>
            </a:r>
            <a:r>
              <a:rPr lang="en-US" sz="1200" dirty="0"/>
              <a:t> </a:t>
            </a:r>
            <a:r>
              <a:rPr lang="en-US" sz="1200" dirty="0" err="1"/>
              <a:t>keuangan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harga</a:t>
            </a:r>
            <a:r>
              <a:rPr lang="en-US" sz="1200" dirty="0"/>
              <a:t> </a:t>
            </a:r>
            <a:r>
              <a:rPr lang="en-US" sz="1200" dirty="0" err="1"/>
              <a:t>saham</a:t>
            </a:r>
            <a:r>
              <a:rPr lang="en-US" sz="1200" dirty="0"/>
              <a:t> : </a:t>
            </a:r>
            <a:r>
              <a:rPr lang="en-US" sz="1200" dirty="0" err="1"/>
              <a:t>Laporan</a:t>
            </a:r>
            <a:r>
              <a:rPr lang="en-US" sz="1200" dirty="0"/>
              <a:t> </a:t>
            </a:r>
            <a:r>
              <a:rPr lang="en-US" sz="1200" dirty="0" err="1"/>
              <a:t>Keuangan</a:t>
            </a:r>
            <a:r>
              <a:rPr lang="en-US" sz="1200" dirty="0"/>
              <a:t> </a:t>
            </a:r>
            <a:r>
              <a:rPr lang="en-US" sz="1200" dirty="0" err="1"/>
              <a:t>Publikasi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Bursa </a:t>
            </a:r>
            <a:r>
              <a:rPr lang="en-US" sz="1200" dirty="0" err="1"/>
              <a:t>Efek</a:t>
            </a:r>
            <a:r>
              <a:rPr lang="en-US" sz="1200" dirty="0"/>
              <a:t> Indonesia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467" y="8662124"/>
            <a:ext cx="5283200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err="1" smtClean="0"/>
              <a:t>Keterangan</a:t>
            </a:r>
            <a:r>
              <a:rPr lang="en-US" sz="1400" b="1" dirty="0" smtClean="0"/>
              <a:t> :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5466" y="11254764"/>
            <a:ext cx="87460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Kurs</a:t>
            </a:r>
            <a:r>
              <a:rPr lang="en-US" sz="1200" dirty="0"/>
              <a:t> </a:t>
            </a:r>
            <a:r>
              <a:rPr lang="en-US" sz="1200" dirty="0" err="1"/>
              <a:t>tengah</a:t>
            </a:r>
            <a:r>
              <a:rPr lang="en-US" sz="1200" dirty="0"/>
              <a:t> 2012 : </a:t>
            </a:r>
            <a:r>
              <a:rPr lang="en-US" sz="1200" dirty="0" err="1"/>
              <a:t>Rp</a:t>
            </a:r>
            <a:r>
              <a:rPr lang="en-US" sz="1200" dirty="0"/>
              <a:t>. 9670,00 ; 2013 </a:t>
            </a:r>
            <a:r>
              <a:rPr lang="en-US" sz="1200" dirty="0" err="1"/>
              <a:t>Rp</a:t>
            </a:r>
            <a:r>
              <a:rPr lang="en-US" sz="1200" dirty="0"/>
              <a:t>. 12.189,00 ; 30 September 2014 : </a:t>
            </a:r>
            <a:r>
              <a:rPr lang="en-US" sz="1200" dirty="0" err="1"/>
              <a:t>Rp</a:t>
            </a:r>
            <a:r>
              <a:rPr lang="en-US" sz="1200" dirty="0"/>
              <a:t>. 12.212 ; 30 </a:t>
            </a:r>
            <a:r>
              <a:rPr lang="en-US" sz="1200" dirty="0" err="1"/>
              <a:t>Juni</a:t>
            </a:r>
            <a:r>
              <a:rPr lang="en-US" sz="1200" dirty="0"/>
              <a:t> 2014 </a:t>
            </a:r>
            <a:r>
              <a:rPr lang="en-US" sz="1200" dirty="0" err="1"/>
              <a:t>Rp</a:t>
            </a:r>
            <a:r>
              <a:rPr lang="en-US" sz="1200" dirty="0"/>
              <a:t>, 11.969,00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* Data per </a:t>
            </a:r>
            <a:r>
              <a:rPr lang="en-US" sz="1200" dirty="0" err="1"/>
              <a:t>kuartal</a:t>
            </a:r>
            <a:r>
              <a:rPr lang="en-US" sz="1200" dirty="0"/>
              <a:t> III  yang </a:t>
            </a:r>
            <a:r>
              <a:rPr lang="en-US" sz="1200" dirty="0" err="1"/>
              <a:t>berakhir</a:t>
            </a:r>
            <a:r>
              <a:rPr lang="en-US" sz="1200" dirty="0"/>
              <a:t> 30 September 2014</a:t>
            </a:r>
          </a:p>
          <a:p>
            <a:r>
              <a:rPr lang="en-US" sz="1200" dirty="0"/>
              <a:t>**Data per </a:t>
            </a:r>
            <a:r>
              <a:rPr lang="en-US" sz="1200" dirty="0" err="1"/>
              <a:t>kuartal</a:t>
            </a:r>
            <a:r>
              <a:rPr lang="en-US" sz="1200" dirty="0"/>
              <a:t> II yang </a:t>
            </a:r>
            <a:r>
              <a:rPr lang="en-US" sz="1200" dirty="0" err="1"/>
              <a:t>berakhir</a:t>
            </a:r>
            <a:r>
              <a:rPr lang="en-US" sz="1200" dirty="0"/>
              <a:t> 30 </a:t>
            </a:r>
            <a:r>
              <a:rPr lang="en-US" sz="1200" dirty="0" err="1"/>
              <a:t>Juni</a:t>
            </a:r>
            <a:r>
              <a:rPr lang="en-US" sz="1200" dirty="0"/>
              <a:t> 2014</a:t>
            </a:r>
          </a:p>
          <a:p>
            <a:r>
              <a:rPr lang="en-US" sz="1200" dirty="0"/>
              <a:t>***</a:t>
            </a:r>
            <a:r>
              <a:rPr lang="en-US" sz="1200" dirty="0" err="1"/>
              <a:t>Harga</a:t>
            </a:r>
            <a:r>
              <a:rPr lang="en-US" sz="1200" dirty="0"/>
              <a:t> </a:t>
            </a:r>
            <a:r>
              <a:rPr lang="en-US" sz="1200" dirty="0" err="1"/>
              <a:t>saham</a:t>
            </a:r>
            <a:r>
              <a:rPr lang="en-US" sz="1200" dirty="0"/>
              <a:t> </a:t>
            </a:r>
            <a:r>
              <a:rPr lang="en-US" sz="1200" dirty="0" err="1"/>
              <a:t>penutupan</a:t>
            </a:r>
            <a:r>
              <a:rPr lang="en-US" sz="1200" dirty="0"/>
              <a:t> per 28 </a:t>
            </a:r>
            <a:r>
              <a:rPr lang="en-US" sz="1200" dirty="0" err="1"/>
              <a:t>Desember</a:t>
            </a:r>
            <a:r>
              <a:rPr lang="en-US" sz="1200" dirty="0"/>
              <a:t> 2012</a:t>
            </a:r>
          </a:p>
          <a:p>
            <a:r>
              <a:rPr lang="en-US" sz="1200" dirty="0"/>
              <a:t>**** </a:t>
            </a:r>
            <a:r>
              <a:rPr lang="en-US" sz="1200" dirty="0" err="1"/>
              <a:t>Harga</a:t>
            </a:r>
            <a:r>
              <a:rPr lang="en-US" sz="1200" dirty="0"/>
              <a:t> </a:t>
            </a:r>
            <a:r>
              <a:rPr lang="en-US" sz="1200" dirty="0" err="1"/>
              <a:t>saham</a:t>
            </a:r>
            <a:r>
              <a:rPr lang="en-US" sz="1200" dirty="0"/>
              <a:t> </a:t>
            </a:r>
            <a:r>
              <a:rPr lang="en-US" sz="1200" dirty="0" err="1"/>
              <a:t>penutupan</a:t>
            </a:r>
            <a:r>
              <a:rPr lang="en-US" sz="1200" dirty="0"/>
              <a:t> per 27 </a:t>
            </a:r>
            <a:r>
              <a:rPr lang="en-US" sz="1200" dirty="0" err="1"/>
              <a:t>Desember</a:t>
            </a:r>
            <a:r>
              <a:rPr lang="en-US" sz="1200" dirty="0"/>
              <a:t> 2013</a:t>
            </a:r>
          </a:p>
          <a:p>
            <a:r>
              <a:rPr lang="en-US" sz="1200" dirty="0"/>
              <a:t>***** </a:t>
            </a:r>
            <a:r>
              <a:rPr lang="en-US" sz="1200" dirty="0" err="1"/>
              <a:t>Harga</a:t>
            </a:r>
            <a:r>
              <a:rPr lang="en-US" sz="1200" dirty="0"/>
              <a:t> </a:t>
            </a:r>
            <a:r>
              <a:rPr lang="en-US" sz="1200" dirty="0" err="1"/>
              <a:t>saham</a:t>
            </a:r>
            <a:r>
              <a:rPr lang="en-US" sz="1200" dirty="0"/>
              <a:t> </a:t>
            </a:r>
            <a:r>
              <a:rPr lang="en-US" sz="1200" dirty="0" err="1"/>
              <a:t>penutupan</a:t>
            </a:r>
            <a:r>
              <a:rPr lang="en-US" sz="1200" dirty="0"/>
              <a:t> per 3 </a:t>
            </a:r>
            <a:r>
              <a:rPr lang="en-US" sz="1200" dirty="0" err="1"/>
              <a:t>Desember</a:t>
            </a:r>
            <a:r>
              <a:rPr lang="en-US" sz="1200" dirty="0"/>
              <a:t> </a:t>
            </a:r>
            <a:r>
              <a:rPr lang="en-US" sz="1200" dirty="0" smtClean="0"/>
              <a:t>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0110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530752"/>
              </p:ext>
            </p:extLst>
          </p:nvPr>
        </p:nvGraphicFramePr>
        <p:xfrm>
          <a:off x="-9903885" y="633787"/>
          <a:ext cx="18928080" cy="798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2377440"/>
                <a:gridCol w="640080"/>
                <a:gridCol w="914400"/>
                <a:gridCol w="914400"/>
                <a:gridCol w="914400"/>
                <a:gridCol w="914400"/>
                <a:gridCol w="640080"/>
                <a:gridCol w="640080"/>
                <a:gridCol w="73152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en-US" sz="900" b="1" dirty="0" smtClean="0"/>
                        <a:t>No</a:t>
                      </a:r>
                      <a:endParaRPr lang="en-US" sz="9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900" b="1" dirty="0" smtClean="0"/>
                        <a:t>Nama Perusahaan</a:t>
                      </a:r>
                      <a:endParaRPr lang="en-US" sz="9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Kode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Emiten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Transparency</a:t>
                      </a:r>
                      <a:endParaRPr lang="en-US" sz="9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Accountability</a:t>
                      </a:r>
                      <a:endParaRPr lang="en-US" sz="900" b="1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Responsibility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Independency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Fairness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Total Score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93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Rating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Revenue (</a:t>
                      </a: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Miliar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Rupiah)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/>
                        <a:t>Laba</a:t>
                      </a:r>
                      <a:r>
                        <a:rPr lang="en-US" sz="900" b="1" dirty="0" smtClean="0"/>
                        <a:t> Usaha (</a:t>
                      </a:r>
                      <a:r>
                        <a:rPr lang="en-US" sz="900" b="1" dirty="0" err="1" smtClean="0"/>
                        <a:t>Miliar</a:t>
                      </a:r>
                      <a:r>
                        <a:rPr lang="en-US" sz="900" b="1" baseline="0" dirty="0" smtClean="0"/>
                        <a:t> Rupiah)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Laba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Bersih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Miliar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Rupiah)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/>
                        <a:t>Harga</a:t>
                      </a:r>
                      <a:r>
                        <a:rPr lang="en-US" sz="900" b="1" baseline="0" dirty="0" smtClean="0"/>
                        <a:t> </a:t>
                      </a:r>
                      <a:r>
                        <a:rPr lang="en-US" sz="900" b="1" baseline="0" dirty="0" err="1" smtClean="0"/>
                        <a:t>Penutupan</a:t>
                      </a:r>
                      <a:r>
                        <a:rPr lang="en-US" sz="900" b="1" baseline="0" dirty="0" smtClean="0"/>
                        <a:t> </a:t>
                      </a:r>
                      <a:r>
                        <a:rPr lang="en-US" sz="900" b="1" baseline="0" dirty="0" err="1" smtClean="0"/>
                        <a:t>Saham</a:t>
                      </a:r>
                      <a:endParaRPr lang="en-US" sz="900" b="1" baseline="0" dirty="0" smtClean="0"/>
                    </a:p>
                    <a:p>
                      <a:pPr algn="ctr"/>
                      <a:r>
                        <a:rPr lang="en-US" sz="900" b="1" baseline="0" dirty="0" smtClean="0"/>
                        <a:t>(Rupiah)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24.55%</a:t>
                      </a:r>
                      <a:endParaRPr lang="en-US" sz="9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24.68%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23.35%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14.94%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12.47%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2013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2014*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2012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2013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2014*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2013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2014*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2012</a:t>
                      </a:r>
                    </a:p>
                    <a:p>
                      <a:pPr algn="ctr"/>
                      <a:r>
                        <a:rPr lang="en-US" sz="900" b="1" dirty="0" smtClean="0"/>
                        <a:t>***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2013</a:t>
                      </a:r>
                    </a:p>
                    <a:p>
                      <a:pPr algn="ctr"/>
                      <a:r>
                        <a:rPr lang="en-US" sz="900" b="1" dirty="0" smtClean="0"/>
                        <a:t>****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2014</a:t>
                      </a:r>
                    </a:p>
                    <a:p>
                      <a:pPr algn="ctr"/>
                      <a:r>
                        <a:rPr lang="en-US" sz="900" b="1" dirty="0" smtClean="0"/>
                        <a:t>*****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Gudang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Garam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GGRM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77,79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77,50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76,54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77,27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77,10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77,25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rowSpan="2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/>
                        <a:t>Trusted</a:t>
                      </a:r>
                      <a:r>
                        <a:rPr lang="en-US" sz="900" b="1" baseline="0" dirty="0" smtClean="0"/>
                        <a:t> Company</a:t>
                      </a:r>
                      <a:endParaRPr lang="en-US" sz="900" b="1" dirty="0" smtClean="0"/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46.983,94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53.119,90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48.189,78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6.025,68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6.691,72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6.354,83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4.068,71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4.383,93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4.067,58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56.300,00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41.250,00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60.500,00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Astra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Internasional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ASII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77,79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76,98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76,56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77,11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76,88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77,08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188.053,00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193.880,00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150.582,00</a:t>
                      </a: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27.898,00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35.311,00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21.734,00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22.742,00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22.297,00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17.468,00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7.600,00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6.600,00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6.900,00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Central Asia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BBCA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75,94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76,39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76,34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76,32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76,22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27.614,00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33.726,00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30.088,56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14.255,57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17.079,00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15.300,94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11.718,46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14.256,00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12.212,38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9.100,00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9.400,00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13.250,00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Rakyat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BBRI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75,36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77,23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75,40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76,21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76,03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49.610,42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59.461,00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54.433,58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23.859,57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27.910,00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20.267,27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18.687,38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21.354,00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18.1.64,10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6.950,00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7.150,00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11.600,00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BMRI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75,23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76,41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74,83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75,49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75,58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75,50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41.931,00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49.909,00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29.462,69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20.504,27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24.061,84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18.971,38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15.504,00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18.204,00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15.038,72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8.100,00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7.650,00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10.700,00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Perusahaan Gas Negara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PGAS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76,33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75,40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74,16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75,30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74,95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75,26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24.950,86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36.585,49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30.695,56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9.848,73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11.380,69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9.399,28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8.850,53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10.895,56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7.469,83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4.600,00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4.400,00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6.000,00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Telekomunikasi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TLKM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75,61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75,43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74,70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75,24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75,12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75,23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77.143,00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82.967,00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65.841,00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25.698,00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27.846,00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22.132,00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18.362,00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20.290,00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16.280,00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9.050,00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2.125,00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2.850,00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Unilever Indonesia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UNVR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75,00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74,31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74,80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74,70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74,60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74,68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27.303,00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30.757,00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26.089,81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13.889,00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15.778,00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5.484,14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13.889,00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7.164,00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4.048,93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20.850,00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26.600,00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31.275,00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Negara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BBNI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73,52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74,95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74,44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74,74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74,46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23.905,00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28.499,00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24.413,46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8.641,00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11.219,00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9.180,12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7.048,00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9.058,00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7.641,48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3.700,00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3.900,00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6.200,00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Indosat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ISAT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73,82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74,56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74,27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22.418,81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23.855,27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17.717,27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3,189.90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1.509.21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498,39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487,42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(2,666,46)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(1,235,821)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6.450,00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4.050,00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3.940,00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Kalbe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Farma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KLBF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74,64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73,40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74,08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73,89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74,05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13.636,41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16.002,13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12.758,47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6.533,43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7.679,11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6.131,00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1.775,10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1.970,45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1.526,03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1.060,00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1.240,00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1.830,00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Indofood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Sukses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Makmur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INDF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74,69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73,34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73,00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73,68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73,34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73,63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50.201,55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57.732,00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50.393,49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6.877,78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6.717,98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6.054,49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4.779,45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3.416,64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3.979,05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5.850.00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6.450,00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6.600,00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Garuda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GIAA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73,96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72,39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72,96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33.578,77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45.295,26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34.214,15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1.625,26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688,05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(3057,26)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1.071,85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136,52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(2680,61)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480,00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Semen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SMGR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73,89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72,31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72,77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72,99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72,95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19.598,25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24.501,24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19.348,97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6.181,52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7.062,99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5.193,39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4.926,64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5.354,30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4.093,04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15.850,00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14.050,00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16.575,00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Adhi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Karya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ADHI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73,89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72,05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72,85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72,93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72,61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72,88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7.627,70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9.799,60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5.190,57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792,40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918,75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0" dirty="0" smtClean="0"/>
                        <a:t>267,66</a:t>
                      </a:r>
                      <a:endParaRPr lang="en-US" sz="900" b="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211,59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405,98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102,05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1.760,00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1.510,00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2.980,00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Krakatau Steel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KRAS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71,15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71,49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72,28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71,64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72,20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22.119,60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25.407,34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16.616,77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154,04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(13,005663) 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(720,62)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(189,15)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(165,77)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(1496,81)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640,00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495,00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Hm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Sampoerna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HMSP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72,16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72,06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72,31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72,18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72,18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72,17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66.626,12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75.025,00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59.606,54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13.350,00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14.600,00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10.290,31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9.945,30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10.818,00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7.656,28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59.900,00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62.500,00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69.350,00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Indo Tambang Raya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Megah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ITMG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73,10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71,18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70,98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71,75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71,30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71,70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23.584,56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26.556,94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18.166,73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5.400,10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4.113,48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2.828,24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4.177,86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2.809,37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2.061,97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41.550,00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27.700,00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17.950,00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Aneka Tambang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ANTM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71,07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70,73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71,50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71,10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71,45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10.449,89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11.298,32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5.812,49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895,86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421,03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(119,49)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409,94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(86,30)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(563,91)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1.280,00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1.080,00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975,00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Agung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Podomoro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Land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APLN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71,70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69,43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70,38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70,50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70,10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70,45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4.689,43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4.901,20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3.509,96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1.097,55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1.177,20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740,72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841,29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930,20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555,16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370,00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220,00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354,00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Tambang Batubara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Bukit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Asam</a:t>
                      </a:r>
                      <a:endParaRPr lang="en-US" sz="10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PTBA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68,50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68,81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68,75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68,69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68,75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68,69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/>
                        <a:t>Fair Trusted</a:t>
                      </a:r>
                      <a:r>
                        <a:rPr lang="en-US" sz="900" b="1" baseline="0" dirty="0" smtClean="0"/>
                        <a:t> Company</a:t>
                      </a:r>
                      <a:endParaRPr lang="en-US" sz="900" b="1" dirty="0" smtClean="0"/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11.594,06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11.209,22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9.656,24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3.593,51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2.152,84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1.851,34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2.909,42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1.854,28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1.592,47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15.100,00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10.200,00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12.900,00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Adi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Sarana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Armada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ASSA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68,57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68,19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68,33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68,24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68,31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793,86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1.018,88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828,89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175,30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218,86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146,14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29,45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92,04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35,74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425,00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173,00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Bumi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Resources Minerals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BRMS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68,35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67,77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68,11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68,02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68,09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214,83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239,22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108,30**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82,26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93,40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64,19**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(586,29)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(1821,47)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(983,17)**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198,00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331,00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Timah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TINS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68,10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67,28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66,98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67,45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67,24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67,43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7.363,17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5.852,45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4.359,94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1.275,33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1.443,72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532,95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431,59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515,10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327,74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1.540,00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1.570,00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1.210,00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Ocbc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Nisp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NISP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67,58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65,94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67,47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66,80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66,96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3.401,88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4.018,32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6.341,27 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1.213,57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1.543,84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1.257,05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915,46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1.142,72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942,26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1.530,00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1.230,00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1.300,00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Panorama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Transportasi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WEHA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67,62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65,31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66,46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66,46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66,08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66,41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201,20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236,84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162,95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33,80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36,17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8,20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5,93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1,77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2,16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225,00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269,00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66" y="9074825"/>
            <a:ext cx="8746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Survey </a:t>
            </a:r>
            <a:r>
              <a:rPr lang="en-US" sz="1200" dirty="0" err="1"/>
              <a:t>dtlakukan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</a:t>
            </a:r>
            <a:r>
              <a:rPr lang="en-US" sz="1200" dirty="0" err="1"/>
              <a:t>riset</a:t>
            </a:r>
            <a:r>
              <a:rPr lang="en-US" sz="1200" dirty="0"/>
              <a:t> SWA </a:t>
            </a:r>
            <a:r>
              <a:rPr lang="en-US" sz="1200" dirty="0" err="1"/>
              <a:t>terhadap</a:t>
            </a:r>
            <a:r>
              <a:rPr lang="en-US" sz="1200" dirty="0"/>
              <a:t> 301 </a:t>
            </a:r>
            <a:r>
              <a:rPr lang="en-US" sz="1200" dirty="0" err="1"/>
              <a:t>responden</a:t>
            </a:r>
            <a:r>
              <a:rPr lang="en-US" sz="1200" dirty="0"/>
              <a:t> (investor, </a:t>
            </a:r>
            <a:r>
              <a:rPr lang="en-US" sz="1200" dirty="0" err="1"/>
              <a:t>analis</a:t>
            </a:r>
            <a:r>
              <a:rPr lang="en-US" sz="1200" dirty="0"/>
              <a:t>,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manajer</a:t>
            </a:r>
            <a:r>
              <a:rPr lang="en-US" sz="1200" dirty="0"/>
              <a:t> </a:t>
            </a:r>
            <a:r>
              <a:rPr lang="en-US" sz="1200" dirty="0" err="1"/>
              <a:t>investasi</a:t>
            </a:r>
            <a:r>
              <a:rPr lang="en-US" sz="1200" dirty="0"/>
              <a:t>) </a:t>
            </a:r>
            <a:r>
              <a:rPr lang="en-US" sz="1200" dirty="0" err="1"/>
              <a:t>dengan</a:t>
            </a:r>
            <a:r>
              <a:rPr lang="en-US" sz="1200" dirty="0"/>
              <a:t> total </a:t>
            </a:r>
            <a:r>
              <a:rPr lang="en-US" sz="1200" dirty="0" err="1"/>
              <a:t>respon</a:t>
            </a:r>
            <a:r>
              <a:rPr lang="en-US" sz="1200" dirty="0"/>
              <a:t> </a:t>
            </a:r>
            <a:r>
              <a:rPr lang="en-US" sz="1200" dirty="0" err="1"/>
              <a:t>mencapai</a:t>
            </a:r>
            <a:r>
              <a:rPr lang="en-US" sz="1200" dirty="0"/>
              <a:t> 1988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Waktu</a:t>
            </a:r>
            <a:r>
              <a:rPr lang="en-US" sz="1200" dirty="0"/>
              <a:t> </a:t>
            </a:r>
            <a:r>
              <a:rPr lang="en-US" sz="1200" dirty="0" err="1"/>
              <a:t>pelaksanaan</a:t>
            </a:r>
            <a:r>
              <a:rPr lang="en-US" sz="1200" dirty="0"/>
              <a:t> survey : </a:t>
            </a:r>
            <a:r>
              <a:rPr lang="en-US" sz="1200" dirty="0" err="1"/>
              <a:t>Oktober</a:t>
            </a:r>
            <a:r>
              <a:rPr lang="en-US" sz="1200" dirty="0"/>
              <a:t>-November 2014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Responden</a:t>
            </a:r>
            <a:r>
              <a:rPr lang="en-US" sz="1200" dirty="0"/>
              <a:t> </a:t>
            </a:r>
            <a:r>
              <a:rPr lang="en-US" sz="1200" dirty="0" err="1"/>
              <a:t>diminta</a:t>
            </a:r>
            <a:r>
              <a:rPr lang="en-US" sz="1200" dirty="0"/>
              <a:t> </a:t>
            </a:r>
            <a:r>
              <a:rPr lang="en-US" sz="1200" dirty="0" err="1"/>
              <a:t>memberikan</a:t>
            </a:r>
            <a:r>
              <a:rPr lang="en-US" sz="1200" dirty="0"/>
              <a:t> </a:t>
            </a:r>
            <a:r>
              <a:rPr lang="en-US" sz="1200" dirty="0" err="1"/>
              <a:t>penilaian</a:t>
            </a:r>
            <a:r>
              <a:rPr lang="en-US" sz="1200" dirty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perusahaan-perusahaan</a:t>
            </a:r>
            <a:r>
              <a:rPr lang="en-US" sz="1200" dirty="0"/>
              <a:t> </a:t>
            </a:r>
            <a:r>
              <a:rPr lang="en-US" sz="1200" dirty="0" err="1"/>
              <a:t>publik</a:t>
            </a:r>
            <a:r>
              <a:rPr lang="en-US" sz="1200" dirty="0"/>
              <a:t> </a:t>
            </a:r>
            <a:r>
              <a:rPr lang="en-US" sz="1200" dirty="0" err="1"/>
              <a:t>sehubungan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praktik</a:t>
            </a:r>
            <a:r>
              <a:rPr lang="en-US" sz="1200" dirty="0"/>
              <a:t> GCG-</a:t>
            </a:r>
            <a:r>
              <a:rPr lang="en-US" sz="1200" dirty="0" err="1"/>
              <a:t>nya</a:t>
            </a:r>
            <a:r>
              <a:rPr lang="en-US" sz="1200" dirty="0"/>
              <a:t>. </a:t>
            </a:r>
            <a:r>
              <a:rPr lang="en-US" sz="1200" dirty="0" err="1"/>
              <a:t>Aspek</a:t>
            </a:r>
            <a:r>
              <a:rPr lang="en-US" sz="1200" dirty="0"/>
              <a:t> </a:t>
            </a:r>
            <a:r>
              <a:rPr lang="en-US" sz="1200" dirty="0" err="1"/>
              <a:t>penilaian</a:t>
            </a:r>
            <a:r>
              <a:rPr lang="en-US" sz="1200" dirty="0"/>
              <a:t> </a:t>
            </a:r>
            <a:r>
              <a:rPr lang="en-US" sz="1200" dirty="0" err="1"/>
              <a:t>meliputi</a:t>
            </a:r>
            <a:r>
              <a:rPr lang="en-US" sz="1200" dirty="0"/>
              <a:t> </a:t>
            </a:r>
            <a:r>
              <a:rPr lang="en-US" sz="1200" dirty="0" err="1"/>
              <a:t>transparansi</a:t>
            </a:r>
            <a:r>
              <a:rPr lang="en-US" sz="1200" dirty="0"/>
              <a:t>, </a:t>
            </a:r>
            <a:r>
              <a:rPr lang="en-US" sz="1200" dirty="0" err="1"/>
              <a:t>akuntabilitas</a:t>
            </a:r>
            <a:r>
              <a:rPr lang="en-US" sz="1200" dirty="0"/>
              <a:t>, </a:t>
            </a:r>
            <a:r>
              <a:rPr lang="en-US" sz="1200" dirty="0" err="1"/>
              <a:t>responsibilitas</a:t>
            </a:r>
            <a:r>
              <a:rPr lang="en-US" sz="1200" dirty="0"/>
              <a:t>, </a:t>
            </a:r>
            <a:r>
              <a:rPr lang="en-US" sz="1200" dirty="0" err="1"/>
              <a:t>independensi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keadilan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Setiap</a:t>
            </a:r>
            <a:r>
              <a:rPr lang="en-US" sz="1200" dirty="0"/>
              <a:t> </a:t>
            </a:r>
            <a:r>
              <a:rPr lang="en-US" sz="1200" dirty="0" err="1"/>
              <a:t>aspek</a:t>
            </a:r>
            <a:r>
              <a:rPr lang="en-US" sz="1200" dirty="0"/>
              <a:t> </a:t>
            </a:r>
            <a:r>
              <a:rPr lang="en-US" sz="1200" dirty="0" err="1"/>
              <a:t>dibobot</a:t>
            </a:r>
            <a:r>
              <a:rPr lang="en-US" sz="1200" dirty="0"/>
              <a:t> </a:t>
            </a:r>
            <a:r>
              <a:rPr lang="en-US" sz="1200" dirty="0" err="1"/>
              <a:t>berdasarkan</a:t>
            </a:r>
            <a:r>
              <a:rPr lang="en-US" sz="1200" dirty="0"/>
              <a:t> </a:t>
            </a:r>
            <a:r>
              <a:rPr lang="en-US" sz="1200" dirty="0" err="1"/>
              <a:t>tingkat</a:t>
            </a:r>
            <a:r>
              <a:rPr lang="en-US" sz="1200" dirty="0"/>
              <a:t> </a:t>
            </a:r>
            <a:r>
              <a:rPr lang="en-US" sz="1200" dirty="0" err="1"/>
              <a:t>kepentingannya</a:t>
            </a:r>
            <a:r>
              <a:rPr lang="en-US" sz="1200" dirty="0"/>
              <a:t>. </a:t>
            </a:r>
            <a:r>
              <a:rPr lang="en-US" sz="1200" dirty="0" err="1"/>
              <a:t>Hanya</a:t>
            </a:r>
            <a:r>
              <a:rPr lang="en-US" sz="1200" dirty="0"/>
              <a:t> </a:t>
            </a:r>
            <a:r>
              <a:rPr lang="en-US" sz="1200" dirty="0" err="1"/>
              <a:t>perusahaan</a:t>
            </a:r>
            <a:r>
              <a:rPr lang="en-US" sz="1200" dirty="0"/>
              <a:t> yang </a:t>
            </a:r>
            <a:r>
              <a:rPr lang="en-US" sz="1200" dirty="0" err="1"/>
              <a:t>dinilai</a:t>
            </a:r>
            <a:r>
              <a:rPr lang="en-US" sz="1200" dirty="0"/>
              <a:t> minimal 30 </a:t>
            </a:r>
            <a:r>
              <a:rPr lang="en-US" sz="1200" dirty="0" err="1"/>
              <a:t>responden</a:t>
            </a:r>
            <a:r>
              <a:rPr lang="en-US" sz="1200" dirty="0"/>
              <a:t> yang </a:t>
            </a:r>
            <a:r>
              <a:rPr lang="en-US" sz="1200" dirty="0" err="1"/>
              <a:t>dimasukkan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pemeringkatan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Pemeringkatan</a:t>
            </a:r>
            <a:r>
              <a:rPr lang="en-US" sz="1200" dirty="0"/>
              <a:t> </a:t>
            </a:r>
            <a:r>
              <a:rPr lang="en-US" sz="1200" dirty="0" err="1"/>
              <a:t>berdasar</a:t>
            </a:r>
            <a:r>
              <a:rPr lang="en-US" sz="1200" dirty="0"/>
              <a:t> </a:t>
            </a:r>
            <a:r>
              <a:rPr lang="en-US" sz="1200" dirty="0" err="1"/>
              <a:t>kepada</a:t>
            </a:r>
            <a:r>
              <a:rPr lang="en-US" sz="1200" dirty="0"/>
              <a:t> total score </a:t>
            </a:r>
            <a:r>
              <a:rPr lang="en-US" sz="1200" dirty="0" err="1"/>
              <a:t>masing-masing</a:t>
            </a:r>
            <a:r>
              <a:rPr lang="en-US" sz="1200" dirty="0"/>
              <a:t> </a:t>
            </a:r>
            <a:r>
              <a:rPr lang="en-US" sz="1200" dirty="0" err="1"/>
              <a:t>perusahaan</a:t>
            </a:r>
            <a:r>
              <a:rPr lang="en-US" sz="1200" dirty="0"/>
              <a:t> </a:t>
            </a:r>
            <a:r>
              <a:rPr lang="en-US" sz="1200" dirty="0" err="1"/>
              <a:t>karena</a:t>
            </a:r>
            <a:r>
              <a:rPr lang="en-US" sz="1200" dirty="0"/>
              <a:t> </a:t>
            </a:r>
            <a:r>
              <a:rPr lang="en-US" sz="1200" dirty="0" err="1"/>
              <a:t>penerapan</a:t>
            </a:r>
            <a:r>
              <a:rPr lang="en-US" sz="1200" dirty="0"/>
              <a:t> GCG </a:t>
            </a:r>
            <a:r>
              <a:rPr lang="en-US" sz="1200" dirty="0" err="1"/>
              <a:t>berdasar</a:t>
            </a:r>
            <a:r>
              <a:rPr lang="en-US" sz="1200" dirty="0"/>
              <a:t> </a:t>
            </a:r>
            <a:r>
              <a:rPr lang="en-US" sz="1200" dirty="0" err="1"/>
              <a:t>kepada</a:t>
            </a:r>
            <a:r>
              <a:rPr lang="en-US" sz="1200" dirty="0"/>
              <a:t> lima </a:t>
            </a:r>
            <a:r>
              <a:rPr lang="en-US" sz="1200" dirty="0" err="1"/>
              <a:t>aspek</a:t>
            </a:r>
            <a:r>
              <a:rPr lang="en-US" sz="1200" dirty="0"/>
              <a:t> </a:t>
            </a:r>
            <a:r>
              <a:rPr lang="en-US" sz="1200" dirty="0" err="1"/>
              <a:t>penilaian</a:t>
            </a:r>
            <a:r>
              <a:rPr lang="en-US" sz="1200" dirty="0"/>
              <a:t> </a:t>
            </a:r>
            <a:r>
              <a:rPr lang="en-US" sz="1200" dirty="0" err="1"/>
              <a:t>yaitu</a:t>
            </a:r>
            <a:r>
              <a:rPr lang="en-US" sz="1200" dirty="0"/>
              <a:t> </a:t>
            </a:r>
            <a:r>
              <a:rPr lang="en-US" sz="1200" dirty="0" err="1"/>
              <a:t>transparansi</a:t>
            </a:r>
            <a:r>
              <a:rPr lang="en-US" sz="1200" dirty="0"/>
              <a:t>, </a:t>
            </a:r>
            <a:r>
              <a:rPr lang="en-US" sz="1200" dirty="0" err="1"/>
              <a:t>akuntabilitas</a:t>
            </a:r>
            <a:r>
              <a:rPr lang="en-US" sz="1200" dirty="0"/>
              <a:t>, </a:t>
            </a:r>
            <a:r>
              <a:rPr lang="en-US" sz="1200" dirty="0" err="1"/>
              <a:t>responsibilitas</a:t>
            </a:r>
            <a:r>
              <a:rPr lang="en-US" sz="1200" dirty="0"/>
              <a:t>, </a:t>
            </a:r>
            <a:r>
              <a:rPr lang="en-US" sz="1200" dirty="0" err="1"/>
              <a:t>independensi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keadilan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Total score 85-100 = Most Trusted Company, 70-84 = Trusted Company, &lt;70 = Fair Trusted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Sumber</a:t>
            </a:r>
            <a:r>
              <a:rPr lang="en-US" sz="1200" dirty="0"/>
              <a:t> data </a:t>
            </a:r>
            <a:r>
              <a:rPr lang="en-US" sz="1200" dirty="0" err="1"/>
              <a:t>kinerja</a:t>
            </a:r>
            <a:r>
              <a:rPr lang="en-US" sz="1200" dirty="0"/>
              <a:t> </a:t>
            </a:r>
            <a:r>
              <a:rPr lang="en-US" sz="1200" dirty="0" err="1"/>
              <a:t>keuangan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harga</a:t>
            </a:r>
            <a:r>
              <a:rPr lang="en-US" sz="1200" dirty="0"/>
              <a:t> </a:t>
            </a:r>
            <a:r>
              <a:rPr lang="en-US" sz="1200" dirty="0" err="1"/>
              <a:t>saham</a:t>
            </a:r>
            <a:r>
              <a:rPr lang="en-US" sz="1200" dirty="0"/>
              <a:t> : </a:t>
            </a:r>
            <a:r>
              <a:rPr lang="en-US" sz="1200" dirty="0" err="1"/>
              <a:t>Laporan</a:t>
            </a:r>
            <a:r>
              <a:rPr lang="en-US" sz="1200" dirty="0"/>
              <a:t> </a:t>
            </a:r>
            <a:r>
              <a:rPr lang="en-US" sz="1200" dirty="0" err="1"/>
              <a:t>Keuangan</a:t>
            </a:r>
            <a:r>
              <a:rPr lang="en-US" sz="1200" dirty="0"/>
              <a:t> </a:t>
            </a:r>
            <a:r>
              <a:rPr lang="en-US" sz="1200" dirty="0" err="1"/>
              <a:t>Publikasi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Bursa </a:t>
            </a:r>
            <a:r>
              <a:rPr lang="en-US" sz="1200" dirty="0" err="1"/>
              <a:t>Efek</a:t>
            </a:r>
            <a:r>
              <a:rPr lang="en-US" sz="1200" dirty="0"/>
              <a:t> Indonesia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467" y="8662124"/>
            <a:ext cx="5283200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err="1" smtClean="0"/>
              <a:t>Keterangan</a:t>
            </a:r>
            <a:r>
              <a:rPr lang="en-US" sz="1400" b="1" dirty="0" smtClean="0"/>
              <a:t> :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5466" y="11254764"/>
            <a:ext cx="87460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Kurs</a:t>
            </a:r>
            <a:r>
              <a:rPr lang="en-US" sz="1200" dirty="0"/>
              <a:t> </a:t>
            </a:r>
            <a:r>
              <a:rPr lang="en-US" sz="1200" dirty="0" err="1"/>
              <a:t>tengah</a:t>
            </a:r>
            <a:r>
              <a:rPr lang="en-US" sz="1200" dirty="0"/>
              <a:t> 2012 : </a:t>
            </a:r>
            <a:r>
              <a:rPr lang="en-US" sz="1200" dirty="0" err="1"/>
              <a:t>Rp</a:t>
            </a:r>
            <a:r>
              <a:rPr lang="en-US" sz="1200" dirty="0"/>
              <a:t>. 9670,00 ; 2013 </a:t>
            </a:r>
            <a:r>
              <a:rPr lang="en-US" sz="1200" dirty="0" err="1"/>
              <a:t>Rp</a:t>
            </a:r>
            <a:r>
              <a:rPr lang="en-US" sz="1200" dirty="0"/>
              <a:t>. 12.189,00 ; 30 September 2014 : </a:t>
            </a:r>
            <a:r>
              <a:rPr lang="en-US" sz="1200" dirty="0" err="1"/>
              <a:t>Rp</a:t>
            </a:r>
            <a:r>
              <a:rPr lang="en-US" sz="1200" dirty="0"/>
              <a:t>. 12.212 ; 30 </a:t>
            </a:r>
            <a:r>
              <a:rPr lang="en-US" sz="1200" dirty="0" err="1"/>
              <a:t>Juni</a:t>
            </a:r>
            <a:r>
              <a:rPr lang="en-US" sz="1200" dirty="0"/>
              <a:t> 2014 </a:t>
            </a:r>
            <a:r>
              <a:rPr lang="en-US" sz="1200" dirty="0" err="1"/>
              <a:t>Rp</a:t>
            </a:r>
            <a:r>
              <a:rPr lang="en-US" sz="1200" dirty="0"/>
              <a:t>, 11.969,00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* Data per </a:t>
            </a:r>
            <a:r>
              <a:rPr lang="en-US" sz="1200" dirty="0" err="1"/>
              <a:t>kuartal</a:t>
            </a:r>
            <a:r>
              <a:rPr lang="en-US" sz="1200" dirty="0"/>
              <a:t> III  yang </a:t>
            </a:r>
            <a:r>
              <a:rPr lang="en-US" sz="1200" dirty="0" err="1"/>
              <a:t>berakhir</a:t>
            </a:r>
            <a:r>
              <a:rPr lang="en-US" sz="1200" dirty="0"/>
              <a:t> 30 September 2014</a:t>
            </a:r>
          </a:p>
          <a:p>
            <a:r>
              <a:rPr lang="en-US" sz="1200" dirty="0"/>
              <a:t>**Data per </a:t>
            </a:r>
            <a:r>
              <a:rPr lang="en-US" sz="1200" dirty="0" err="1"/>
              <a:t>kuartal</a:t>
            </a:r>
            <a:r>
              <a:rPr lang="en-US" sz="1200" dirty="0"/>
              <a:t> II yang </a:t>
            </a:r>
            <a:r>
              <a:rPr lang="en-US" sz="1200" dirty="0" err="1"/>
              <a:t>berakhir</a:t>
            </a:r>
            <a:r>
              <a:rPr lang="en-US" sz="1200" dirty="0"/>
              <a:t> 30 </a:t>
            </a:r>
            <a:r>
              <a:rPr lang="en-US" sz="1200" dirty="0" err="1"/>
              <a:t>Juni</a:t>
            </a:r>
            <a:r>
              <a:rPr lang="en-US" sz="1200" dirty="0"/>
              <a:t> 2014</a:t>
            </a:r>
          </a:p>
          <a:p>
            <a:r>
              <a:rPr lang="en-US" sz="1200" dirty="0"/>
              <a:t>***</a:t>
            </a:r>
            <a:r>
              <a:rPr lang="en-US" sz="1200" dirty="0" err="1"/>
              <a:t>Harga</a:t>
            </a:r>
            <a:r>
              <a:rPr lang="en-US" sz="1200" dirty="0"/>
              <a:t> </a:t>
            </a:r>
            <a:r>
              <a:rPr lang="en-US" sz="1200" dirty="0" err="1"/>
              <a:t>saham</a:t>
            </a:r>
            <a:r>
              <a:rPr lang="en-US" sz="1200" dirty="0"/>
              <a:t> </a:t>
            </a:r>
            <a:r>
              <a:rPr lang="en-US" sz="1200" dirty="0" err="1"/>
              <a:t>penutupan</a:t>
            </a:r>
            <a:r>
              <a:rPr lang="en-US" sz="1200" dirty="0"/>
              <a:t> per 28 </a:t>
            </a:r>
            <a:r>
              <a:rPr lang="en-US" sz="1200" dirty="0" err="1"/>
              <a:t>Desember</a:t>
            </a:r>
            <a:r>
              <a:rPr lang="en-US" sz="1200" dirty="0"/>
              <a:t> 2012</a:t>
            </a:r>
          </a:p>
          <a:p>
            <a:r>
              <a:rPr lang="en-US" sz="1200" dirty="0"/>
              <a:t>**** </a:t>
            </a:r>
            <a:r>
              <a:rPr lang="en-US" sz="1200" dirty="0" err="1"/>
              <a:t>Harga</a:t>
            </a:r>
            <a:r>
              <a:rPr lang="en-US" sz="1200" dirty="0"/>
              <a:t> </a:t>
            </a:r>
            <a:r>
              <a:rPr lang="en-US" sz="1200" dirty="0" err="1"/>
              <a:t>saham</a:t>
            </a:r>
            <a:r>
              <a:rPr lang="en-US" sz="1200" dirty="0"/>
              <a:t> </a:t>
            </a:r>
            <a:r>
              <a:rPr lang="en-US" sz="1200" dirty="0" err="1"/>
              <a:t>penutupan</a:t>
            </a:r>
            <a:r>
              <a:rPr lang="en-US" sz="1200" dirty="0"/>
              <a:t> per 27 </a:t>
            </a:r>
            <a:r>
              <a:rPr lang="en-US" sz="1200" dirty="0" err="1"/>
              <a:t>Desember</a:t>
            </a:r>
            <a:r>
              <a:rPr lang="en-US" sz="1200" dirty="0"/>
              <a:t> 2013</a:t>
            </a:r>
          </a:p>
          <a:p>
            <a:r>
              <a:rPr lang="en-US" sz="1200" dirty="0"/>
              <a:t>***** </a:t>
            </a:r>
            <a:r>
              <a:rPr lang="en-US" sz="1200" dirty="0" err="1"/>
              <a:t>Harga</a:t>
            </a:r>
            <a:r>
              <a:rPr lang="en-US" sz="1200" dirty="0"/>
              <a:t> </a:t>
            </a:r>
            <a:r>
              <a:rPr lang="en-US" sz="1200" dirty="0" err="1"/>
              <a:t>saham</a:t>
            </a:r>
            <a:r>
              <a:rPr lang="en-US" sz="1200" dirty="0"/>
              <a:t> </a:t>
            </a:r>
            <a:r>
              <a:rPr lang="en-US" sz="1200" dirty="0" err="1"/>
              <a:t>penutupan</a:t>
            </a:r>
            <a:r>
              <a:rPr lang="en-US" sz="1200" dirty="0"/>
              <a:t> per 3 </a:t>
            </a:r>
            <a:r>
              <a:rPr lang="en-US" sz="1200" dirty="0" err="1"/>
              <a:t>Desember</a:t>
            </a:r>
            <a:r>
              <a:rPr lang="en-US" sz="1200" dirty="0"/>
              <a:t> </a:t>
            </a:r>
            <a:r>
              <a:rPr lang="en-US" sz="1200" dirty="0" smtClean="0"/>
              <a:t>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900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022072"/>
              </p:ext>
            </p:extLst>
          </p:nvPr>
        </p:nvGraphicFramePr>
        <p:xfrm>
          <a:off x="93765" y="633787"/>
          <a:ext cx="18928080" cy="798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2377440"/>
                <a:gridCol w="640080"/>
                <a:gridCol w="914400"/>
                <a:gridCol w="914400"/>
                <a:gridCol w="914400"/>
                <a:gridCol w="914400"/>
                <a:gridCol w="640080"/>
                <a:gridCol w="640080"/>
                <a:gridCol w="73152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en-US" sz="900" b="1" dirty="0" smtClean="0"/>
                        <a:t>No</a:t>
                      </a:r>
                      <a:endParaRPr lang="en-US" sz="9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900" b="1" dirty="0" smtClean="0"/>
                        <a:t>Nama Perusahaan</a:t>
                      </a:r>
                      <a:endParaRPr lang="en-US" sz="9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Kode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Emiten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Transparency</a:t>
                      </a:r>
                      <a:endParaRPr lang="en-US" sz="9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Accountability</a:t>
                      </a:r>
                      <a:endParaRPr lang="en-US" sz="900" b="1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Responsibility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Independency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Fairness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Total Score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93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Rating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Revenue (</a:t>
                      </a: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Miliar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Rupiah)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/>
                        <a:t>Laba</a:t>
                      </a:r>
                      <a:r>
                        <a:rPr lang="en-US" sz="900" b="1" dirty="0" smtClean="0"/>
                        <a:t> Usaha (</a:t>
                      </a:r>
                      <a:r>
                        <a:rPr lang="en-US" sz="900" b="1" dirty="0" err="1" smtClean="0"/>
                        <a:t>Miliar</a:t>
                      </a:r>
                      <a:r>
                        <a:rPr lang="en-US" sz="900" b="1" baseline="0" dirty="0" smtClean="0"/>
                        <a:t> Rupiah)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Laba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Bersih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900" b="1" dirty="0" err="1" smtClean="0">
                          <a:solidFill>
                            <a:schemeClr val="bg1"/>
                          </a:solidFill>
                        </a:rPr>
                        <a:t>Miliar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</a:rPr>
                        <a:t> Rupiah)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/>
                        <a:t>Harga</a:t>
                      </a:r>
                      <a:r>
                        <a:rPr lang="en-US" sz="900" b="1" baseline="0" dirty="0" smtClean="0"/>
                        <a:t> </a:t>
                      </a:r>
                      <a:r>
                        <a:rPr lang="en-US" sz="900" b="1" baseline="0" dirty="0" err="1" smtClean="0"/>
                        <a:t>Penutupan</a:t>
                      </a:r>
                      <a:r>
                        <a:rPr lang="en-US" sz="900" b="1" baseline="0" dirty="0" smtClean="0"/>
                        <a:t> </a:t>
                      </a:r>
                      <a:r>
                        <a:rPr lang="en-US" sz="900" b="1" baseline="0" dirty="0" err="1" smtClean="0"/>
                        <a:t>Saham</a:t>
                      </a:r>
                      <a:endParaRPr lang="en-US" sz="900" b="1" baseline="0" dirty="0" smtClean="0"/>
                    </a:p>
                    <a:p>
                      <a:pPr algn="ctr"/>
                      <a:r>
                        <a:rPr lang="en-US" sz="900" b="1" baseline="0" dirty="0" smtClean="0"/>
                        <a:t>(Rupiah)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24.55%</a:t>
                      </a:r>
                      <a:endParaRPr lang="en-US" sz="9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24.68%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23.35%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14.94%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12.47%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2013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2014*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2012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2013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2014*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2013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2014*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2012</a:t>
                      </a:r>
                    </a:p>
                    <a:p>
                      <a:pPr algn="ctr"/>
                      <a:r>
                        <a:rPr lang="en-US" sz="900" b="1" dirty="0" smtClean="0"/>
                        <a:t>***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2013</a:t>
                      </a:r>
                    </a:p>
                    <a:p>
                      <a:pPr algn="ctr"/>
                      <a:r>
                        <a:rPr lang="en-US" sz="900" b="1" dirty="0" smtClean="0"/>
                        <a:t>****</a:t>
                      </a:r>
                      <a:endParaRPr lang="en-US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2014</a:t>
                      </a:r>
                    </a:p>
                    <a:p>
                      <a:pPr algn="ctr"/>
                      <a:r>
                        <a:rPr lang="en-US" sz="900" b="1" dirty="0" smtClean="0"/>
                        <a:t>*****</a:t>
                      </a:r>
                      <a:endParaRPr lang="en-US" sz="9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Gudang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Garam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GGRM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77,79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77,50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76,54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77,27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77,10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77,25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rowSpan="2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/>
                        <a:t>Trusted</a:t>
                      </a:r>
                      <a:r>
                        <a:rPr lang="en-US" sz="900" b="1" baseline="0" dirty="0" smtClean="0"/>
                        <a:t> Company</a:t>
                      </a:r>
                      <a:endParaRPr lang="en-US" sz="900" b="1" dirty="0" smtClean="0"/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46.983,94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53.119,90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48.189,78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6.025,68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6.691,72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6.354,83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4.068,71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4.383,93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4.067,58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56.300,00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41.250,00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60.500,00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Astra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Internasional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ASII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77,79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76,98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76,56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77,11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76,88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77,08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188.053,00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193.880,00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150.582,00</a:t>
                      </a: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27.898,00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35.311,00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21.734,00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22.742,00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22.297,00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17.468,00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7.600,00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6.600,00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6.900,00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Central Asia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BBCA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75,94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76,39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76,34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76,32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76,22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27.614,00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33.726,00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30.088,56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14.255,57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17.079,00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15.300,94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11.718,46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14.256,00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12.212,38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9.100,00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9.400,00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13.250,00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Rakyat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BBRI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75,36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77,23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75,40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76,21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76,03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49.610,42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59.461,00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54.433,58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23.859,57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27.910,00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20.267,27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18.687,38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21.354,00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18.1.64,10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6.950,00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7.150,00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11.600,00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Mandiri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BMRI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75,23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76,41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74,83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75,49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75,58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75,50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41.931,00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49.909,00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29.462,69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20.504,27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24.061,84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18.971,38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15.504,00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18.204,00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15.038,72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8.100,00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7.650,00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10.700,00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Perusahaan Gas Negara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PGAS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76,33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75,40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74,16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75,30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74,95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75,26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24.950,86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36.585,49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30.695,56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9.848,73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11.380,69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9.399,28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8.850,53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10.895,56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7.469,83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4.600,00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4.400,00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6.000,00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Telekomunikasi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TLKM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75,61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75,43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74,70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75,24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75,12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75,23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77.143,00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82.967,00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65.841,00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25.698,00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27.846,00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22.132,00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18.362,00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20.290,00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16.280,00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9.050,00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2.125,00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2.850,00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Unilever Indonesia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UNVR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75,00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74,31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74,80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74,70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74,60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74,68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27.303,00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30.757,00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26.089,81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13.889,00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15.778,00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5.484,14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13.889,00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7.164,00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4.048,93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20.850,00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26.600,00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31.275,00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Negara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BBNI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73,52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74,95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74,44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74,74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74,46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23.905,00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28.499,00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24.413,46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8.641,00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11.219,00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9.180,12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7.048,00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9.058,00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7.641,48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3.700,00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3.900,00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6.200,00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Indosat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ISAT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73,82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74,56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74,27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22.418,81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23.855,27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17.717,27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3,189.90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1.509.21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498,39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487,42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(2,666,46)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(1,235,821)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6.450,00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4.050,00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3.940,00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Kalbe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Farma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KLBF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74,64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73,40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74,08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73,89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74,05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13.636,41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16.002,13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12.758,47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6.533,43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7.679,11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6.131,00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1.775,10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1.970,45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1.526,03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1.060,00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1.240,00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1.830,00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Indofood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Sukses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Makmur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INDF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74,69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73,34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73,00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73,68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73,34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73,63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50.201,55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57.732,00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50.393,49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6.877,78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6.717,98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6.054,49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4.779,45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3.416,64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3.979,05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5.850.00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6.450,00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6.600,00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Garuda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GIAA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73,96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72,39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72,96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33.578,77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45.295,26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34.214,15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1.625,26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688,05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(3057,26)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1.071,85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136,52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(2680,61)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480,00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Semen Indonesia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SMGR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73,89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72,31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72,77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72,99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72,95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19.598,25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24.501,24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19.348,97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6.181,52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7.062,99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5.193,39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4.926,64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5.354,30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4.093,04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15.850,00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14.050,00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16.575,00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Adhi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Karya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ADHI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73,89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72,05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72,85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72,93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72,61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72,88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7.627,70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9.799,60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5.190,57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792,40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918,75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0" dirty="0" smtClean="0"/>
                        <a:t>267,66</a:t>
                      </a:r>
                      <a:endParaRPr lang="en-US" sz="900" b="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211,59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405,98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102,05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1.760,00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1.510,00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2.980,00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Krakatau Steel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KRAS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74,19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71,15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71,49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72,28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71,64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72,20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22.119,60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25.407,34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16.616,77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154,04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(13,005663) 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(720,62)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(189,15)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(165,77)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(1496,81)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640,00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495,00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Hm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Sampoerna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HMSP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72,16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72,06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72,31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72,18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72,18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72,17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66.626,12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75.025,00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59.606,54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13.350,00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14.600,00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10.290,31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9.945,30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10.818,00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7.656,28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59.900,00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62.500,00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69.350,00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Indo Tambang Raya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Megah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ITMG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73,10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71,18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70,98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71,75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71,30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71,70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23.584,56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26.556,94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18.166,73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5.400,10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4.113,48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2.828,24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4.177,86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2.809,37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2.061,97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41.550,00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27.700,00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17.950,00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Aneka Tambang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ANTM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72,69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71,07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70,73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71,50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71,10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71,45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10.449,89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11.298,32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5.812,49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895,86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421,03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(119,49)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409,94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(86,30)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(563,91)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1.280,00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1.080,00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975,00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Agung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Podomoro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Land (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APLN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71,70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69,43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70,38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70,50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70,10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70,45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4.689,43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4.901,20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3.509,96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1.097,55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1.177,20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740,72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841,29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930,20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555,16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370,00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220,00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354,00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Tambang Batubara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Bukit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Asam</a:t>
                      </a:r>
                      <a:endParaRPr lang="en-US" sz="10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PTBA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68,50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68,81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68,75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68,69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68,75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68,69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/>
                        <a:t>Fair Trusted</a:t>
                      </a:r>
                      <a:r>
                        <a:rPr lang="en-US" sz="900" b="1" baseline="0" dirty="0" smtClean="0"/>
                        <a:t> Company</a:t>
                      </a:r>
                      <a:endParaRPr lang="en-US" sz="900" b="1" dirty="0" smtClean="0"/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11.594,06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11.209,22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9.656,24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3.593,51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2.152,84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1.851,34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2.909,42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1.854,28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1.592,47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15.100,00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10.200,00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12.900,00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Adi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Sarana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Armada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ASSA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68,57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68,19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68,33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68,24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68,31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793,86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1.018,88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828,89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175,30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218,86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146,14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29,45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92,04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35,74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425,00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173,00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23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Bumi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Resources Minerals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BRMS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68,35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68,20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67,77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68,11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68,02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68,09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214,83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239,22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108,30**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82,26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93,40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64,19**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(586,29)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(1821,47)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(983,17)**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250,00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198,00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331,00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Timah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Persero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TINS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68,10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67,28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66,98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67,45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67,24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67,43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7.363,17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5.852,45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4.359,94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1.275,33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1.443,72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532,95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431,59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515,10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327,74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1.540,00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1.570,00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1.210,00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Bank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Ocbc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Nisp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NISP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67,58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65,94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67,47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66,80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66,96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3.401,88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4.018,32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6.341,27 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1.213,57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1.543,84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1.257,05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915,46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1.142,72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942,26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1.530,00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1.230,00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1.300,00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Panorama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Transportasi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Tbk</a:t>
                      </a:r>
                      <a:r>
                        <a:rPr lang="en-US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WEHA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67,62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65,31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66,46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66,46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66,08</a:t>
                      </a:r>
                      <a:endParaRPr lang="en-US" sz="900" dirty="0"/>
                    </a:p>
                  </a:txBody>
                  <a:tcPr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66,41</a:t>
                      </a:r>
                      <a:endParaRPr lang="en-US" sz="900" dirty="0"/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201,20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236,84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162,95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33,80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36,17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8,20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5,93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1,77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2,16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170,00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225,00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269,00</a:t>
                      </a:r>
                      <a:endParaRPr lang="en-US" sz="9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2042" y="-3526"/>
            <a:ext cx="5579393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INDONESIA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MOST TRUSTED COMPANIES 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(BASED ON INVESTOR AND ANALYST ASSESSMENT SURVEY)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466" y="9074825"/>
            <a:ext cx="8746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Survey </a:t>
            </a:r>
            <a:r>
              <a:rPr lang="en-US" sz="1200" dirty="0" err="1"/>
              <a:t>dtlakukan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</a:t>
            </a:r>
            <a:r>
              <a:rPr lang="en-US" sz="1200" dirty="0" err="1"/>
              <a:t>riset</a:t>
            </a:r>
            <a:r>
              <a:rPr lang="en-US" sz="1200" dirty="0"/>
              <a:t> SWA </a:t>
            </a:r>
            <a:r>
              <a:rPr lang="en-US" sz="1200" dirty="0" err="1"/>
              <a:t>terhadap</a:t>
            </a:r>
            <a:r>
              <a:rPr lang="en-US" sz="1200" dirty="0"/>
              <a:t> 301 </a:t>
            </a:r>
            <a:r>
              <a:rPr lang="en-US" sz="1200" dirty="0" err="1"/>
              <a:t>responden</a:t>
            </a:r>
            <a:r>
              <a:rPr lang="en-US" sz="1200" dirty="0"/>
              <a:t> (investor, </a:t>
            </a:r>
            <a:r>
              <a:rPr lang="en-US" sz="1200" dirty="0" err="1"/>
              <a:t>analis</a:t>
            </a:r>
            <a:r>
              <a:rPr lang="en-US" sz="1200" dirty="0"/>
              <a:t>,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manajer</a:t>
            </a:r>
            <a:r>
              <a:rPr lang="en-US" sz="1200" dirty="0"/>
              <a:t> </a:t>
            </a:r>
            <a:r>
              <a:rPr lang="en-US" sz="1200" dirty="0" err="1"/>
              <a:t>investasi</a:t>
            </a:r>
            <a:r>
              <a:rPr lang="en-US" sz="1200" dirty="0"/>
              <a:t>) </a:t>
            </a:r>
            <a:r>
              <a:rPr lang="en-US" sz="1200" dirty="0" err="1"/>
              <a:t>dengan</a:t>
            </a:r>
            <a:r>
              <a:rPr lang="en-US" sz="1200" dirty="0"/>
              <a:t> total </a:t>
            </a:r>
            <a:r>
              <a:rPr lang="en-US" sz="1200" dirty="0" err="1"/>
              <a:t>respon</a:t>
            </a:r>
            <a:r>
              <a:rPr lang="en-US" sz="1200" dirty="0"/>
              <a:t> </a:t>
            </a:r>
            <a:r>
              <a:rPr lang="en-US" sz="1200" dirty="0" err="1"/>
              <a:t>mencapai</a:t>
            </a:r>
            <a:r>
              <a:rPr lang="en-US" sz="1200" dirty="0"/>
              <a:t> 1988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Waktu</a:t>
            </a:r>
            <a:r>
              <a:rPr lang="en-US" sz="1200" dirty="0"/>
              <a:t> </a:t>
            </a:r>
            <a:r>
              <a:rPr lang="en-US" sz="1200" dirty="0" err="1"/>
              <a:t>pelaksanaan</a:t>
            </a:r>
            <a:r>
              <a:rPr lang="en-US" sz="1200" dirty="0"/>
              <a:t> survey : </a:t>
            </a:r>
            <a:r>
              <a:rPr lang="en-US" sz="1200" dirty="0" err="1"/>
              <a:t>Oktober</a:t>
            </a:r>
            <a:r>
              <a:rPr lang="en-US" sz="1200" dirty="0"/>
              <a:t>-November 2014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Responden</a:t>
            </a:r>
            <a:r>
              <a:rPr lang="en-US" sz="1200" dirty="0"/>
              <a:t> </a:t>
            </a:r>
            <a:r>
              <a:rPr lang="en-US" sz="1200" dirty="0" err="1"/>
              <a:t>diminta</a:t>
            </a:r>
            <a:r>
              <a:rPr lang="en-US" sz="1200" dirty="0"/>
              <a:t> </a:t>
            </a:r>
            <a:r>
              <a:rPr lang="en-US" sz="1200" dirty="0" err="1"/>
              <a:t>memberikan</a:t>
            </a:r>
            <a:r>
              <a:rPr lang="en-US" sz="1200" dirty="0"/>
              <a:t> </a:t>
            </a:r>
            <a:r>
              <a:rPr lang="en-US" sz="1200" dirty="0" err="1"/>
              <a:t>penilaian</a:t>
            </a:r>
            <a:r>
              <a:rPr lang="en-US" sz="1200" dirty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perusahaan-perusahaan</a:t>
            </a:r>
            <a:r>
              <a:rPr lang="en-US" sz="1200" dirty="0"/>
              <a:t> </a:t>
            </a:r>
            <a:r>
              <a:rPr lang="en-US" sz="1200" dirty="0" err="1"/>
              <a:t>publik</a:t>
            </a:r>
            <a:r>
              <a:rPr lang="en-US" sz="1200" dirty="0"/>
              <a:t> </a:t>
            </a:r>
            <a:r>
              <a:rPr lang="en-US" sz="1200" dirty="0" err="1"/>
              <a:t>sehubungan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praktik</a:t>
            </a:r>
            <a:r>
              <a:rPr lang="en-US" sz="1200" dirty="0"/>
              <a:t> GCG-</a:t>
            </a:r>
            <a:r>
              <a:rPr lang="en-US" sz="1200" dirty="0" err="1"/>
              <a:t>nya</a:t>
            </a:r>
            <a:r>
              <a:rPr lang="en-US" sz="1200" dirty="0"/>
              <a:t>. </a:t>
            </a:r>
            <a:r>
              <a:rPr lang="en-US" sz="1200" dirty="0" err="1"/>
              <a:t>Aspek</a:t>
            </a:r>
            <a:r>
              <a:rPr lang="en-US" sz="1200" dirty="0"/>
              <a:t> </a:t>
            </a:r>
            <a:r>
              <a:rPr lang="en-US" sz="1200" dirty="0" err="1"/>
              <a:t>penilaian</a:t>
            </a:r>
            <a:r>
              <a:rPr lang="en-US" sz="1200" dirty="0"/>
              <a:t> </a:t>
            </a:r>
            <a:r>
              <a:rPr lang="en-US" sz="1200" dirty="0" err="1"/>
              <a:t>meliputi</a:t>
            </a:r>
            <a:r>
              <a:rPr lang="en-US" sz="1200" dirty="0"/>
              <a:t> </a:t>
            </a:r>
            <a:r>
              <a:rPr lang="en-US" sz="1200" dirty="0" err="1"/>
              <a:t>transparansi</a:t>
            </a:r>
            <a:r>
              <a:rPr lang="en-US" sz="1200" dirty="0"/>
              <a:t>, </a:t>
            </a:r>
            <a:r>
              <a:rPr lang="en-US" sz="1200" dirty="0" err="1"/>
              <a:t>akuntabilitas</a:t>
            </a:r>
            <a:r>
              <a:rPr lang="en-US" sz="1200" dirty="0"/>
              <a:t>, </a:t>
            </a:r>
            <a:r>
              <a:rPr lang="en-US" sz="1200" dirty="0" err="1"/>
              <a:t>responsibilitas</a:t>
            </a:r>
            <a:r>
              <a:rPr lang="en-US" sz="1200" dirty="0"/>
              <a:t>, </a:t>
            </a:r>
            <a:r>
              <a:rPr lang="en-US" sz="1200" dirty="0" err="1"/>
              <a:t>independensi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keadilan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Setiap</a:t>
            </a:r>
            <a:r>
              <a:rPr lang="en-US" sz="1200" dirty="0"/>
              <a:t> </a:t>
            </a:r>
            <a:r>
              <a:rPr lang="en-US" sz="1200" dirty="0" err="1"/>
              <a:t>aspek</a:t>
            </a:r>
            <a:r>
              <a:rPr lang="en-US" sz="1200" dirty="0"/>
              <a:t> </a:t>
            </a:r>
            <a:r>
              <a:rPr lang="en-US" sz="1200" dirty="0" err="1"/>
              <a:t>dibobot</a:t>
            </a:r>
            <a:r>
              <a:rPr lang="en-US" sz="1200" dirty="0"/>
              <a:t> </a:t>
            </a:r>
            <a:r>
              <a:rPr lang="en-US" sz="1200" dirty="0" err="1"/>
              <a:t>berdasarkan</a:t>
            </a:r>
            <a:r>
              <a:rPr lang="en-US" sz="1200" dirty="0"/>
              <a:t> </a:t>
            </a:r>
            <a:r>
              <a:rPr lang="en-US" sz="1200" dirty="0" err="1"/>
              <a:t>tingkat</a:t>
            </a:r>
            <a:r>
              <a:rPr lang="en-US" sz="1200" dirty="0"/>
              <a:t> </a:t>
            </a:r>
            <a:r>
              <a:rPr lang="en-US" sz="1200" dirty="0" err="1"/>
              <a:t>kepentingannya</a:t>
            </a:r>
            <a:r>
              <a:rPr lang="en-US" sz="1200" dirty="0"/>
              <a:t>. </a:t>
            </a:r>
            <a:r>
              <a:rPr lang="en-US" sz="1200" dirty="0" err="1"/>
              <a:t>Hanya</a:t>
            </a:r>
            <a:r>
              <a:rPr lang="en-US" sz="1200" dirty="0"/>
              <a:t> </a:t>
            </a:r>
            <a:r>
              <a:rPr lang="en-US" sz="1200" dirty="0" err="1"/>
              <a:t>perusahaan</a:t>
            </a:r>
            <a:r>
              <a:rPr lang="en-US" sz="1200" dirty="0"/>
              <a:t> yang </a:t>
            </a:r>
            <a:r>
              <a:rPr lang="en-US" sz="1200" dirty="0" err="1"/>
              <a:t>dinilai</a:t>
            </a:r>
            <a:r>
              <a:rPr lang="en-US" sz="1200" dirty="0"/>
              <a:t> minimal 30 </a:t>
            </a:r>
            <a:r>
              <a:rPr lang="en-US" sz="1200" dirty="0" err="1"/>
              <a:t>responden</a:t>
            </a:r>
            <a:r>
              <a:rPr lang="en-US" sz="1200" dirty="0"/>
              <a:t> yang </a:t>
            </a:r>
            <a:r>
              <a:rPr lang="en-US" sz="1200" dirty="0" err="1"/>
              <a:t>dimasukkan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pemeringkatan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Pemeringkatan</a:t>
            </a:r>
            <a:r>
              <a:rPr lang="en-US" sz="1200" dirty="0"/>
              <a:t> </a:t>
            </a:r>
            <a:r>
              <a:rPr lang="en-US" sz="1200" dirty="0" err="1"/>
              <a:t>berdasar</a:t>
            </a:r>
            <a:r>
              <a:rPr lang="en-US" sz="1200" dirty="0"/>
              <a:t> </a:t>
            </a:r>
            <a:r>
              <a:rPr lang="en-US" sz="1200" dirty="0" err="1"/>
              <a:t>kepada</a:t>
            </a:r>
            <a:r>
              <a:rPr lang="en-US" sz="1200" dirty="0"/>
              <a:t> total score </a:t>
            </a:r>
            <a:r>
              <a:rPr lang="en-US" sz="1200" dirty="0" err="1"/>
              <a:t>masing-masing</a:t>
            </a:r>
            <a:r>
              <a:rPr lang="en-US" sz="1200" dirty="0"/>
              <a:t> </a:t>
            </a:r>
            <a:r>
              <a:rPr lang="en-US" sz="1200" dirty="0" err="1"/>
              <a:t>perusahaan</a:t>
            </a:r>
            <a:r>
              <a:rPr lang="en-US" sz="1200" dirty="0"/>
              <a:t> </a:t>
            </a:r>
            <a:r>
              <a:rPr lang="en-US" sz="1200" dirty="0" err="1"/>
              <a:t>karena</a:t>
            </a:r>
            <a:r>
              <a:rPr lang="en-US" sz="1200" dirty="0"/>
              <a:t> </a:t>
            </a:r>
            <a:r>
              <a:rPr lang="en-US" sz="1200" dirty="0" err="1"/>
              <a:t>penerapan</a:t>
            </a:r>
            <a:r>
              <a:rPr lang="en-US" sz="1200" dirty="0"/>
              <a:t> GCG </a:t>
            </a:r>
            <a:r>
              <a:rPr lang="en-US" sz="1200" dirty="0" err="1"/>
              <a:t>berdasar</a:t>
            </a:r>
            <a:r>
              <a:rPr lang="en-US" sz="1200" dirty="0"/>
              <a:t> </a:t>
            </a:r>
            <a:r>
              <a:rPr lang="en-US" sz="1200" dirty="0" err="1"/>
              <a:t>kepada</a:t>
            </a:r>
            <a:r>
              <a:rPr lang="en-US" sz="1200" dirty="0"/>
              <a:t> lima </a:t>
            </a:r>
            <a:r>
              <a:rPr lang="en-US" sz="1200" dirty="0" err="1"/>
              <a:t>aspek</a:t>
            </a:r>
            <a:r>
              <a:rPr lang="en-US" sz="1200" dirty="0"/>
              <a:t> </a:t>
            </a:r>
            <a:r>
              <a:rPr lang="en-US" sz="1200" dirty="0" err="1"/>
              <a:t>penilaian</a:t>
            </a:r>
            <a:r>
              <a:rPr lang="en-US" sz="1200" dirty="0"/>
              <a:t> </a:t>
            </a:r>
            <a:r>
              <a:rPr lang="en-US" sz="1200" dirty="0" err="1"/>
              <a:t>yaitu</a:t>
            </a:r>
            <a:r>
              <a:rPr lang="en-US" sz="1200" dirty="0"/>
              <a:t> </a:t>
            </a:r>
            <a:r>
              <a:rPr lang="en-US" sz="1200" dirty="0" err="1"/>
              <a:t>transparansi</a:t>
            </a:r>
            <a:r>
              <a:rPr lang="en-US" sz="1200" dirty="0"/>
              <a:t>, </a:t>
            </a:r>
            <a:r>
              <a:rPr lang="en-US" sz="1200" dirty="0" err="1"/>
              <a:t>akuntabilitas</a:t>
            </a:r>
            <a:r>
              <a:rPr lang="en-US" sz="1200" dirty="0"/>
              <a:t>, </a:t>
            </a:r>
            <a:r>
              <a:rPr lang="en-US" sz="1200" dirty="0" err="1"/>
              <a:t>responsibilitas</a:t>
            </a:r>
            <a:r>
              <a:rPr lang="en-US" sz="1200" dirty="0"/>
              <a:t>, </a:t>
            </a:r>
            <a:r>
              <a:rPr lang="en-US" sz="1200" dirty="0" err="1"/>
              <a:t>independensi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keadilan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Total score 85-100 = Most Trusted Company, 70-84 = Trusted Company, &lt;70 = Fair Trusted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Sumber</a:t>
            </a:r>
            <a:r>
              <a:rPr lang="en-US" sz="1200" dirty="0"/>
              <a:t> data </a:t>
            </a:r>
            <a:r>
              <a:rPr lang="en-US" sz="1200" dirty="0" err="1"/>
              <a:t>kinerja</a:t>
            </a:r>
            <a:r>
              <a:rPr lang="en-US" sz="1200" dirty="0"/>
              <a:t> </a:t>
            </a:r>
            <a:r>
              <a:rPr lang="en-US" sz="1200" dirty="0" err="1"/>
              <a:t>keuangan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harga</a:t>
            </a:r>
            <a:r>
              <a:rPr lang="en-US" sz="1200" dirty="0"/>
              <a:t> </a:t>
            </a:r>
            <a:r>
              <a:rPr lang="en-US" sz="1200" dirty="0" err="1"/>
              <a:t>saham</a:t>
            </a:r>
            <a:r>
              <a:rPr lang="en-US" sz="1200" dirty="0"/>
              <a:t> : </a:t>
            </a:r>
            <a:r>
              <a:rPr lang="en-US" sz="1200" dirty="0" err="1"/>
              <a:t>Laporan</a:t>
            </a:r>
            <a:r>
              <a:rPr lang="en-US" sz="1200" dirty="0"/>
              <a:t> </a:t>
            </a:r>
            <a:r>
              <a:rPr lang="en-US" sz="1200" dirty="0" err="1"/>
              <a:t>Keuangan</a:t>
            </a:r>
            <a:r>
              <a:rPr lang="en-US" sz="1200" dirty="0"/>
              <a:t> </a:t>
            </a:r>
            <a:r>
              <a:rPr lang="en-US" sz="1200" dirty="0" err="1"/>
              <a:t>Publikasi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Bursa </a:t>
            </a:r>
            <a:r>
              <a:rPr lang="en-US" sz="1200" dirty="0" err="1"/>
              <a:t>Efek</a:t>
            </a:r>
            <a:r>
              <a:rPr lang="en-US" sz="1200" dirty="0"/>
              <a:t> Indonesia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467" y="8662124"/>
            <a:ext cx="5283200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err="1" smtClean="0"/>
              <a:t>Keterangan</a:t>
            </a:r>
            <a:r>
              <a:rPr lang="en-US" sz="1400" b="1" dirty="0" smtClean="0"/>
              <a:t> :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5466" y="11254764"/>
            <a:ext cx="87460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Kurs</a:t>
            </a:r>
            <a:r>
              <a:rPr lang="en-US" sz="1200" dirty="0"/>
              <a:t> </a:t>
            </a:r>
            <a:r>
              <a:rPr lang="en-US" sz="1200" dirty="0" err="1"/>
              <a:t>tengah</a:t>
            </a:r>
            <a:r>
              <a:rPr lang="en-US" sz="1200" dirty="0"/>
              <a:t> 2012 : </a:t>
            </a:r>
            <a:r>
              <a:rPr lang="en-US" sz="1200" dirty="0" err="1"/>
              <a:t>Rp</a:t>
            </a:r>
            <a:r>
              <a:rPr lang="en-US" sz="1200" dirty="0"/>
              <a:t>. 9670,00 ; 2013 </a:t>
            </a:r>
            <a:r>
              <a:rPr lang="en-US" sz="1200" dirty="0" err="1"/>
              <a:t>Rp</a:t>
            </a:r>
            <a:r>
              <a:rPr lang="en-US" sz="1200" dirty="0"/>
              <a:t>. 12.189,00 ; 30 September 2014 : </a:t>
            </a:r>
            <a:r>
              <a:rPr lang="en-US" sz="1200" dirty="0" err="1"/>
              <a:t>Rp</a:t>
            </a:r>
            <a:r>
              <a:rPr lang="en-US" sz="1200" dirty="0"/>
              <a:t>. 12.212 ; 30 </a:t>
            </a:r>
            <a:r>
              <a:rPr lang="en-US" sz="1200" dirty="0" err="1"/>
              <a:t>Juni</a:t>
            </a:r>
            <a:r>
              <a:rPr lang="en-US" sz="1200" dirty="0"/>
              <a:t> 2014 </a:t>
            </a:r>
            <a:r>
              <a:rPr lang="en-US" sz="1200" dirty="0" err="1"/>
              <a:t>Rp</a:t>
            </a:r>
            <a:r>
              <a:rPr lang="en-US" sz="1200" dirty="0"/>
              <a:t>, 11.969,00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* Data per </a:t>
            </a:r>
            <a:r>
              <a:rPr lang="en-US" sz="1200" dirty="0" err="1"/>
              <a:t>kuartal</a:t>
            </a:r>
            <a:r>
              <a:rPr lang="en-US" sz="1200" dirty="0"/>
              <a:t> III  yang </a:t>
            </a:r>
            <a:r>
              <a:rPr lang="en-US" sz="1200" dirty="0" err="1"/>
              <a:t>berakhir</a:t>
            </a:r>
            <a:r>
              <a:rPr lang="en-US" sz="1200" dirty="0"/>
              <a:t> 30 September 2014</a:t>
            </a:r>
          </a:p>
          <a:p>
            <a:r>
              <a:rPr lang="en-US" sz="1200" dirty="0"/>
              <a:t>**Data per </a:t>
            </a:r>
            <a:r>
              <a:rPr lang="en-US" sz="1200" dirty="0" err="1"/>
              <a:t>kuartal</a:t>
            </a:r>
            <a:r>
              <a:rPr lang="en-US" sz="1200" dirty="0"/>
              <a:t> II yang </a:t>
            </a:r>
            <a:r>
              <a:rPr lang="en-US" sz="1200" dirty="0" err="1"/>
              <a:t>berakhir</a:t>
            </a:r>
            <a:r>
              <a:rPr lang="en-US" sz="1200" dirty="0"/>
              <a:t> 30 </a:t>
            </a:r>
            <a:r>
              <a:rPr lang="en-US" sz="1200" dirty="0" err="1"/>
              <a:t>Juni</a:t>
            </a:r>
            <a:r>
              <a:rPr lang="en-US" sz="1200" dirty="0"/>
              <a:t> 2014</a:t>
            </a:r>
          </a:p>
          <a:p>
            <a:r>
              <a:rPr lang="en-US" sz="1200" dirty="0"/>
              <a:t>***</a:t>
            </a:r>
            <a:r>
              <a:rPr lang="en-US" sz="1200" dirty="0" err="1"/>
              <a:t>Harga</a:t>
            </a:r>
            <a:r>
              <a:rPr lang="en-US" sz="1200" dirty="0"/>
              <a:t> </a:t>
            </a:r>
            <a:r>
              <a:rPr lang="en-US" sz="1200" dirty="0" err="1"/>
              <a:t>saham</a:t>
            </a:r>
            <a:r>
              <a:rPr lang="en-US" sz="1200" dirty="0"/>
              <a:t> </a:t>
            </a:r>
            <a:r>
              <a:rPr lang="en-US" sz="1200" dirty="0" err="1"/>
              <a:t>penutupan</a:t>
            </a:r>
            <a:r>
              <a:rPr lang="en-US" sz="1200" dirty="0"/>
              <a:t> per 28 </a:t>
            </a:r>
            <a:r>
              <a:rPr lang="en-US" sz="1200" dirty="0" err="1"/>
              <a:t>Desember</a:t>
            </a:r>
            <a:r>
              <a:rPr lang="en-US" sz="1200" dirty="0"/>
              <a:t> 2012</a:t>
            </a:r>
          </a:p>
          <a:p>
            <a:r>
              <a:rPr lang="en-US" sz="1200" dirty="0"/>
              <a:t>**** </a:t>
            </a:r>
            <a:r>
              <a:rPr lang="en-US" sz="1200" dirty="0" err="1"/>
              <a:t>Harga</a:t>
            </a:r>
            <a:r>
              <a:rPr lang="en-US" sz="1200" dirty="0"/>
              <a:t> </a:t>
            </a:r>
            <a:r>
              <a:rPr lang="en-US" sz="1200" dirty="0" err="1"/>
              <a:t>saham</a:t>
            </a:r>
            <a:r>
              <a:rPr lang="en-US" sz="1200" dirty="0"/>
              <a:t> </a:t>
            </a:r>
            <a:r>
              <a:rPr lang="en-US" sz="1200" dirty="0" err="1"/>
              <a:t>penutupan</a:t>
            </a:r>
            <a:r>
              <a:rPr lang="en-US" sz="1200" dirty="0"/>
              <a:t> per 27 </a:t>
            </a:r>
            <a:r>
              <a:rPr lang="en-US" sz="1200" dirty="0" err="1"/>
              <a:t>Desember</a:t>
            </a:r>
            <a:r>
              <a:rPr lang="en-US" sz="1200" dirty="0"/>
              <a:t> 2013</a:t>
            </a:r>
          </a:p>
          <a:p>
            <a:r>
              <a:rPr lang="en-US" sz="1200" dirty="0"/>
              <a:t>***** </a:t>
            </a:r>
            <a:r>
              <a:rPr lang="en-US" sz="1200" dirty="0" err="1"/>
              <a:t>Harga</a:t>
            </a:r>
            <a:r>
              <a:rPr lang="en-US" sz="1200" dirty="0"/>
              <a:t> </a:t>
            </a:r>
            <a:r>
              <a:rPr lang="en-US" sz="1200" dirty="0" err="1"/>
              <a:t>saham</a:t>
            </a:r>
            <a:r>
              <a:rPr lang="en-US" sz="1200" dirty="0"/>
              <a:t> </a:t>
            </a:r>
            <a:r>
              <a:rPr lang="en-US" sz="1200" dirty="0" err="1"/>
              <a:t>penutupan</a:t>
            </a:r>
            <a:r>
              <a:rPr lang="en-US" sz="1200" dirty="0"/>
              <a:t> per 3 </a:t>
            </a:r>
            <a:r>
              <a:rPr lang="en-US" sz="1200" dirty="0" err="1"/>
              <a:t>Desember</a:t>
            </a:r>
            <a:r>
              <a:rPr lang="en-US" sz="1200" dirty="0"/>
              <a:t> </a:t>
            </a:r>
            <a:r>
              <a:rPr lang="en-US" sz="1200" dirty="0" smtClean="0"/>
              <a:t>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337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</TotalTime>
  <Words>8263</Words>
  <Application>Microsoft Office PowerPoint</Application>
  <PresentationFormat>On-screen Show (4:3)</PresentationFormat>
  <Paragraphs>4925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Edwin Wijaya</dc:creator>
  <cp:lastModifiedBy>DR.IR.EDDY_SOERYANTO</cp:lastModifiedBy>
  <cp:revision>198</cp:revision>
  <dcterms:created xsi:type="dcterms:W3CDTF">2015-01-06T06:28:40Z</dcterms:created>
  <dcterms:modified xsi:type="dcterms:W3CDTF">2015-01-13T04:16:11Z</dcterms:modified>
</cp:coreProperties>
</file>