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84" r:id="rId3"/>
    <p:sldId id="308" r:id="rId4"/>
    <p:sldId id="305" r:id="rId5"/>
    <p:sldId id="306" r:id="rId6"/>
    <p:sldId id="285" r:id="rId7"/>
    <p:sldId id="275" r:id="rId8"/>
    <p:sldId id="288" r:id="rId9"/>
    <p:sldId id="303" r:id="rId10"/>
    <p:sldId id="286" r:id="rId11"/>
    <p:sldId id="304" r:id="rId12"/>
    <p:sldId id="287" r:id="rId13"/>
    <p:sldId id="259" r:id="rId14"/>
    <p:sldId id="263" r:id="rId15"/>
    <p:sldId id="264" r:id="rId16"/>
    <p:sldId id="265" r:id="rId17"/>
    <p:sldId id="307" r:id="rId18"/>
    <p:sldId id="290" r:id="rId19"/>
    <p:sldId id="291" r:id="rId20"/>
    <p:sldId id="292" r:id="rId21"/>
    <p:sldId id="293" r:id="rId22"/>
    <p:sldId id="310" r:id="rId23"/>
    <p:sldId id="295" r:id="rId24"/>
    <p:sldId id="296" r:id="rId25"/>
    <p:sldId id="298" r:id="rId26"/>
    <p:sldId id="268" r:id="rId27"/>
    <p:sldId id="269" r:id="rId28"/>
    <p:sldId id="270" r:id="rId29"/>
    <p:sldId id="271" r:id="rId30"/>
    <p:sldId id="272" r:id="rId31"/>
    <p:sldId id="273" r:id="rId32"/>
    <p:sldId id="29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1BF3-4F46-413B-BA49-C697DBC4E8EB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3811-3DFB-4E7F-A4C5-FB3EE7A28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372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1BF3-4F46-413B-BA49-C697DBC4E8EB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3811-3DFB-4E7F-A4C5-FB3EE7A28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803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1BF3-4F46-413B-BA49-C697DBC4E8EB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3811-3DFB-4E7F-A4C5-FB3EE7A28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267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1BF3-4F46-413B-BA49-C697DBC4E8EB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3811-3DFB-4E7F-A4C5-FB3EE7A28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248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1BF3-4F46-413B-BA49-C697DBC4E8EB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3811-3DFB-4E7F-A4C5-FB3EE7A28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587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1BF3-4F46-413B-BA49-C697DBC4E8EB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3811-3DFB-4E7F-A4C5-FB3EE7A28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818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1BF3-4F46-413B-BA49-C697DBC4E8EB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3811-3DFB-4E7F-A4C5-FB3EE7A28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9617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1BF3-4F46-413B-BA49-C697DBC4E8EB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3811-3DFB-4E7F-A4C5-FB3EE7A28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98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1BF3-4F46-413B-BA49-C697DBC4E8EB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3811-3DFB-4E7F-A4C5-FB3EE7A28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868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1BF3-4F46-413B-BA49-C697DBC4E8EB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3811-3DFB-4E7F-A4C5-FB3EE7A28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011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1BF3-4F46-413B-BA49-C697DBC4E8EB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3811-3DFB-4E7F-A4C5-FB3EE7A28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114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A1BF3-4F46-413B-BA49-C697DBC4E8EB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23811-3DFB-4E7F-A4C5-FB3EE7A28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042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1143.photobucket.com/albums/n621/bankfotowol/LOGO/Logo-Reksa-Dana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id/url?q=https://www.maxmanroe.com/kisah-sukses-ciputra-sang-pelopor-real-estate-indonesia.html&amp;sa=U&amp;ei=jAa2VKGaBYKauQSU84LQBw&amp;ved=0CCQQ9QEwCA&amp;usg=AFQjCNFk8wQPRSkuSCFTgJGokt4O8unNXQ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singaporestocks.com.sg/wp-content/uploads/2010/12/why-invest-in-stoc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0"/>
            <a:ext cx="8903681" cy="687472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590800"/>
            <a:ext cx="8229600" cy="1066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2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1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/>
            </a:r>
            <a:br>
              <a:rPr kumimoji="0" lang="id-ID" sz="1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d-ID" sz="1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/>
            </a:r>
            <a:br>
              <a:rPr kumimoji="0" lang="id-ID" sz="1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d-ID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DR. HERMAN S. MBA</a:t>
            </a:r>
            <a:endParaRPr kumimoji="0" lang="en-US" sz="9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58017" y="4360843"/>
            <a:ext cx="7827963" cy="1524000"/>
          </a:xfrm>
          <a:prstGeom prst="rect">
            <a:avLst/>
          </a:prstGeom>
        </p:spPr>
        <p:txBody>
          <a:bodyPr vert="horz" lIns="0" rIns="18288">
            <a:normAutofit lnSpcReduction="10000"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id-ID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lgerian" pitchFamily="82" charset="0"/>
              </a:rPr>
              <a:t>Magister DESAIN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id-ID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lgerian" pitchFamily="82" charset="0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lgerian" pitchFamily="82" charset="0"/>
              </a:rPr>
              <a:t>Universitas Komputer Indonesia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lgerian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295400"/>
            <a:ext cx="7239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INVESTASI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wealthypromoter.com/wp-content/uploads/2011/04/The-concept-of-wealth-and-financial-freed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106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id-ID" b="1" dirty="0" smtClean="0">
                <a:solidFill>
                  <a:srgbClr val="FF0000"/>
                </a:solidFill>
                <a:latin typeface="Algerian" pitchFamily="82" charset="0"/>
              </a:rPr>
              <a:t>INVESTMENT GOAL</a:t>
            </a:r>
            <a:endParaRPr lang="en-US" b="1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WILL YOU BE A </a:t>
            </a:r>
            <a:r>
              <a:rPr lang="en-US" dirty="0" err="1" smtClean="0">
                <a:latin typeface="Algerian" pitchFamily="82" charset="0"/>
              </a:rPr>
              <a:t>bILlIONAIRE</a:t>
            </a:r>
            <a:r>
              <a:rPr lang="en-US" dirty="0" smtClean="0">
                <a:latin typeface="Algerian" pitchFamily="82" charset="0"/>
              </a:rPr>
              <a:t>?</a:t>
            </a:r>
            <a:endParaRPr lang="en-US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194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id-ID" dirty="0" smtClean="0"/>
              <a:t>MENUJU SATU MILIAR</a:t>
            </a:r>
            <a:endParaRPr lang="id-ID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295400"/>
          <a:ext cx="9144000" cy="3450700"/>
        </p:xfrm>
        <a:graphic>
          <a:graphicData uri="http://schemas.openxmlformats.org/drawingml/2006/table">
            <a:tbl>
              <a:tblPr/>
              <a:tblGrid>
                <a:gridCol w="949644"/>
                <a:gridCol w="910484"/>
                <a:gridCol w="910484"/>
                <a:gridCol w="910484"/>
                <a:gridCol w="910484"/>
                <a:gridCol w="910484"/>
                <a:gridCol w="910484"/>
                <a:gridCol w="910484"/>
                <a:gridCol w="910484"/>
                <a:gridCol w="910484"/>
              </a:tblGrid>
              <a:tr h="122377"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Jangka waktu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Algerian"/>
                        </a:rPr>
                        <a:t>10</a:t>
                      </a:r>
                    </a:p>
                  </a:txBody>
                  <a:tcPr marL="4895" marR="4895" marT="4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15</a:t>
                      </a:r>
                    </a:p>
                  </a:txBody>
                  <a:tcPr marL="4895" marR="4895" marT="4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100" b="1" i="0" u="none" strike="noStrike" dirty="0">
                          <a:solidFill>
                            <a:srgbClr val="0070C0"/>
                          </a:solidFill>
                          <a:latin typeface="Algerian"/>
                        </a:rPr>
                        <a:t>20</a:t>
                      </a:r>
                    </a:p>
                  </a:txBody>
                  <a:tcPr marL="4895" marR="4895" marT="4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25</a:t>
                      </a:r>
                    </a:p>
                  </a:txBody>
                  <a:tcPr marL="4895" marR="4895" marT="4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100" b="1" i="0" u="none" strike="noStrike" dirty="0">
                          <a:solidFill>
                            <a:srgbClr val="FF0000"/>
                          </a:solidFill>
                          <a:latin typeface="Algerian"/>
                        </a:rPr>
                        <a:t>30</a:t>
                      </a:r>
                    </a:p>
                  </a:txBody>
                  <a:tcPr marL="4895" marR="4895" marT="4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35</a:t>
                      </a:r>
                    </a:p>
                  </a:txBody>
                  <a:tcPr marL="4895" marR="4895" marT="4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40</a:t>
                      </a:r>
                    </a:p>
                  </a:txBody>
                  <a:tcPr marL="4895" marR="4895" marT="4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45</a:t>
                      </a:r>
                    </a:p>
                  </a:txBody>
                  <a:tcPr marL="4895" marR="4895" marT="4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50</a:t>
                      </a:r>
                    </a:p>
                  </a:txBody>
                  <a:tcPr marL="4895" marR="4895" marT="4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22377"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(tahun)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122377"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Tingkat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122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Return</a:t>
                      </a:r>
                      <a:r>
                        <a:rPr lang="id-ID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(%)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13118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10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4,841,395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2,392,778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        1,306,000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747,445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438,726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261,210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156,819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94,609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57,245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118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11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4,566,475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2,179,326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        1,144,724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628,701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353,358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201,067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115,221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66,289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382,224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118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12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4,304,054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1,981,862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        1,000,853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526,972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283,293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153,958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84,158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46,148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25,349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118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13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4,053,824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1,899,593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            872,967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440,250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226,211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117,327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61,146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31,946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16,712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118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14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3,815,463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1,631,711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            759,679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366,666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179,951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89,027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44,518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22,005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10,961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118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15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3,588,638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1,477,404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            659,650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304,500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142,657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67,292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31,843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15,091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7,157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118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16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3,373,005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1,335,893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            571,605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252,193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112,734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50,685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22,847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10,310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4,655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118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17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3,168,215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1,206,287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            494,336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208,348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  88,828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38,056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16,338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7,020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3,018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118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18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2,973,911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1,087,892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            426,715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171,724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  69,807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28,492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11,648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4,765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1,950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118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19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2,789,731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979,912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            367,693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141,231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  54,725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21,277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8,283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3,226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1,257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118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Algerian"/>
                        </a:rPr>
                        <a:t>20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2,615,312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881,605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            316,308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115,919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  42,807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15,852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5,876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2,179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808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118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Algerian"/>
                        </a:rPr>
                        <a:t>21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2,450,287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792,258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            271,675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94,966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  33,416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11,785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4,160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1,469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519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118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22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2,294,292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711,188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            232,994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77,666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  26,037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8,745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2,939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988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332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118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23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2,146,963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637,744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            199,542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63,416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  20,253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6,478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2,073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664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212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118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24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2,007,938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571,310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            170,668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51,704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  15,730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4,791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1,460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445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136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118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25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1,876,860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511,304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            145,792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42,097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  12,199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3,539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1,027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298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86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534400" cy="1143000"/>
          </a:xfrm>
        </p:spPr>
        <p:txBody>
          <a:bodyPr/>
          <a:lstStyle/>
          <a:p>
            <a:pPr>
              <a:defRPr/>
            </a:pPr>
            <a:r>
              <a:rPr lang="id-ID" sz="3600" dirty="0" smtClean="0"/>
              <a:t>PERAMALAN BISNIS &amp; INVESTASI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pPr>
              <a:defRPr/>
            </a:pPr>
            <a:r>
              <a:rPr lang="id-ID" dirty="0" smtClean="0"/>
              <a:t>Prinsip utama investasi adalah bahwa nilai yang ditanamkan harus memberikan hasil pengembalian yang terbaik diantara berbagai alternatif investasi yang ada.</a:t>
            </a:r>
          </a:p>
          <a:p>
            <a:pPr>
              <a:defRPr/>
            </a:pPr>
            <a:r>
              <a:rPr lang="id-ID" dirty="0" smtClean="0"/>
              <a:t>Teknik peramalan bisnis dapat dimanfaatkan untuk pengambilan keputusan terhadap investasi yang akan dipilih.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9FF5B77-A27C-4FCF-B897-2BC69EA204D3}" type="slidenum">
              <a:rPr lang="en-US" sz="1400" smtClean="0"/>
              <a:pPr/>
              <a:t>13</a:t>
            </a:fld>
            <a:endParaRPr lang="en-US" sz="1400" smtClean="0"/>
          </a:p>
        </p:txBody>
      </p:sp>
    </p:spTree>
    <p:extLst>
      <p:ext uri="{BB962C8B-B14F-4D97-AF65-F5344CB8AC3E}">
        <p14:creationId xmlns="" xmlns:p14="http://schemas.microsoft.com/office/powerpoint/2010/main" val="62791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d-ID" dirty="0" smtClean="0"/>
              <a:t>MENGELOLA RESIKO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Untuk mengurangi tingkat resiko terhadap investasi yang dilakukan, seorang manager ataupun investor yang ‘bijak’ sebaiknya </a:t>
            </a:r>
            <a:r>
              <a:rPr lang="id-ID" b="1" u="sng" dirty="0" smtClean="0"/>
              <a:t>memahami</a:t>
            </a:r>
            <a:r>
              <a:rPr lang="id-ID" dirty="0" smtClean="0"/>
              <a:t> instrumen investasi yang akan dia masuki dan mengetahui bagaimana menganalisis prospek dan resiko dari masing2 instrumen investasi.</a:t>
            </a:r>
            <a:endParaRPr lang="id-ID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5010AC-ADA4-4206-900C-077491AA9089}" type="slidenum">
              <a:rPr lang="en-US" sz="1400" smtClean="0"/>
              <a:pPr/>
              <a:t>14</a:t>
            </a:fld>
            <a:endParaRPr lang="en-US" sz="1400" dirty="0" smtClean="0"/>
          </a:p>
        </p:txBody>
      </p:sp>
    </p:spTree>
    <p:extLst>
      <p:ext uri="{BB962C8B-B14F-4D97-AF65-F5344CB8AC3E}">
        <p14:creationId xmlns="" xmlns:p14="http://schemas.microsoft.com/office/powerpoint/2010/main" val="193543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382000" cy="1143000"/>
          </a:xfrm>
        </p:spPr>
        <p:txBody>
          <a:bodyPr/>
          <a:lstStyle/>
          <a:p>
            <a:pPr>
              <a:defRPr/>
            </a:pPr>
            <a:r>
              <a:rPr lang="id-ID" dirty="0" smtClean="0"/>
              <a:t>DIVERSIFIKASI INVESTASI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Don’t put all your eggs in one basket</a:t>
            </a:r>
          </a:p>
          <a:p>
            <a:pPr>
              <a:defRPr/>
            </a:pPr>
            <a:endParaRPr lang="id-ID" dirty="0" smtClean="0"/>
          </a:p>
          <a:p>
            <a:pPr>
              <a:defRPr/>
            </a:pPr>
            <a:endParaRPr lang="id-ID" dirty="0" smtClean="0"/>
          </a:p>
          <a:p>
            <a:pPr>
              <a:buNone/>
              <a:defRPr/>
            </a:pPr>
            <a:endParaRPr lang="id-ID" dirty="0" smtClean="0"/>
          </a:p>
          <a:p>
            <a:pPr>
              <a:defRPr/>
            </a:pPr>
            <a:r>
              <a:rPr lang="id-ID" dirty="0" smtClean="0"/>
              <a:t>Investor perlu melakukan penyebaran resiko yang dikenal dengan diversifikasi.</a:t>
            </a:r>
          </a:p>
          <a:p>
            <a:pPr>
              <a:defRPr/>
            </a:pPr>
            <a:r>
              <a:rPr lang="id-ID" dirty="0" smtClean="0"/>
              <a:t>Diversifikasi dapat dibagi tingkatannya atas tiga tahapan.</a:t>
            </a:r>
            <a:endParaRPr lang="id-ID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E329559-3AB2-4819-8D1F-038E2C324CBE}" type="slidenum">
              <a:rPr lang="en-US" sz="1400" smtClean="0"/>
              <a:pPr/>
              <a:t>15</a:t>
            </a:fld>
            <a:endParaRPr lang="en-US" sz="1400" smtClean="0"/>
          </a:p>
        </p:txBody>
      </p:sp>
      <p:pic>
        <p:nvPicPr>
          <p:cNvPr id="5" name="Picture 2" descr="http://investing-school.com/wp-content/uploads/2008/10/diversif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09800"/>
            <a:ext cx="2362200" cy="16797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437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Diversifikasi Tahap 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Diversifikasi yang pertama adalah berdasarkan instrumen investasi, seperti: deposito, obligasi, reksadana, rumah, emas, ruko, tanah, usaha/bisnis, dll.</a:t>
            </a:r>
          </a:p>
          <a:p>
            <a:pPr>
              <a:defRPr/>
            </a:pPr>
            <a:r>
              <a:rPr lang="id-ID" dirty="0" smtClean="0"/>
              <a:t>Tujuan diversifikasi yang pertama adalah jika ada instrumen yang nilainya turun dapat ditutupi oleh instrumen lain</a:t>
            </a:r>
          </a:p>
          <a:p>
            <a:pPr>
              <a:buFont typeface="Wingdings" pitchFamily="2" charset="2"/>
              <a:buNone/>
              <a:defRPr/>
            </a:pPr>
            <a:endParaRPr lang="id-ID" dirty="0" smtClean="0"/>
          </a:p>
          <a:p>
            <a:pPr>
              <a:defRPr/>
            </a:pPr>
            <a:endParaRPr lang="id-ID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E840035-C1C9-4DAA-A125-E284E1F0D6C2}" type="slidenum">
              <a:rPr lang="en-US" sz="1400" smtClean="0"/>
              <a:pPr/>
              <a:t>16</a:t>
            </a:fld>
            <a:endParaRPr lang="en-US" sz="1400" smtClean="0"/>
          </a:p>
        </p:txBody>
      </p:sp>
    </p:spTree>
    <p:extLst>
      <p:ext uri="{BB962C8B-B14F-4D97-AF65-F5344CB8AC3E}">
        <p14:creationId xmlns="" xmlns:p14="http://schemas.microsoft.com/office/powerpoint/2010/main" val="136959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bayu06saputra.files.wordpress.com/2011/11/deposito-berjangka.jpg?w=6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2533650" cy="2714625"/>
          </a:xfrm>
          <a:prstGeom prst="rect">
            <a:avLst/>
          </a:prstGeom>
          <a:noFill/>
        </p:spPr>
      </p:pic>
      <p:pic>
        <p:nvPicPr>
          <p:cNvPr id="53252" name="Picture 4" descr="http://rudiyanto.blog.kontan.co.id/files/2010/11/Pilihan-Reksa-Da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1000"/>
            <a:ext cx="2209800" cy="1805743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" y="457200"/>
            <a:ext cx="8382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Diversifikasi Tahap II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676400"/>
            <a:ext cx="8229600" cy="4419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Diversifikasi yang kedua adalah diversifikasi pada masing2 instrumen itu sendiri, misalnya deposito dengan berbagai masa jatuh tempo atau reksadana melalui pasar uang, pendapatan tetap, campuran, saham, dll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Diversifikasi tahap dua ini disesuaikan dengan jangka waktu yang diinginkan &amp; tingkat pengembalian yang diharapkan.</a:t>
            </a: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3254" name="Picture 6" descr="http://keluargakamil.files.wordpress.com/2011/02/reksada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5199829"/>
            <a:ext cx="2209800" cy="1658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DEPOSITO</a:t>
            </a:r>
            <a:endParaRPr lang="id-ID" dirty="0"/>
          </a:p>
        </p:txBody>
      </p:sp>
      <p:pic>
        <p:nvPicPr>
          <p:cNvPr id="45058" name="Picture 2" descr="http://geeks.netindonesia.net/blogs/zeddy/ScreenShot003_thumb_2A38E56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447800"/>
            <a:ext cx="3810000" cy="4857750"/>
          </a:xfrm>
          <a:prstGeom prst="rect">
            <a:avLst/>
          </a:prstGeom>
          <a:noFill/>
        </p:spPr>
      </p:pic>
      <p:pic>
        <p:nvPicPr>
          <p:cNvPr id="45060" name="Picture 4" descr="http://sendy82.files.wordpress.com/2009/07/suku-bunga-m-deposito1.jpg?w=4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371600"/>
            <a:ext cx="4324350" cy="3228975"/>
          </a:xfrm>
          <a:prstGeom prst="rect">
            <a:avLst/>
          </a:prstGeom>
          <a:noFill/>
        </p:spPr>
      </p:pic>
      <p:pic>
        <p:nvPicPr>
          <p:cNvPr id="45062" name="Picture 6" descr="http://marsnewsletter.files.wordpress.com/2009/02/tabel-deposito.jpg?w=6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67000"/>
            <a:ext cx="5895975" cy="270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OBLIGASI</a:t>
            </a:r>
            <a:endParaRPr lang="id-ID" dirty="0"/>
          </a:p>
        </p:txBody>
      </p:sp>
      <p:pic>
        <p:nvPicPr>
          <p:cNvPr id="46082" name="Picture 2" descr="http://www.afcindonesia.com/wp-content/uploads/2011/06/presentasi-pubex1-560x2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5334000" cy="2590800"/>
          </a:xfrm>
          <a:prstGeom prst="rect">
            <a:avLst/>
          </a:prstGeom>
          <a:noFill/>
        </p:spPr>
      </p:pic>
      <p:pic>
        <p:nvPicPr>
          <p:cNvPr id="46084" name="Picture 4" descr="http://www.fin-chick-up.com/wp-content/uploads/2011/10/ORI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9720" y="3124200"/>
            <a:ext cx="3764280" cy="990600"/>
          </a:xfrm>
          <a:prstGeom prst="rect">
            <a:avLst/>
          </a:prstGeom>
          <a:noFill/>
        </p:spPr>
      </p:pic>
      <p:pic>
        <p:nvPicPr>
          <p:cNvPr id="46086" name="Picture 6" descr="http://www.medanbisnisdaily.com/functs/viewthumb.php?id=penjualan_ori_988.gif&amp;w=5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2604" y="4114800"/>
            <a:ext cx="4141396" cy="2743200"/>
          </a:xfrm>
          <a:prstGeom prst="rect">
            <a:avLst/>
          </a:prstGeom>
          <a:noFill/>
        </p:spPr>
      </p:pic>
      <p:pic>
        <p:nvPicPr>
          <p:cNvPr id="46088" name="Picture 8" descr="http://www.bisnis-kti.com/show_image_NpAdvMainFea.php?filename=/2011/11/obligasi.jpg&amp;cat=17&amp;pid=28591&amp;cache=fal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86175"/>
            <a:ext cx="5029200" cy="3171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ecd.org/vgn/images/portal/cit_731/9/49/47097553Green%20Plant%20and%20globe_compress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107" y="0"/>
            <a:ext cx="9162107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Referensi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143000"/>
            <a:ext cx="8686800" cy="49831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Bodie, Z., Kane, A., Marcus, A.J., Investment &amp; Portfolio Management, 9th. Ed., Mc. Graw Hill, 2011.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Hirschey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M.,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Nofsinger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, J., Investment: Analysis  and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Behaviour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, Mc.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Graw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Hill, 2008.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/>
              <a:t>Graham </a:t>
            </a:r>
            <a:r>
              <a:rPr lang="en-US" sz="2000" dirty="0" smtClean="0"/>
              <a:t>Benyamin, The Intelligent Investor, 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. Ed., Harper, 2006</a:t>
            </a:r>
            <a:r>
              <a:rPr lang="en-US" sz="2000" dirty="0" smtClean="0"/>
              <a:t>.</a:t>
            </a:r>
            <a:endParaRPr lang="id-ID" sz="20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sz="2000" dirty="0" smtClean="0"/>
              <a:t>Hirt, G.A., Block, S.B., Fundamental of Investment Management, 10th.Ed., Mc. Graw Hill, 2008.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err="1" smtClean="0"/>
              <a:t>Kiyosaki</a:t>
            </a:r>
            <a:r>
              <a:rPr lang="en-US" sz="2000" dirty="0" smtClean="0"/>
              <a:t>, R., &amp; </a:t>
            </a:r>
            <a:r>
              <a:rPr lang="en-US" sz="2000" dirty="0" err="1" smtClean="0"/>
              <a:t>Lechter</a:t>
            </a:r>
            <a:r>
              <a:rPr lang="en-US" sz="2000" dirty="0" smtClean="0"/>
              <a:t>, S.L., Rich Dad’s Guide to Investing, , Harper, 2000.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err="1"/>
              <a:t>Friedson</a:t>
            </a:r>
            <a:r>
              <a:rPr lang="en-US" sz="2000" dirty="0"/>
              <a:t>, M.S., </a:t>
            </a:r>
            <a:r>
              <a:rPr lang="en-US" sz="2000" dirty="0" smtClean="0"/>
              <a:t>How to Be  a Billionaire, John Willey &amp; Sons, 2000.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Koch, E.T</a:t>
            </a:r>
            <a:r>
              <a:rPr lang="en-US" sz="2000" dirty="0"/>
              <a:t>;</a:t>
            </a:r>
            <a:r>
              <a:rPr lang="en-US" sz="2000" dirty="0" smtClean="0"/>
              <a:t> Salvo, D., Investing,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, Investing, </a:t>
            </a:r>
            <a:r>
              <a:rPr lang="en-US" sz="2000" dirty="0" err="1" smtClean="0"/>
              <a:t>Prenada</a:t>
            </a:r>
            <a:r>
              <a:rPr lang="en-US" sz="2000" dirty="0" smtClean="0"/>
              <a:t> Media, 2008.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err="1" smtClean="0"/>
              <a:t>Pieloor</a:t>
            </a:r>
            <a:r>
              <a:rPr lang="en-US" sz="2000" dirty="0" smtClean="0"/>
              <a:t>, F., </a:t>
            </a:r>
            <a:r>
              <a:rPr lang="en-US" sz="2000" dirty="0" err="1" smtClean="0"/>
              <a:t>Investasi</a:t>
            </a:r>
            <a:r>
              <a:rPr lang="en-US" sz="2000" dirty="0" smtClean="0"/>
              <a:t> </a:t>
            </a:r>
            <a:r>
              <a:rPr lang="en-US" sz="2000" dirty="0" err="1" smtClean="0"/>
              <a:t>Cerdas</a:t>
            </a:r>
            <a:r>
              <a:rPr lang="en-US" sz="2000" dirty="0" smtClean="0"/>
              <a:t> </a:t>
            </a:r>
            <a:r>
              <a:rPr lang="en-US" sz="2000" dirty="0" err="1" smtClean="0"/>
              <a:t>Menuju</a:t>
            </a:r>
            <a:r>
              <a:rPr lang="en-US" sz="2000" dirty="0" smtClean="0"/>
              <a:t> </a:t>
            </a:r>
            <a:r>
              <a:rPr lang="en-US" sz="2000" dirty="0" err="1" smtClean="0"/>
              <a:t>Kekayaan</a:t>
            </a:r>
            <a:r>
              <a:rPr lang="en-US" sz="2000" dirty="0" smtClean="0"/>
              <a:t>, </a:t>
            </a:r>
            <a:r>
              <a:rPr lang="en-US" sz="2000" dirty="0" err="1" smtClean="0"/>
              <a:t>Elex</a:t>
            </a:r>
            <a:r>
              <a:rPr lang="en-US" sz="2000" dirty="0" smtClean="0"/>
              <a:t> Media </a:t>
            </a:r>
            <a:r>
              <a:rPr lang="en-US" sz="2000" dirty="0" err="1" smtClean="0"/>
              <a:t>Komputindo</a:t>
            </a:r>
            <a:r>
              <a:rPr lang="en-US" sz="2000" dirty="0" smtClean="0"/>
              <a:t>, 2010.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err="1" smtClean="0"/>
              <a:t>Manurung</a:t>
            </a:r>
            <a:r>
              <a:rPr lang="en-US" sz="2000" dirty="0" smtClean="0"/>
              <a:t>, A.H., Wealth Management,: </a:t>
            </a:r>
            <a:r>
              <a:rPr lang="en-US" sz="2000" dirty="0" err="1" smtClean="0"/>
              <a:t>Menuju</a:t>
            </a:r>
            <a:r>
              <a:rPr lang="en-US" sz="2000" dirty="0" smtClean="0"/>
              <a:t> </a:t>
            </a:r>
            <a:r>
              <a:rPr lang="en-US" sz="2000" dirty="0" err="1" smtClean="0"/>
              <a:t>Kebebasan</a:t>
            </a:r>
            <a:r>
              <a:rPr lang="en-US" sz="2000" dirty="0" smtClean="0"/>
              <a:t> </a:t>
            </a:r>
            <a:r>
              <a:rPr lang="en-US" sz="2000" dirty="0" err="1" smtClean="0"/>
              <a:t>Finansial</a:t>
            </a:r>
            <a:r>
              <a:rPr lang="en-US" sz="2000" dirty="0" smtClean="0"/>
              <a:t>, </a:t>
            </a:r>
            <a:r>
              <a:rPr lang="en-US" sz="2000" dirty="0" err="1" smtClean="0"/>
              <a:t>Kompas</a:t>
            </a:r>
            <a:r>
              <a:rPr lang="en-US" sz="2000" dirty="0" smtClean="0"/>
              <a:t> Media Nusantara, 2008.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err="1" smtClean="0"/>
              <a:t>Waringin</a:t>
            </a:r>
            <a:r>
              <a:rPr lang="en-US" sz="2000" dirty="0" smtClean="0"/>
              <a:t>, T.D., Financial Revolution, </a:t>
            </a:r>
            <a:r>
              <a:rPr lang="en-US" sz="2000" dirty="0" err="1" smtClean="0"/>
              <a:t>Gramedia</a:t>
            </a:r>
            <a:r>
              <a:rPr lang="en-US" sz="2000" dirty="0" smtClean="0"/>
              <a:t> </a:t>
            </a:r>
            <a:r>
              <a:rPr lang="en-US" sz="2000" dirty="0" err="1" smtClean="0"/>
              <a:t>Pustaka</a:t>
            </a:r>
            <a:r>
              <a:rPr lang="en-US" sz="2000" dirty="0" smtClean="0"/>
              <a:t>, 2006.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Lihat gambar ukuran penu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28600"/>
            <a:ext cx="2514600" cy="104309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0937" t="13542" r="39063" b="12500"/>
          <a:stretch>
            <a:fillRect/>
          </a:stretch>
        </p:blipFill>
        <p:spPr bwMode="auto">
          <a:xfrm>
            <a:off x="1828800" y="1295400"/>
            <a:ext cx="4876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RUMAH</a:t>
            </a:r>
            <a:endParaRPr lang="id-ID" dirty="0"/>
          </a:p>
        </p:txBody>
      </p:sp>
      <p:pic>
        <p:nvPicPr>
          <p:cNvPr id="48130" name="Picture 2" descr="http://inforumah.net/wp-content/uploads/99901/my%20house1.jpg"/>
          <p:cNvPicPr>
            <a:picLocks noChangeAspect="1" noChangeArrowheads="1"/>
          </p:cNvPicPr>
          <p:nvPr/>
        </p:nvPicPr>
        <p:blipFill>
          <a:blip r:embed="rId2" cstate="print"/>
          <a:srcRect l="3750" t="3334" r="8750"/>
          <a:stretch>
            <a:fillRect/>
          </a:stretch>
        </p:blipFill>
        <p:spPr bwMode="auto">
          <a:xfrm>
            <a:off x="0" y="2751908"/>
            <a:ext cx="4495800" cy="3725091"/>
          </a:xfrm>
          <a:prstGeom prst="rect">
            <a:avLst/>
          </a:prstGeom>
          <a:noFill/>
        </p:spPr>
      </p:pic>
      <p:pic>
        <p:nvPicPr>
          <p:cNvPr id="48132" name="Picture 4" descr="http://www.rumahjogja.com/images/tips/gerbang%20utama%2050-online.jpg"/>
          <p:cNvPicPr>
            <a:picLocks noChangeAspect="1" noChangeArrowheads="1"/>
          </p:cNvPicPr>
          <p:nvPr/>
        </p:nvPicPr>
        <p:blipFill>
          <a:blip r:embed="rId3" cstate="print"/>
          <a:srcRect l="12634" t="2572"/>
          <a:stretch>
            <a:fillRect/>
          </a:stretch>
        </p:blipFill>
        <p:spPr bwMode="auto">
          <a:xfrm>
            <a:off x="4334346" y="2895600"/>
            <a:ext cx="4809654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571625"/>
            <a:ext cx="66675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latin typeface="Algerian" pitchFamily="82" charset="0"/>
              </a:rPr>
              <a:t>EMAS</a:t>
            </a:r>
            <a:endParaRPr lang="en-US" b="1" dirty="0">
              <a:solidFill>
                <a:srgbClr val="FFC000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TANAH</a:t>
            </a:r>
            <a:endParaRPr lang="id-ID" dirty="0"/>
          </a:p>
        </p:txBody>
      </p:sp>
      <p:pic>
        <p:nvPicPr>
          <p:cNvPr id="50178" name="Picture 2" descr="http://images04.olx.co.id/ui/13/39/18/1298350726_169133118_1-INVESTASI-TANAH-KAVLING-pal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5953125" cy="4467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RUKO</a:t>
            </a:r>
            <a:endParaRPr lang="id-ID" dirty="0"/>
          </a:p>
        </p:txBody>
      </p:sp>
      <p:pic>
        <p:nvPicPr>
          <p:cNvPr id="51202" name="Picture 2" descr="http://ayolihat.info/wp-content/uploads/2011/10/ru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81200"/>
            <a:ext cx="5953125" cy="4467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galerisaham.com/wp-content/uploads/LQ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4324350" cy="805815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495800" y="0"/>
            <a:ext cx="464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Diversifikasi Tahap III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19600" y="1066800"/>
            <a:ext cx="4572000" cy="50593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Memilih yang terbaik pada masing-masing kategori investasi.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Misal: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Saham: Saham perusahaan apa saja yang sebaiknya dipilih dan kenapa?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Reksadana: reksadana mana sajakah yang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dibeli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?, dll.</a:t>
            </a: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ALOKASI ASET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sz="2800" dirty="0" smtClean="0"/>
              <a:t>Alokasi aset adalah membagi aset yang dimiliki ke berbagai instrumen investasi.</a:t>
            </a:r>
          </a:p>
          <a:p>
            <a:pPr>
              <a:defRPr/>
            </a:pPr>
            <a:r>
              <a:rPr lang="id-ID" sz="2800" dirty="0" smtClean="0"/>
              <a:t>Faktor yang perlu dipertimbangkan pada alokasi aset:</a:t>
            </a:r>
          </a:p>
          <a:p>
            <a:pPr>
              <a:buFont typeface="Wingdings" pitchFamily="2" charset="2"/>
              <a:buNone/>
              <a:defRPr/>
            </a:pPr>
            <a:r>
              <a:rPr lang="id-ID" dirty="0" smtClean="0"/>
              <a:t>	</a:t>
            </a:r>
            <a:r>
              <a:rPr lang="id-ID" sz="2400" dirty="0" smtClean="0"/>
              <a:t>- Toleransi dari pemilik dana.</a:t>
            </a:r>
          </a:p>
          <a:p>
            <a:pPr>
              <a:buFont typeface="Wingdings" pitchFamily="2" charset="2"/>
              <a:buNone/>
              <a:defRPr/>
            </a:pPr>
            <a:r>
              <a:rPr lang="id-ID" sz="2400" dirty="0" smtClean="0"/>
              <a:t>	- Umur dikaitkan dengan resiko</a:t>
            </a:r>
          </a:p>
          <a:p>
            <a:pPr>
              <a:buFont typeface="Wingdings" pitchFamily="2" charset="2"/>
              <a:buNone/>
              <a:defRPr/>
            </a:pPr>
            <a:r>
              <a:rPr lang="id-ID" sz="2400" dirty="0" smtClean="0"/>
              <a:t>	- Perioda investasi</a:t>
            </a:r>
            <a:endParaRPr lang="id-ID" sz="2400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1397368-3DA2-42AA-ADEE-3BEEF93E4601}" type="slidenum">
              <a:rPr lang="en-US" sz="1400" smtClean="0"/>
              <a:pPr/>
              <a:t>26</a:t>
            </a:fld>
            <a:endParaRPr lang="en-US" sz="1400" smtClean="0"/>
          </a:p>
        </p:txBody>
      </p:sp>
    </p:spTree>
    <p:extLst>
      <p:ext uri="{BB962C8B-B14F-4D97-AF65-F5344CB8AC3E}">
        <p14:creationId xmlns="" xmlns:p14="http://schemas.microsoft.com/office/powerpoint/2010/main" val="127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PROFIL RESIKO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77200" cy="1600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d-ID" sz="2400" dirty="0" smtClean="0"/>
              <a:t>Ukur profil resiko Anda dgn instrument yang ada, contoh: </a:t>
            </a:r>
            <a:r>
              <a:rPr lang="id-ID" sz="1800" dirty="0" smtClean="0"/>
              <a:t>https://www.apps.asiapacific.hsbc.com/1/2/imo2/risk-profiling-questionaire</a:t>
            </a:r>
          </a:p>
          <a:p>
            <a:pPr>
              <a:defRPr/>
            </a:pPr>
            <a:r>
              <a:rPr lang="id-ID" sz="2800" dirty="0" smtClean="0"/>
              <a:t>Alokasikan investasi berdasar profil resiko, Contoh:</a:t>
            </a:r>
          </a:p>
          <a:p>
            <a:pPr>
              <a:defRPr/>
            </a:pPr>
            <a:endParaRPr lang="id-ID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F82DC70-91E4-4BA6-A5A1-0177D4D711BA}" type="slidenum">
              <a:rPr lang="en-US" sz="1400" smtClean="0"/>
              <a:pPr/>
              <a:t>27</a:t>
            </a:fld>
            <a:endParaRPr lang="en-US" sz="140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43000" y="2971800"/>
          <a:ext cx="6705600" cy="3055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</a:tblGrid>
              <a:tr h="495352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Profil Resiko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Pasar Uang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Obligasi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Saham</a:t>
                      </a:r>
                      <a:endParaRPr lang="id-ID" sz="1800" dirty="0"/>
                    </a:p>
                  </a:txBody>
                  <a:tcPr marT="45725" marB="45725"/>
                </a:tc>
              </a:tr>
              <a:tr h="640147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Investor Defensif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50%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40%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10%</a:t>
                      </a:r>
                      <a:endParaRPr lang="id-ID" sz="1800" dirty="0"/>
                    </a:p>
                  </a:txBody>
                  <a:tcPr marT="45725" marB="45725"/>
                </a:tc>
              </a:tr>
              <a:tr h="640147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Investor Konservatif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30%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40%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30%</a:t>
                      </a:r>
                      <a:endParaRPr lang="id-ID" sz="1800" dirty="0"/>
                    </a:p>
                  </a:txBody>
                  <a:tcPr marT="45725" marB="45725"/>
                </a:tc>
              </a:tr>
              <a:tr h="640147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Investor Moderat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20%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30%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50%</a:t>
                      </a:r>
                      <a:endParaRPr lang="id-ID" sz="1800" dirty="0"/>
                    </a:p>
                  </a:txBody>
                  <a:tcPr marT="45725" marB="45725"/>
                </a:tc>
              </a:tr>
              <a:tr h="640147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Investor Agresif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10%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20%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70%</a:t>
                      </a:r>
                      <a:endParaRPr lang="id-ID" sz="1800" dirty="0"/>
                    </a:p>
                  </a:txBody>
                  <a:tcPr marT="45725" marB="45725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6732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ALOKASI ASET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88474089"/>
              </p:ext>
            </p:extLst>
          </p:nvPr>
        </p:nvGraphicFramePr>
        <p:xfrm>
          <a:off x="457200" y="2590800"/>
          <a:ext cx="8382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UMUR</a:t>
                      </a:r>
                      <a:endParaRPr lang="id-ID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BERANI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SEDANG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KONSE</a:t>
                      </a:r>
                      <a:r>
                        <a:rPr lang="en-US" dirty="0" smtClean="0"/>
                        <a:t>R</a:t>
                      </a:r>
                      <a:r>
                        <a:rPr lang="id-ID" dirty="0" smtClean="0"/>
                        <a:t>VATIF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d-ID" dirty="0" smtClean="0"/>
                        <a:t>Tumbuh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d-ID" dirty="0" smtClean="0"/>
                        <a:t>Tumbuh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d-ID" dirty="0" smtClean="0"/>
                        <a:t>Tumbuh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Aman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Sedang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Cepat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Aman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Sedang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Cepat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Aman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Sedang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Cepat</a:t>
                      </a:r>
                      <a:endParaRPr lang="id-ID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20-30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40%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40%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35%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35%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40%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30%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30-40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35%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35%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40%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50%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25%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25%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40-50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40%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50%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25%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25%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60%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20%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50-90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50%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25%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25%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60%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70%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15%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15%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 gridSpan="10">
                  <a:txBody>
                    <a:bodyPr/>
                    <a:lstStyle/>
                    <a:p>
                      <a:r>
                        <a:rPr lang="id-ID" dirty="0" smtClean="0"/>
                        <a:t>Aman = Bunga atau hasil kurang dari 15%, kepastian 95%-100 %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</a:tr>
              <a:tr h="370840">
                <a:tc gridSpan="10">
                  <a:txBody>
                    <a:bodyPr/>
                    <a:lstStyle/>
                    <a:p>
                      <a:r>
                        <a:rPr lang="id-ID" dirty="0" smtClean="0"/>
                        <a:t>Sedang = Bunga atau hasil antara 15-100%, kepastian 50%-95%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</a:tr>
              <a:tr h="370840">
                <a:tc gridSpan="10">
                  <a:txBody>
                    <a:bodyPr/>
                    <a:lstStyle/>
                    <a:p>
                      <a:r>
                        <a:rPr lang="id-ID" dirty="0" smtClean="0"/>
                        <a:t>Tinggi = Bunga atau hasil diatas 100%, kepastian dibawah 50%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4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FAD044C-CF79-4548-989D-D344AE110341}" type="slidenum">
              <a:rPr lang="en-US" sz="1400" smtClean="0"/>
              <a:pPr/>
              <a:t>28</a:t>
            </a:fld>
            <a:endParaRPr lang="en-US" sz="140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1676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7C80"/>
              </a:buClr>
              <a:buSzPct val="150000"/>
              <a:buFont typeface="Wingdings" pitchFamily="2" charset="2"/>
              <a:buChar char="§"/>
              <a:defRPr/>
            </a:pPr>
            <a:r>
              <a:rPr kumimoji="1" lang="id-ID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Alokasi aset berdasarkan usia</a:t>
            </a:r>
          </a:p>
        </p:txBody>
      </p:sp>
    </p:spTree>
    <p:extLst>
      <p:ext uri="{BB962C8B-B14F-4D97-AF65-F5344CB8AC3E}">
        <p14:creationId xmlns="" xmlns:p14="http://schemas.microsoft.com/office/powerpoint/2010/main" val="315210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915400" cy="1143000"/>
          </a:xfrm>
        </p:spPr>
        <p:txBody>
          <a:bodyPr/>
          <a:lstStyle/>
          <a:p>
            <a:pPr>
              <a:defRPr/>
            </a:pPr>
            <a:r>
              <a:rPr lang="id-ID" dirty="0" smtClean="0"/>
              <a:t>Contoh Alokasi Dana</a:t>
            </a:r>
            <a:endParaRPr lang="id-ID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24747BE-7D73-442D-8B24-A8583D5BFD7A}" type="slidenum">
              <a:rPr lang="en-US" sz="1400" smtClean="0"/>
              <a:pPr/>
              <a:t>29</a:t>
            </a:fld>
            <a:endParaRPr lang="en-US" sz="140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2057400"/>
          <a:ext cx="9144000" cy="3938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9906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772693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Jenis Investor</a:t>
                      </a:r>
                      <a:endParaRPr lang="id-ID" sz="1600" dirty="0"/>
                    </a:p>
                  </a:txBody>
                  <a:tcPr marT="45718" marB="45718"/>
                </a:tc>
                <a:tc gridSpan="6">
                  <a:txBody>
                    <a:bodyPr/>
                    <a:lstStyle/>
                    <a:p>
                      <a:r>
                        <a:rPr lang="id-ID" sz="1600" dirty="0" smtClean="0"/>
                        <a:t>Contoh Alokasi Dana Rp 2 juta</a:t>
                      </a:r>
                      <a:r>
                        <a:rPr lang="id-ID" sz="1600" baseline="0" dirty="0" smtClean="0"/>
                        <a:t> pada Jenis Instrumen Investasi</a:t>
                      </a:r>
                      <a:endParaRPr lang="id-ID" sz="1600" dirty="0"/>
                    </a:p>
                  </a:txBody>
                  <a:tcPr marT="45718" marB="45718"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Total Investasi</a:t>
                      </a:r>
                      <a:endParaRPr lang="id-ID" sz="1600" dirty="0"/>
                    </a:p>
                  </a:txBody>
                  <a:tcPr marT="45718" marB="45718"/>
                </a:tc>
              </a:tr>
              <a:tr h="633179"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 marT="45718" marB="4571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Deposito/Pasar Uang</a:t>
                      </a:r>
                      <a:endParaRPr lang="id-ID" sz="1600" dirty="0"/>
                    </a:p>
                  </a:txBody>
                  <a:tcPr marT="45718" marB="45718"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Obligasi</a:t>
                      </a:r>
                      <a:endParaRPr lang="id-ID" sz="1600" dirty="0"/>
                    </a:p>
                  </a:txBody>
                  <a:tcPr marT="45718" marB="45718"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Saham</a:t>
                      </a:r>
                      <a:endParaRPr lang="id-ID" sz="1600" dirty="0"/>
                    </a:p>
                  </a:txBody>
                  <a:tcPr marT="45718" marB="45718"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 marT="45718" marB="45718"/>
                </a:tc>
              </a:tr>
              <a:tr h="633179"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Alokasi (%)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Dana (Rp)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Alokasi (%)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Dana (Rp)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Alokasi (%)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Dana (Rp)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(Rp)</a:t>
                      </a:r>
                      <a:endParaRPr lang="id-ID" sz="1600" dirty="0"/>
                    </a:p>
                  </a:txBody>
                  <a:tcPr marT="45718" marB="45718"/>
                </a:tc>
              </a:tr>
              <a:tr h="633179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Konservatif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80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1,600,000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10%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200,000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10%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200,000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2,000,000</a:t>
                      </a:r>
                      <a:endParaRPr lang="id-ID" sz="1600" dirty="0"/>
                    </a:p>
                  </a:txBody>
                  <a:tcPr marT="45718" marB="45718"/>
                </a:tc>
              </a:tr>
              <a:tr h="633179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Moderat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60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1,200,000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20%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400,000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20%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400,000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2,000,000</a:t>
                      </a:r>
                      <a:endParaRPr lang="id-ID" sz="1600" dirty="0"/>
                    </a:p>
                  </a:txBody>
                  <a:tcPr marT="45718" marB="45718"/>
                </a:tc>
              </a:tr>
              <a:tr h="633179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Agresif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20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400,000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30%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600,000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50%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1,000,000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2,000,000</a:t>
                      </a:r>
                      <a:endParaRPr lang="id-ID" sz="1600" dirty="0"/>
                    </a:p>
                  </a:txBody>
                  <a:tcPr marT="45718" marB="45718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3291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047750"/>
            <a:ext cx="476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Robert </a:t>
            </a:r>
            <a:r>
              <a:rPr lang="en-US" sz="3600" dirty="0" err="1" smtClean="0"/>
              <a:t>Kiyosaki’s</a:t>
            </a:r>
            <a:r>
              <a:rPr lang="en-US" sz="3600" dirty="0" smtClean="0"/>
              <a:t> CASH FLOW DIAGRAM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74247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915400" cy="1143000"/>
          </a:xfrm>
        </p:spPr>
        <p:txBody>
          <a:bodyPr/>
          <a:lstStyle/>
          <a:p>
            <a:pPr>
              <a:defRPr/>
            </a:pPr>
            <a:r>
              <a:rPr lang="id-ID" sz="3600" dirty="0" smtClean="0"/>
              <a:t>TINGKAT PENGEMBALIAN &amp; RESIKO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362200"/>
          </a:xfrm>
        </p:spPr>
        <p:txBody>
          <a:bodyPr/>
          <a:lstStyle/>
          <a:p>
            <a:pPr>
              <a:defRPr/>
            </a:pPr>
            <a:r>
              <a:rPr lang="id-ID" dirty="0" smtClean="0">
                <a:solidFill>
                  <a:srgbClr val="FF0000"/>
                </a:solidFill>
              </a:rPr>
              <a:t>Pertimbangkan: </a:t>
            </a:r>
            <a:r>
              <a:rPr lang="id-ID" dirty="0" smtClean="0"/>
              <a:t>Warren Buffet sebagai salah seorang investor paling canggih di dunia hanya mendapatkan rata-rata 23% profit per tahun selama 30 tahun.</a:t>
            </a:r>
            <a:endParaRPr lang="id-ID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E969F23-7614-435A-BCF2-5ACC32B9ECD7}" type="slidenum">
              <a:rPr lang="en-US" sz="1400" smtClean="0"/>
              <a:pPr/>
              <a:t>30</a:t>
            </a:fld>
            <a:endParaRPr lang="en-US" sz="1400" smtClean="0"/>
          </a:p>
        </p:txBody>
      </p:sp>
    </p:spTree>
    <p:extLst>
      <p:ext uri="{BB962C8B-B14F-4D97-AF65-F5344CB8AC3E}">
        <p14:creationId xmlns="" xmlns:p14="http://schemas.microsoft.com/office/powerpoint/2010/main" val="13605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d-ID" sz="4000" dirty="0" smtClean="0"/>
              <a:t>Tingkat Pengembalian &amp; Resiko</a:t>
            </a:r>
            <a:endParaRPr lang="id-ID" sz="4000" dirty="0"/>
          </a:p>
        </p:txBody>
      </p:sp>
      <p:sp>
        <p:nvSpPr>
          <p:cNvPr id="1843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7218141-BE74-42B6-B181-A75D78C6B5B2}" type="slidenum">
              <a:rPr lang="en-US" sz="1400" smtClean="0"/>
              <a:pPr/>
              <a:t>31</a:t>
            </a:fld>
            <a:endParaRPr lang="en-US" sz="140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1219200"/>
          <a:ext cx="8305800" cy="5011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2590800"/>
                <a:gridCol w="1066800"/>
                <a:gridCol w="1066800"/>
                <a:gridCol w="2971800"/>
              </a:tblGrid>
              <a:tr h="668796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No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Produk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Resiko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Potensi Return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Jangka Waktu</a:t>
                      </a:r>
                      <a:endParaRPr lang="id-ID" sz="1800" dirty="0"/>
                    </a:p>
                  </a:txBody>
                  <a:tcPr marT="45715" marB="45715"/>
                </a:tc>
              </a:tr>
              <a:tr h="668796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1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Tabungan, Deposito, Reksadana Pasar Uang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Rendah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Rendah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Pendek (di bawah 1 tahun)</a:t>
                      </a:r>
                      <a:endParaRPr lang="id-ID" sz="1800" dirty="0"/>
                    </a:p>
                  </a:txBody>
                  <a:tcPr marT="45715" marB="45715"/>
                </a:tc>
              </a:tr>
              <a:tr h="668796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2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ORI, Reksadana Pendapatan Tetap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Sedang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Sedang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Menengah (antara 1 sampai</a:t>
                      </a:r>
                      <a:r>
                        <a:rPr lang="id-ID" sz="1800" baseline="0" dirty="0" smtClean="0"/>
                        <a:t> 5 tahun)</a:t>
                      </a:r>
                      <a:endParaRPr lang="id-ID" sz="1800" dirty="0"/>
                    </a:p>
                  </a:txBody>
                  <a:tcPr marT="45715" marB="45715"/>
                </a:tc>
              </a:tr>
              <a:tr h="668796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3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Reksadana Campuran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Sedang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Sedang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Panjang</a:t>
                      </a:r>
                      <a:r>
                        <a:rPr lang="id-ID" sz="1800" baseline="0" dirty="0" smtClean="0"/>
                        <a:t> (antara 5-8 tahun)</a:t>
                      </a:r>
                      <a:endParaRPr lang="id-ID" sz="1800" dirty="0"/>
                    </a:p>
                  </a:txBody>
                  <a:tcPr marT="45715" marB="45715"/>
                </a:tc>
              </a:tr>
              <a:tr h="668796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4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Saham, Reksadana Saham (utk investasi)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Tinggi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Tinggi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Panjang</a:t>
                      </a:r>
                      <a:r>
                        <a:rPr lang="id-ID" sz="1800" baseline="0" dirty="0" smtClean="0"/>
                        <a:t> (di atas 8 tahun)</a:t>
                      </a:r>
                      <a:endParaRPr lang="id-ID" sz="1800" dirty="0"/>
                    </a:p>
                  </a:txBody>
                  <a:tcPr marT="45715" marB="45715"/>
                </a:tc>
              </a:tr>
              <a:tr h="541808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5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Saham untuk trading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Tinggi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Tinggi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Di bawah 1 bulan</a:t>
                      </a:r>
                      <a:endParaRPr lang="id-ID" sz="1800" dirty="0"/>
                    </a:p>
                  </a:txBody>
                  <a:tcPr marT="45715" marB="45715"/>
                </a:tc>
              </a:tr>
              <a:tr h="457152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6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Tanah, Ruko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Sedang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Sedang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Panjang (di atas 5 tahun)</a:t>
                      </a:r>
                      <a:endParaRPr lang="id-ID" sz="1800" dirty="0"/>
                    </a:p>
                  </a:txBody>
                  <a:tcPr marT="45715" marB="45715"/>
                </a:tc>
              </a:tr>
              <a:tr h="668796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7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Emas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Sedang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Sedang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Menengah (antara 2 sampai 5 tahun)</a:t>
                      </a:r>
                      <a:endParaRPr lang="id-ID" sz="1800" dirty="0"/>
                    </a:p>
                  </a:txBody>
                  <a:tcPr marT="45715" marB="45715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7464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insidetradellc.com/wp-content/uploads/2009/10/accounts-forex-managed-trader-investment-fx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689862"/>
          </a:xfrm>
          <a:prstGeom prst="rect">
            <a:avLst/>
          </a:prstGeom>
          <a:noFill/>
        </p:spPr>
      </p:pic>
      <p:pic>
        <p:nvPicPr>
          <p:cNvPr id="56326" name="Picture 6" descr="http://www.hemmy.net/images/animation/thankyo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2435502"/>
            <a:ext cx="882805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 Journey of a thousand miles</a:t>
            </a:r>
          </a:p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Must begin with a single step </a:t>
            </a:r>
          </a:p>
          <a:p>
            <a:pPr algn="ctr"/>
            <a:r>
              <a:rPr lang="en-US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Chinese Proverb</a:t>
            </a:r>
            <a:endParaRPr lang="en-US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dirty="0" err="1" smtClean="0">
                <a:solidFill>
                  <a:srgbClr val="FF0000"/>
                </a:solidFill>
                <a:latin typeface="Algerian" pitchFamily="82" charset="0"/>
              </a:rPr>
              <a:t>Bukan</a:t>
            </a:r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lgerian" pitchFamily="82" charset="0"/>
              </a:rPr>
              <a:t>berapa</a:t>
            </a:r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lgerian" pitchFamily="82" charset="0"/>
              </a:rPr>
              <a:t>besar</a:t>
            </a:r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lgerian" pitchFamily="82" charset="0"/>
              </a:rPr>
              <a:t>penghasilan</a:t>
            </a:r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lgerian" pitchFamily="82" charset="0"/>
              </a:rPr>
              <a:t>anda</a:t>
            </a:r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lgerian" pitchFamily="82" charset="0"/>
              </a:rPr>
              <a:t>sebulan</a:t>
            </a:r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Algerian" pitchFamily="82" charset="0"/>
              </a:rPr>
              <a:t>tetapi</a:t>
            </a:r>
            <a:r>
              <a:rPr lang="en-US" sz="4000" dirty="0" smtClean="0">
                <a:solidFill>
                  <a:srgbClr val="00B050"/>
                </a:solidFill>
                <a:latin typeface="Algerian" pitchFamily="8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lgerian" pitchFamily="82" charset="0"/>
              </a:rPr>
              <a:t>berapa</a:t>
            </a:r>
            <a:r>
              <a:rPr lang="en-US" sz="4000" dirty="0" smtClean="0">
                <a:solidFill>
                  <a:srgbClr val="0070C0"/>
                </a:solidFill>
                <a:latin typeface="Algerian" pitchFamily="8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lgerian" pitchFamily="82" charset="0"/>
              </a:rPr>
              <a:t>besar</a:t>
            </a:r>
            <a:r>
              <a:rPr lang="en-US" sz="4000" dirty="0" smtClean="0">
                <a:solidFill>
                  <a:srgbClr val="0070C0"/>
                </a:solidFill>
                <a:latin typeface="Algerian" pitchFamily="8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lgerian" pitchFamily="82" charset="0"/>
              </a:rPr>
              <a:t>dari</a:t>
            </a:r>
            <a:r>
              <a:rPr lang="en-US" sz="4000" dirty="0" smtClean="0">
                <a:solidFill>
                  <a:srgbClr val="0070C0"/>
                </a:solidFill>
                <a:latin typeface="Algerian" pitchFamily="8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lgerian" pitchFamily="82" charset="0"/>
              </a:rPr>
              <a:t>penghasilan</a:t>
            </a:r>
            <a:r>
              <a:rPr lang="en-US" sz="4000" dirty="0" smtClean="0">
                <a:solidFill>
                  <a:srgbClr val="0070C0"/>
                </a:solidFill>
                <a:latin typeface="Algerian" pitchFamily="8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lgerian" pitchFamily="82" charset="0"/>
              </a:rPr>
              <a:t>kita</a:t>
            </a:r>
            <a:r>
              <a:rPr lang="en-US" sz="4000" dirty="0" smtClean="0">
                <a:solidFill>
                  <a:srgbClr val="0070C0"/>
                </a:solidFill>
                <a:latin typeface="Algerian" pitchFamily="82" charset="0"/>
              </a:rPr>
              <a:t> yang </a:t>
            </a:r>
            <a:r>
              <a:rPr lang="en-US" sz="4000" dirty="0" err="1" smtClean="0">
                <a:solidFill>
                  <a:srgbClr val="0070C0"/>
                </a:solidFill>
                <a:latin typeface="Algerian" pitchFamily="82" charset="0"/>
              </a:rPr>
              <a:t>dapat</a:t>
            </a:r>
            <a:r>
              <a:rPr lang="en-US" sz="4000" dirty="0" smtClean="0">
                <a:solidFill>
                  <a:srgbClr val="0070C0"/>
                </a:solidFill>
                <a:latin typeface="Algerian" pitchFamily="8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lgerian" pitchFamily="82" charset="0"/>
              </a:rPr>
              <a:t>disisihkan</a:t>
            </a:r>
            <a:r>
              <a:rPr lang="en-US" sz="4000" dirty="0" smtClean="0">
                <a:solidFill>
                  <a:srgbClr val="0070C0"/>
                </a:solidFill>
                <a:latin typeface="Algerian" pitchFamily="8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lgerian" pitchFamily="82" charset="0"/>
              </a:rPr>
              <a:t>untuk</a:t>
            </a:r>
            <a:r>
              <a:rPr lang="en-US" sz="4000" dirty="0" smtClean="0">
                <a:solidFill>
                  <a:srgbClr val="0070C0"/>
                </a:solidFill>
                <a:latin typeface="Algerian" pitchFamily="8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lgerian" pitchFamily="82" charset="0"/>
              </a:rPr>
              <a:t>diinvestasikan</a:t>
            </a:r>
            <a:endParaRPr lang="en-US" sz="40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639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95300" y="2743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lgerian" pitchFamily="82" charset="0"/>
              </a:rPr>
              <a:t>Building Wealth over Time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3" name="Picture 2" descr="http://1.bp.blogspot.com/_SJMDcvZ0DK8/S-1IqBRpfzI/AAAAAAAAADQ/YdBHmpzphg0/s1600/invest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343400"/>
            <a:ext cx="2987040" cy="224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0168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bibby-sterilin.com/capital-investment-compa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6019800" cy="60198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2590800"/>
            <a:ext cx="6477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SUCESSFULL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INVESTOR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8916" name="Picture 4" descr="http://skyrocketseo.co.uk/wp-content/uploads/2011/08/warren_buffet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70654" cy="2590800"/>
          </a:xfrm>
          <a:prstGeom prst="rect">
            <a:avLst/>
          </a:prstGeom>
          <a:noFill/>
        </p:spPr>
      </p:pic>
      <p:pic>
        <p:nvPicPr>
          <p:cNvPr id="38922" name="Picture 10" descr="http://www.entmoney.com/wp-content/uploads/2010/08/donald-trum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0"/>
            <a:ext cx="2667000" cy="3669850"/>
          </a:xfrm>
          <a:prstGeom prst="rect">
            <a:avLst/>
          </a:prstGeom>
          <a:noFill/>
        </p:spPr>
      </p:pic>
      <p:pic>
        <p:nvPicPr>
          <p:cNvPr id="38924" name="Picture 12" descr="http://www.investor.co.id/media/images/medium2/201110311128463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76800"/>
            <a:ext cx="3000375" cy="1981200"/>
          </a:xfrm>
          <a:prstGeom prst="rect">
            <a:avLst/>
          </a:prstGeom>
          <a:noFill/>
        </p:spPr>
      </p:pic>
      <p:pic>
        <p:nvPicPr>
          <p:cNvPr id="27652" name="Picture 4" descr="http://t1.gstatic.com/images?q=tbn:ANd9GcRGTWKKXaIe7jTWUZjWsJ0SppgU-3X0bdUvrNwjIq2ZxT4tV7IjY7Jg9GM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4419600"/>
            <a:ext cx="27432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of Investing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5943600"/>
            <a:ext cx="6248400" cy="533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Building Wealth over Time</a:t>
            </a:r>
            <a:endParaRPr lang="en-US" dirty="0"/>
          </a:p>
        </p:txBody>
      </p:sp>
      <p:pic>
        <p:nvPicPr>
          <p:cNvPr id="20482" name="Picture 2" descr="http://brandonwiegand.com/wp-content/uploads/2011/03/buy-low-sell-hig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524000"/>
            <a:ext cx="4429125" cy="2133600"/>
          </a:xfrm>
          <a:prstGeom prst="rect">
            <a:avLst/>
          </a:prstGeom>
          <a:noFill/>
        </p:spPr>
      </p:pic>
      <p:pic>
        <p:nvPicPr>
          <p:cNvPr id="20484" name="Picture 4" descr="http://www.noradarealestate.com/Images/Median-Price-1950-2007.jpg"/>
          <p:cNvPicPr>
            <a:picLocks noChangeAspect="1" noChangeArrowheads="1"/>
          </p:cNvPicPr>
          <p:nvPr/>
        </p:nvPicPr>
        <p:blipFill>
          <a:blip r:embed="rId3" cstate="print"/>
          <a:srcRect r="377" b="17949"/>
          <a:stretch>
            <a:fillRect/>
          </a:stretch>
        </p:blipFill>
        <p:spPr bwMode="auto">
          <a:xfrm>
            <a:off x="0" y="3962400"/>
            <a:ext cx="5029200" cy="1828800"/>
          </a:xfrm>
          <a:prstGeom prst="rect">
            <a:avLst/>
          </a:prstGeom>
          <a:noFill/>
        </p:spPr>
      </p:pic>
      <p:pic>
        <p:nvPicPr>
          <p:cNvPr id="20486" name="Picture 6" descr="http://beverlycota.files.wordpress.com/2011/07/4-stages-of-wealth-building-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505200"/>
            <a:ext cx="38100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7504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INVESTASI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>
              <a:defRPr/>
            </a:pPr>
            <a:r>
              <a:rPr lang="id-ID" dirty="0" smtClean="0"/>
              <a:t>Apa tujuan investasi anda?</a:t>
            </a:r>
          </a:p>
          <a:p>
            <a:pPr>
              <a:defRPr/>
            </a:pPr>
            <a:r>
              <a:rPr lang="id-ID" dirty="0" smtClean="0"/>
              <a:t>Berapa lama jangka waktu investasinya?</a:t>
            </a:r>
          </a:p>
          <a:p>
            <a:pPr>
              <a:defRPr/>
            </a:pPr>
            <a:r>
              <a:rPr lang="id-ID" dirty="0" smtClean="0"/>
              <a:t>Apa jenis investasi yang sesuai?</a:t>
            </a:r>
            <a:endParaRPr lang="id-ID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A6FB3D8-F2E9-44A1-B304-74AAD554F29E}" type="slidenum">
              <a:rPr lang="en-US" sz="1400" smtClean="0"/>
              <a:pPr/>
              <a:t>8</a:t>
            </a:fld>
            <a:endParaRPr lang="en-US" sz="1400" smtClean="0"/>
          </a:p>
        </p:txBody>
      </p:sp>
    </p:spTree>
    <p:extLst>
      <p:ext uri="{BB962C8B-B14F-4D97-AF65-F5344CB8AC3E}">
        <p14:creationId xmlns="" xmlns:p14="http://schemas.microsoft.com/office/powerpoint/2010/main" val="79988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lgerian" pitchFamily="82" charset="0"/>
              </a:rPr>
              <a:t>INVESTMENT OBJECTIVES</a:t>
            </a:r>
            <a:endParaRPr lang="en-US" b="1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Berlin Sans FB" pitchFamily="34" charset="0"/>
              </a:rPr>
              <a:t>Investing for retirement</a:t>
            </a:r>
          </a:p>
          <a:p>
            <a:r>
              <a:rPr lang="en-US" sz="4000" dirty="0" smtClean="0">
                <a:latin typeface="Berlin Sans FB" pitchFamily="34" charset="0"/>
              </a:rPr>
              <a:t>Investing to meet other financial goals</a:t>
            </a:r>
          </a:p>
          <a:p>
            <a:r>
              <a:rPr lang="en-US" sz="4000" dirty="0" smtClean="0">
                <a:latin typeface="Berlin Sans FB" pitchFamily="34" charset="0"/>
              </a:rPr>
              <a:t>Investing is not a game</a:t>
            </a:r>
            <a:endParaRPr lang="en-US" sz="40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097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</TotalTime>
  <Words>1295</Words>
  <Application>Microsoft Office PowerPoint</Application>
  <PresentationFormat>On-screen Show (4:3)</PresentationFormat>
  <Paragraphs>420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Nature of Investing</vt:lpstr>
      <vt:lpstr>INVESTASI</vt:lpstr>
      <vt:lpstr>INVESTMENT OBJECTIVES</vt:lpstr>
      <vt:lpstr>INVESTMENT GOAL</vt:lpstr>
      <vt:lpstr>WILL YOU BE A bILlIONAIRE?</vt:lpstr>
      <vt:lpstr>MENUJU SATU MILIAR</vt:lpstr>
      <vt:lpstr>PERAMALAN BISNIS &amp; INVESTASI</vt:lpstr>
      <vt:lpstr>MENGELOLA RESIKO</vt:lpstr>
      <vt:lpstr>DIVERSIFIKASI INVESTASI</vt:lpstr>
      <vt:lpstr>Diversifikasi Tahap I</vt:lpstr>
      <vt:lpstr>Slide 17</vt:lpstr>
      <vt:lpstr>DEPOSITO</vt:lpstr>
      <vt:lpstr>OBLIGASI</vt:lpstr>
      <vt:lpstr>Slide 20</vt:lpstr>
      <vt:lpstr>RUMAH</vt:lpstr>
      <vt:lpstr>EMAS</vt:lpstr>
      <vt:lpstr>TANAH</vt:lpstr>
      <vt:lpstr>RUKO</vt:lpstr>
      <vt:lpstr>Slide 25</vt:lpstr>
      <vt:lpstr>ALOKASI ASET</vt:lpstr>
      <vt:lpstr>PROFIL RESIKO</vt:lpstr>
      <vt:lpstr>ALOKASI ASET</vt:lpstr>
      <vt:lpstr>Contoh Alokasi Dana</vt:lpstr>
      <vt:lpstr>TINGKAT PENGEMBALIAN &amp; RESIKO</vt:lpstr>
      <vt:lpstr>Tingkat Pengembalian &amp; Resiko</vt:lpstr>
      <vt:lpstr>Slide 32</vt:lpstr>
    </vt:vector>
  </TitlesOfParts>
  <Company>Universitas Komputer Indonesia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Universitas Komputer Indonesia</dc:creator>
  <cp:lastModifiedBy>Herman</cp:lastModifiedBy>
  <cp:revision>107</cp:revision>
  <dcterms:created xsi:type="dcterms:W3CDTF">2012-01-16T11:34:19Z</dcterms:created>
  <dcterms:modified xsi:type="dcterms:W3CDTF">2015-01-15T09:03:52Z</dcterms:modified>
</cp:coreProperties>
</file>