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13" r:id="rId3"/>
    <p:sldId id="305" r:id="rId4"/>
    <p:sldId id="307" r:id="rId5"/>
    <p:sldId id="303" r:id="rId6"/>
    <p:sldId id="306" r:id="rId7"/>
    <p:sldId id="308" r:id="rId8"/>
    <p:sldId id="309" r:id="rId9"/>
    <p:sldId id="31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37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803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267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248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587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8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961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98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868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011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114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A1BF3-4F46-413B-BA49-C697DBC4E8EB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042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id/url?q=http://www.bukukita.com/Ekonomi-dan-Manajemen/Bisnis-Investasi/115218-Untung-Ada-Unit-Link.html&amp;sa=U&amp;ei=aDJ5VLffG8qTuASJmoHgBw&amp;ved=0CDYQ9QEwEQ&amp;usg=AFQjCNG5tOZlpr3hSAmqlksKvoq7D4d_4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google.co.id/url?q=http://www.elexmedia.co.id/forum/index.php?topic=21370.0&amp;sa=U&amp;ei=EzB5VLC0Jcu0uATO84H4Bg&amp;ved=0CC4Q9QEwDQ&amp;usg=AFQjCNE5XiIKlbrMtMR2k2U_fruwiVUGu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id/url?q=http://pratama6987.blogspot.com/2009/01/konsep-dan-penerapan-asuransi-jiwa-unit.html&amp;sa=U&amp;ei=GzF5VK2bE4KvuQT93ILYCQ&amp;ved=0CCAQ9QEwBjgU&amp;usg=AFQjCNE1DxeTquxfM4A-IsyQuIgcO1toIQ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co.id/url?q=http://abdillah.blogdetik.com/2009/03/02/unit-link-syariah/&amp;sa=U&amp;ei=EzB5VLC0Jcu0uATO84H4Bg&amp;ved=0CBoQ9QEwAw&amp;usg=AFQjCNFbQwgYn2MgqIbzsAgPin8Cg61iHA" TargetMode="Externa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id/url?q=http://finance.detik.com/read/2011/10/01/154637/1734663/5/kesalahan-umum-dalam-membeli-asuransi-dan-unit-link&amp;sa=U&amp;ei=aDJ5VLffG8qTuASJmoHgBw&amp;ved=0CDIQ9QEwDw&amp;usg=AFQjCNGfgwRPXXM6EIpyxzP51eBxb-UTsA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www.singaporestocks.com.sg/wp-content/uploads/2010/12/why-invest-in-stoc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0"/>
            <a:ext cx="8903681" cy="687472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590800"/>
            <a:ext cx="8229600" cy="1066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DR. HERMAN S. MBA</a:t>
            </a: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58017" y="4360843"/>
            <a:ext cx="7827963" cy="15240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Magister </a:t>
            </a: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desain</a:t>
            </a:r>
            <a:endParaRPr kumimoji="0" lang="id-ID" sz="2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295400"/>
            <a:ext cx="7239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Unit link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t1.gstatic.com/images?q=tbn:ANd9GcT_39p_njAY4T3F8C085f0Dnb8mF5zQrU3BzeF_NdEycamCiIczOtiGYu7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657600" cy="6858000"/>
          </a:xfrm>
          <a:prstGeom prst="rect">
            <a:avLst/>
          </a:prstGeom>
          <a:noFill/>
        </p:spPr>
      </p:pic>
      <p:pic>
        <p:nvPicPr>
          <p:cNvPr id="24580" name="Picture 4" descr="http://t2.gstatic.com/images?q=tbn:ANd9GcRRnwMgW6PKNV4q_fVVO7ijVqOKhPgmWJ9eeFfFOhdMJrPvHeQfzyrHNp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6192" y="0"/>
            <a:ext cx="4337808" cy="6858000"/>
          </a:xfrm>
          <a:prstGeom prst="rect">
            <a:avLst/>
          </a:prstGeom>
          <a:noFill/>
        </p:spPr>
      </p:pic>
      <p:pic>
        <p:nvPicPr>
          <p:cNvPr id="24582" name="Picture 6" descr="http://t3.gstatic.com/images?q=tbn:ANd9GcQ96V8uJCIMdTRgP85z79EnctOBFC4x5rx2g1lzGIWy2_Ef6fID2RsaZ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2971800"/>
            <a:ext cx="2601778" cy="3886200"/>
          </a:xfrm>
          <a:prstGeom prst="rect">
            <a:avLst/>
          </a:prstGeom>
          <a:noFill/>
        </p:spPr>
      </p:pic>
      <p:pic>
        <p:nvPicPr>
          <p:cNvPr id="24584" name="Picture 8" descr="http://t3.gstatic.com/images?q=tbn:ANd9GcR6-7EFISAQzkKRdlBo1HqaZi4QFr_3CKLgshSR-8-AGvffFiXW8hhv9Q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05200" y="-1"/>
            <a:ext cx="1905000" cy="2857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52400" y="990600"/>
            <a:ext cx="8763000" cy="51355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id-ID" sz="4000" dirty="0" smtClean="0">
                <a:solidFill>
                  <a:srgbClr val="0070C0"/>
                </a:solidFill>
                <a:latin typeface="Algerian" pitchFamily="82" charset="0"/>
              </a:rPr>
              <a:t>Gabungan </a:t>
            </a:r>
          </a:p>
          <a:p>
            <a:pPr marL="0" indent="0" algn="ctr">
              <a:buFont typeface="Arial" pitchFamily="34" charset="0"/>
              <a:buNone/>
            </a:pPr>
            <a:r>
              <a:rPr lang="id-ID" sz="5400" dirty="0" smtClean="0">
                <a:solidFill>
                  <a:srgbClr val="FF0000"/>
                </a:solidFill>
                <a:latin typeface="Algerian" pitchFamily="82" charset="0"/>
              </a:rPr>
              <a:t>asuransi</a:t>
            </a:r>
            <a:r>
              <a:rPr lang="id-ID" sz="5400" dirty="0" smtClean="0">
                <a:solidFill>
                  <a:srgbClr val="0070C0"/>
                </a:solidFill>
                <a:latin typeface="Algerian" pitchFamily="82" charset="0"/>
              </a:rPr>
              <a:t> &amp; </a:t>
            </a:r>
            <a:r>
              <a:rPr lang="id-ID" sz="5400" dirty="0" smtClean="0">
                <a:solidFill>
                  <a:srgbClr val="00B050"/>
                </a:solidFill>
                <a:latin typeface="Algerian" pitchFamily="82" charset="0"/>
              </a:rPr>
              <a:t>investasi</a:t>
            </a:r>
            <a:endParaRPr lang="en-US" sz="5400" dirty="0">
              <a:solidFill>
                <a:srgbClr val="00B050"/>
              </a:solidFill>
              <a:latin typeface="Algerian" pitchFamily="82" charset="0"/>
            </a:endParaRPr>
          </a:p>
        </p:txBody>
      </p:sp>
      <p:pic>
        <p:nvPicPr>
          <p:cNvPr id="8194" name="Picture 2" descr="http://t0.gstatic.com/images?q=tbn:ANd9GcT2uFDMbtsXIuajKFTY8SM7hXvqcDiYDLTjmyXAQCUQZy2u0nObr436WX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276600"/>
            <a:ext cx="2819400" cy="3411607"/>
          </a:xfrm>
          <a:prstGeom prst="rect">
            <a:avLst/>
          </a:prstGeom>
          <a:noFill/>
        </p:spPr>
      </p:pic>
      <p:pic>
        <p:nvPicPr>
          <p:cNvPr id="8200" name="Picture 8" descr="Chart forComposite Index (^JKSE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0525" y="3352801"/>
            <a:ext cx="5133474" cy="304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505200" y="3657600"/>
            <a:ext cx="10070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8000" dirty="0" smtClean="0">
                <a:solidFill>
                  <a:srgbClr val="0070C0"/>
                </a:solidFill>
                <a:latin typeface="Algerian" pitchFamily="82" charset="0"/>
              </a:rPr>
              <a:t>&amp;</a:t>
            </a:r>
            <a:endParaRPr lang="id-ID" sz="8000" dirty="0"/>
          </a:p>
        </p:txBody>
      </p:sp>
    </p:spTree>
    <p:extLst>
      <p:ext uri="{BB962C8B-B14F-4D97-AF65-F5344CB8AC3E}">
        <p14:creationId xmlns="" xmlns:p14="http://schemas.microsoft.com/office/powerpoint/2010/main" val="26563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UNIT LINK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Asuransi Jiwa (meninggal atau cacat tetap) – biasanya tanggungan sampai usia 70/80 tahun.</a:t>
            </a:r>
          </a:p>
          <a:p>
            <a:r>
              <a:rPr lang="id-ID" dirty="0" smtClean="0"/>
              <a:t>Nilai tunai hasil investasi.</a:t>
            </a:r>
          </a:p>
          <a:p>
            <a:r>
              <a:rPr lang="id-ID" dirty="0" smtClean="0"/>
              <a:t>Pembayaran premi dalam jangka waktu tertentu.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Algerian" pitchFamily="82" charset="0"/>
              </a:rPr>
              <a:t>Jenis dana unit link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algn="ctr"/>
            <a:r>
              <a:rPr lang="id-ID" sz="4000" dirty="0" smtClean="0">
                <a:latin typeface="Berlin Sans FB" pitchFamily="34" charset="0"/>
              </a:rPr>
              <a:t>Cash Fund Unit Link</a:t>
            </a:r>
            <a:endParaRPr lang="en-US" sz="4000" dirty="0" smtClean="0">
              <a:latin typeface="Berlin Sans FB" pitchFamily="34" charset="0"/>
            </a:endParaRPr>
          </a:p>
          <a:p>
            <a:pPr algn="ctr"/>
            <a:r>
              <a:rPr lang="id-ID" sz="4000" dirty="0" smtClean="0">
                <a:latin typeface="Berlin Sans FB" pitchFamily="34" charset="0"/>
              </a:rPr>
              <a:t>Fixed Income Unit Link</a:t>
            </a:r>
            <a:endParaRPr lang="en-US" sz="4000" dirty="0" smtClean="0">
              <a:latin typeface="Berlin Sans FB" pitchFamily="34" charset="0"/>
            </a:endParaRPr>
          </a:p>
          <a:p>
            <a:pPr algn="ctr"/>
            <a:r>
              <a:rPr lang="id-ID" sz="4000" dirty="0" smtClean="0">
                <a:latin typeface="Berlin Sans FB" pitchFamily="34" charset="0"/>
              </a:rPr>
              <a:t>Managed Unit Link</a:t>
            </a:r>
          </a:p>
          <a:p>
            <a:pPr algn="ctr"/>
            <a:r>
              <a:rPr lang="id-ID" sz="4000" dirty="0" smtClean="0">
                <a:latin typeface="Berlin Sans FB" pitchFamily="34" charset="0"/>
              </a:rPr>
              <a:t>Equity Unit Link</a:t>
            </a:r>
          </a:p>
          <a:p>
            <a:pPr algn="ctr"/>
            <a:r>
              <a:rPr lang="id-ID" sz="4000" dirty="0" smtClean="0">
                <a:latin typeface="Berlin Sans FB" pitchFamily="34" charset="0"/>
              </a:rPr>
              <a:t>Unit Link Syariah</a:t>
            </a:r>
            <a:endParaRPr lang="en-US" sz="4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097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id-ID" sz="8000" dirty="0" smtClean="0">
                <a:latin typeface="Algerian" pitchFamily="82" charset="0"/>
              </a:rPr>
              <a:t>PREMI</a:t>
            </a:r>
            <a:endParaRPr lang="id-ID" sz="8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Sebagian untuk Asuransi</a:t>
            </a:r>
          </a:p>
          <a:p>
            <a:pPr>
              <a:defRPr/>
            </a:pPr>
            <a:r>
              <a:rPr lang="id-ID" dirty="0" smtClean="0"/>
              <a:t>Sebagian ditempatkan pada Reksadana</a:t>
            </a:r>
          </a:p>
          <a:p>
            <a:pPr>
              <a:defRPr/>
            </a:pPr>
            <a:r>
              <a:rPr lang="id-ID" dirty="0" smtClean="0"/>
              <a:t>Premi unit link paling besar dibandingkan dengan asuransi biasa</a:t>
            </a:r>
          </a:p>
          <a:p>
            <a:pPr>
              <a:defRPr/>
            </a:pPr>
            <a:r>
              <a:rPr lang="id-ID" dirty="0" smtClean="0"/>
              <a:t>Premi yang dibayarkan juga bergantung pada besarnya uang pertanggungan dan tingkat resiko nasabah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6FB3D8-F2E9-44A1-B304-74AAD554F29E}" type="slidenum">
              <a:rPr lang="en-US" sz="1400" smtClean="0"/>
              <a:pPr/>
              <a:t>6</a:t>
            </a:fld>
            <a:endParaRPr lang="en-US" sz="1400" smtClean="0"/>
          </a:p>
        </p:txBody>
      </p:sp>
    </p:spTree>
    <p:extLst>
      <p:ext uri="{BB962C8B-B14F-4D97-AF65-F5344CB8AC3E}">
        <p14:creationId xmlns="" xmlns:p14="http://schemas.microsoft.com/office/powerpoint/2010/main" val="79988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8000" dirty="0" smtClean="0">
                <a:latin typeface="Algerian" pitchFamily="82" charset="0"/>
              </a:rPr>
              <a:t>PREMI</a:t>
            </a:r>
            <a:endParaRPr lang="id-ID" sz="8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algn="ctr"/>
            <a:r>
              <a:rPr lang="id-ID" sz="5400" dirty="0" smtClean="0">
                <a:latin typeface="Aharoni" pitchFamily="2" charset="-79"/>
                <a:cs typeface="Aharoni" pitchFamily="2" charset="-79"/>
              </a:rPr>
              <a:t>Biaya akuisisi/asuransi</a:t>
            </a:r>
          </a:p>
          <a:p>
            <a:pPr algn="ctr"/>
            <a:r>
              <a:rPr lang="id-ID" sz="5400" dirty="0" smtClean="0">
                <a:latin typeface="Aharoni" pitchFamily="2" charset="-79"/>
                <a:cs typeface="Aharoni" pitchFamily="2" charset="-79"/>
              </a:rPr>
              <a:t>Investasi</a:t>
            </a:r>
          </a:p>
          <a:p>
            <a:pPr algn="ctr"/>
            <a:r>
              <a:rPr lang="id-ID" sz="5400" dirty="0" smtClean="0">
                <a:latin typeface="Aharoni" pitchFamily="2" charset="-79"/>
                <a:cs typeface="Aharoni" pitchFamily="2" charset="-79"/>
              </a:rPr>
              <a:t>Management Fee</a:t>
            </a:r>
            <a:endParaRPr lang="id-ID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id-ID" dirty="0" smtClean="0"/>
              <a:t>BIAYA AKUISISI </a:t>
            </a:r>
            <a:r>
              <a:rPr lang="id-ID" sz="2000" dirty="0" smtClean="0"/>
              <a:t>(CONTOH - DARI BERBAGAI SUMBER)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762000"/>
          <a:ext cx="8229602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3"/>
                <a:gridCol w="914400"/>
                <a:gridCol w="914400"/>
                <a:gridCol w="914400"/>
                <a:gridCol w="914400"/>
                <a:gridCol w="914400"/>
                <a:gridCol w="838199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NAMA UNIT LINK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Tahun 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Tahun 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Tahun 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Tahun 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Tahun 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TOTAL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Car</a:t>
                      </a:r>
                      <a:r>
                        <a:rPr lang="id-ID" sz="1600" baseline="0" dirty="0" smtClean="0"/>
                        <a:t> Link Pro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105%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Flexy Save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Mega Life Optima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Sinar Mas Eka Link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195%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Comenwealth Life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195%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BNI Spectra Link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195%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BNI Life</a:t>
                      </a:r>
                      <a:r>
                        <a:rPr lang="id-ID" sz="1600" baseline="0" dirty="0" smtClean="0"/>
                        <a:t> Plan Multipro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AXA Maestro Link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Manulife Proinvest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Axa Mandiri Rencana Sejahtera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CIMB Cahaya Investa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Prodential Pru Link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205%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AIA Financial Solution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Smart</a:t>
                      </a:r>
                      <a:r>
                        <a:rPr lang="id-ID" sz="1600" baseline="0" dirty="0" smtClean="0"/>
                        <a:t> Link Alianz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2.5%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2.5%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135%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14400" y="35052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336</Words>
  <Application>Microsoft Office PowerPoint</Application>
  <PresentationFormat>On-screen Show (4:3)</PresentationFormat>
  <Paragraphs>135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MANFAAT UNIT LINK</vt:lpstr>
      <vt:lpstr>Jenis dana unit link</vt:lpstr>
      <vt:lpstr>PREMI</vt:lpstr>
      <vt:lpstr>PREMI</vt:lpstr>
      <vt:lpstr>BIAYA AKUISISI (CONTOH - DARI BERBAGAI SUMBER)</vt:lpstr>
      <vt:lpstr>Slide 9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128</cp:revision>
  <dcterms:created xsi:type="dcterms:W3CDTF">2012-01-16T11:34:19Z</dcterms:created>
  <dcterms:modified xsi:type="dcterms:W3CDTF">2015-01-22T03:29:21Z</dcterms:modified>
</cp:coreProperties>
</file>