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57"/>
  </p:notesMasterIdLst>
  <p:sldIdLst>
    <p:sldId id="256" r:id="rId2"/>
    <p:sldId id="275" r:id="rId3"/>
    <p:sldId id="276" r:id="rId4"/>
    <p:sldId id="277" r:id="rId5"/>
    <p:sldId id="278" r:id="rId6"/>
    <p:sldId id="337" r:id="rId7"/>
    <p:sldId id="279" r:id="rId8"/>
    <p:sldId id="280" r:id="rId9"/>
    <p:sldId id="281" r:id="rId10"/>
    <p:sldId id="338" r:id="rId11"/>
    <p:sldId id="339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340" r:id="rId28"/>
    <p:sldId id="341" r:id="rId29"/>
    <p:sldId id="33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1" r:id="rId54"/>
    <p:sldId id="320" r:id="rId55"/>
    <p:sldId id="322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A0DE2-DCEA-4C66-9965-7F8E6239863D}" type="datetimeFigureOut">
              <a:rPr lang="en-US" smtClean="0"/>
              <a:pPr/>
              <a:t>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DB421-3B8B-4412-9A9B-B34D37D24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A652A-A9A5-46B9-A6B4-4166D4B5E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75F-E839-4408-9426-4E4EE0A7C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5C5D64-0C77-43F3-A78E-31F9A18AE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E1728-1C58-4CF2-A35D-9053C7098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9E2326-8850-4993-A389-135B0E06FE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0FE80F-D1EF-4CD0-8E84-F5E3FE72E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775E17-0226-4721-A3A1-0459FF407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9C9B99-D851-4CA4-927B-441A538F8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66D5C2-8E35-468F-B07C-FEC5CE2F3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C542D-9FE9-4F06-9D2B-216EC8DA0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DDAEDE-0E88-4BC7-BB36-58BF31158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Manajemen Perawatan/TI2011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6C9122-4BDD-4D14-A40B-E8BD1E89A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5S.pp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Organisasi%20TPM.pp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ster%20plan.ppt" TargetMode="External"/><Relationship Id="rId2" Type="http://schemas.openxmlformats.org/officeDocument/2006/relationships/hyperlink" Target="Kebijakan.pp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PM%20Analysis.pp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Training.ppt" TargetMode="External"/><Relationship Id="rId2" Type="http://schemas.openxmlformats.org/officeDocument/2006/relationships/hyperlink" Target="PMS.pp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Organization.ppt" TargetMode="External"/><Relationship Id="rId2" Type="http://schemas.openxmlformats.org/officeDocument/2006/relationships/hyperlink" Target="Standar.ppt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i="1" dirty="0"/>
              <a:t>TOTAL PRODUCTIVE MAINTENANCE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76600"/>
            <a:ext cx="6383338" cy="13462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75438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TPM dimulai dari </a:t>
            </a:r>
            <a:r>
              <a:rPr lang="en-US">
                <a:hlinkClick r:id="rId2" action="ppaction://hlinkpres?slideindex=1&amp;slidetitle="/>
              </a:rPr>
              <a:t>5S</a:t>
            </a:r>
            <a:r>
              <a:rPr lang="en-US"/>
              <a:t> yang merupakan pondasi dari pelaksanaan TPM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 (1)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Sistem peningkatan efisiensi</a:t>
            </a:r>
          </a:p>
          <a:p>
            <a:pPr marL="609600" indent="-609600"/>
            <a:r>
              <a:rPr lang="en-US" i="1"/>
              <a:t>Partial Improvement</a:t>
            </a:r>
            <a:r>
              <a:rPr lang="en-US"/>
              <a:t> (</a:t>
            </a:r>
            <a:r>
              <a:rPr lang="en-US" i="1"/>
              <a:t>Kobetzu Kaizen</a:t>
            </a:r>
            <a:r>
              <a:rPr lang="en-US"/>
              <a:t>)</a:t>
            </a:r>
          </a:p>
          <a:p>
            <a:pPr marL="609600" indent="-609600">
              <a:buFontTx/>
              <a:buNone/>
            </a:pPr>
            <a:r>
              <a:rPr lang="en-US"/>
              <a:t>	Sasaran :</a:t>
            </a:r>
          </a:p>
          <a:p>
            <a:pPr marL="609600" indent="-609600">
              <a:buFontTx/>
              <a:buNone/>
            </a:pPr>
            <a:r>
              <a:rPr lang="en-US"/>
              <a:t>	- Menghilangkan segala kerusakan pada   	peralatan</a:t>
            </a:r>
          </a:p>
          <a:p>
            <a:pPr marL="609600" indent="-609600">
              <a:buFontTx/>
              <a:buNone/>
            </a:pPr>
            <a:r>
              <a:rPr lang="en-US"/>
              <a:t>	-	Pencapaian efisiensi maksimum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 (2)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i="1"/>
              <a:t>Autonomous Maintenance</a:t>
            </a:r>
            <a:r>
              <a:rPr lang="en-US" sz="2800"/>
              <a:t> (</a:t>
            </a:r>
            <a:r>
              <a:rPr lang="en-US" sz="2800" i="1"/>
              <a:t>Jishu Hozen</a:t>
            </a:r>
            <a:r>
              <a:rPr lang="en-US" sz="28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Sasaran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 Menghilangkan deterioration pada mesin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 Mencegah kerusakan yang lebih besar</a:t>
            </a:r>
          </a:p>
          <a:p>
            <a:pPr>
              <a:lnSpc>
                <a:spcPct val="80000"/>
              </a:lnSpc>
            </a:pPr>
            <a:r>
              <a:rPr lang="en-US" sz="2800" i="1"/>
              <a:t>Planned Maintenance</a:t>
            </a:r>
            <a:r>
              <a:rPr lang="en-US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Sasaran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 	</a:t>
            </a:r>
            <a:r>
              <a:rPr lang="en-US" sz="2800" i="1"/>
              <a:t>Zero Breakdown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1"/>
              <a:t>	</a:t>
            </a:r>
            <a:r>
              <a:rPr lang="en-US" sz="2800"/>
              <a:t>- 	Meningkatkan MTBF (</a:t>
            </a:r>
            <a:r>
              <a:rPr lang="en-US" sz="2800" i="1"/>
              <a:t>Mean Time Between      	Failure</a:t>
            </a:r>
            <a:r>
              <a:rPr lang="en-US" sz="28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- 	Menurunkan MTTR (</a:t>
            </a:r>
            <a:r>
              <a:rPr lang="en-US" sz="2800" i="1"/>
              <a:t>Mean Time To Repair</a:t>
            </a:r>
            <a:r>
              <a:rPr lang="en-US" sz="280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i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 (3)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/>
              <a:t>Training</a:t>
            </a:r>
          </a:p>
          <a:p>
            <a:pPr>
              <a:buFontTx/>
              <a:buNone/>
            </a:pPr>
            <a:r>
              <a:rPr lang="en-US"/>
              <a:t>	Sasaran :</a:t>
            </a:r>
          </a:p>
          <a:p>
            <a:pPr>
              <a:buFontTx/>
              <a:buNone/>
            </a:pPr>
            <a:r>
              <a:rPr lang="en-US"/>
              <a:t>	Untuk meningkatkan kemampuan operator</a:t>
            </a:r>
          </a:p>
          <a:p>
            <a:pPr>
              <a:buFontTx/>
              <a:buNone/>
            </a:pPr>
            <a:r>
              <a:rPr lang="en-US"/>
              <a:t>	Kegiatan :</a:t>
            </a:r>
          </a:p>
          <a:p>
            <a:pPr>
              <a:buFontTx/>
              <a:buNone/>
            </a:pPr>
            <a:r>
              <a:rPr lang="en-US"/>
              <a:t>	- Sistem Rekruitment</a:t>
            </a:r>
          </a:p>
          <a:p>
            <a:pPr>
              <a:buFontTx/>
              <a:buNone/>
            </a:pPr>
            <a:r>
              <a:rPr lang="en-US"/>
              <a:t>	- Job Analysis dll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 (4)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just">
              <a:buFontTx/>
              <a:buAutoNum type="arabicPeriod" startAt="2"/>
            </a:pPr>
            <a:r>
              <a:rPr lang="en-US" i="1"/>
              <a:t>Initial Control</a:t>
            </a:r>
            <a:r>
              <a:rPr lang="en-US"/>
              <a:t> &amp; </a:t>
            </a:r>
            <a:r>
              <a:rPr lang="en-US" i="1"/>
              <a:t>Maintenance Prevention</a:t>
            </a:r>
          </a:p>
          <a:p>
            <a:pPr marL="609600" indent="-609600" algn="just">
              <a:buFontTx/>
              <a:buNone/>
            </a:pPr>
            <a:r>
              <a:rPr lang="en-US" i="1"/>
              <a:t>	</a:t>
            </a:r>
            <a:r>
              <a:rPr lang="en-US"/>
              <a:t>Sasaran kegiatan :</a:t>
            </a:r>
          </a:p>
          <a:p>
            <a:pPr marL="609600" indent="-609600" algn="just">
              <a:buFontTx/>
              <a:buNone/>
            </a:pPr>
            <a:r>
              <a:rPr lang="en-US"/>
              <a:t>	- Memperpendek lead time produk baru</a:t>
            </a:r>
          </a:p>
          <a:p>
            <a:pPr marL="609600" indent="-609600" algn="just">
              <a:buFontTx/>
              <a:buNone/>
            </a:pPr>
            <a:r>
              <a:rPr lang="en-US"/>
              <a:t>	- Memperpendek lead time mesin baru</a:t>
            </a:r>
          </a:p>
          <a:p>
            <a:pPr marL="609600" indent="-609600" algn="just">
              <a:buFontTx/>
              <a:buNone/>
            </a:pPr>
            <a:r>
              <a:rPr lang="en-US"/>
              <a:t>	- Umpan balik operasi untuk membuat mesin baru yang bebas perawatan</a:t>
            </a:r>
            <a:endParaRPr lang="en-US" i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 (5)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i="1"/>
              <a:t>Quality Maintenance</a:t>
            </a:r>
            <a:r>
              <a:rPr lang="en-US"/>
              <a:t> (</a:t>
            </a:r>
            <a:r>
              <a:rPr lang="en-US" i="1"/>
              <a:t>Hinhitsu – Hozen</a:t>
            </a:r>
            <a:r>
              <a:rPr lang="en-US"/>
              <a:t>)</a:t>
            </a:r>
          </a:p>
          <a:p>
            <a:pPr marL="609600" indent="-609600">
              <a:buFontTx/>
              <a:buNone/>
            </a:pPr>
            <a:r>
              <a:rPr lang="en-US"/>
              <a:t>	Sasarannya adalah mencapai </a:t>
            </a:r>
            <a:r>
              <a:rPr lang="en-US" i="1"/>
              <a:t>zero defect</a:t>
            </a:r>
            <a:r>
              <a:rPr lang="en-US"/>
              <a:t> dengan mengawasi tindakan perawatan yang dilakukan</a:t>
            </a:r>
          </a:p>
          <a:p>
            <a:pPr marL="609600" indent="-609600">
              <a:buFontTx/>
              <a:buNone/>
            </a:pPr>
            <a:endParaRPr lang="en-US"/>
          </a:p>
          <a:p>
            <a:pPr marL="609600" indent="-609600">
              <a:buFontTx/>
              <a:buNone/>
            </a:pPr>
            <a:r>
              <a:rPr lang="en-US"/>
              <a:t>	Divisi </a:t>
            </a:r>
            <a:r>
              <a:rPr lang="en-US" i="1"/>
              <a:t>Quality Assurance</a:t>
            </a:r>
            <a:r>
              <a:rPr lang="en-US"/>
              <a:t> memegang peranan penting untuk pilar ini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 (6)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/>
              <a:t>TPM </a:t>
            </a:r>
            <a:r>
              <a:rPr lang="en-US" i="1"/>
              <a:t>Support </a:t>
            </a:r>
            <a:r>
              <a:rPr lang="en-US"/>
              <a:t>&amp; </a:t>
            </a:r>
            <a:r>
              <a:rPr lang="en-US" i="1"/>
              <a:t>Supervision</a:t>
            </a:r>
          </a:p>
          <a:p>
            <a:pPr marL="609600" indent="-609600">
              <a:buFontTx/>
              <a:buNone/>
            </a:pPr>
            <a:r>
              <a:rPr lang="en-US" i="1"/>
              <a:t>	</a:t>
            </a:r>
            <a:r>
              <a:rPr lang="en-US"/>
              <a:t>Sasaran :</a:t>
            </a:r>
          </a:p>
          <a:p>
            <a:pPr marL="609600" indent="-609600">
              <a:buFontTx/>
              <a:buNone/>
            </a:pPr>
            <a:r>
              <a:rPr lang="en-US"/>
              <a:t>	-	Membina sistem perkantoran yang 	efektif dan efesien</a:t>
            </a:r>
          </a:p>
          <a:p>
            <a:pPr marL="609600" indent="-609600">
              <a:buFontTx/>
              <a:buNone/>
            </a:pPr>
            <a:r>
              <a:rPr lang="en-US"/>
              <a:t>	-	Menunjang kegiatan lantai produksi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Pilar-Pilar Kegiatan TPM (7)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en-US" i="1"/>
              <a:t>Safety, health</a:t>
            </a:r>
            <a:r>
              <a:rPr lang="en-US"/>
              <a:t> &amp; </a:t>
            </a:r>
            <a:r>
              <a:rPr lang="en-US" i="1"/>
              <a:t>environment</a:t>
            </a:r>
          </a:p>
          <a:p>
            <a:pPr marL="609600" indent="-609600">
              <a:buFontTx/>
              <a:buNone/>
            </a:pPr>
            <a:r>
              <a:rPr lang="en-US"/>
              <a:t>	Sasaran :</a:t>
            </a:r>
          </a:p>
          <a:p>
            <a:pPr marL="609600" indent="-609600">
              <a:buFontTx/>
              <a:buNone/>
            </a:pPr>
            <a:r>
              <a:rPr lang="en-US"/>
              <a:t>	-	</a:t>
            </a:r>
            <a:r>
              <a:rPr lang="en-US" i="1"/>
              <a:t>Zero accident</a:t>
            </a:r>
          </a:p>
          <a:p>
            <a:pPr marL="609600" indent="-609600">
              <a:buFontTx/>
              <a:buNone/>
            </a:pPr>
            <a:r>
              <a:rPr lang="en-US"/>
              <a:t>	-	</a:t>
            </a:r>
            <a:r>
              <a:rPr lang="en-US" i="1"/>
              <a:t>Zero pollution</a:t>
            </a:r>
          </a:p>
          <a:p>
            <a:pPr marL="609600" indent="-609600">
              <a:buFontTx/>
              <a:buNone/>
            </a:pPr>
            <a:r>
              <a:rPr lang="en-US"/>
              <a:t>	-	Menciptakan lingkungan kerja yang baik dan ergonomis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Faktor prasyarat untuk penerapan TPM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Motovasi dan kompetisi</a:t>
            </a:r>
          </a:p>
          <a:p>
            <a:endParaRPr lang="en-US"/>
          </a:p>
          <a:p>
            <a:r>
              <a:rPr lang="en-US"/>
              <a:t>Kemampuan</a:t>
            </a:r>
          </a:p>
          <a:p>
            <a:endParaRPr lang="en-US"/>
          </a:p>
          <a:p>
            <a:r>
              <a:rPr lang="en-US"/>
              <a:t>Lingkungan kerja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/>
              <a:t/>
            </a:r>
            <a:br>
              <a:rPr lang="en-US" sz="3700"/>
            </a:br>
            <a:r>
              <a:rPr lang="en-US" sz="3600"/>
              <a:t>Definisi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sz="2800"/>
              <a:t>Seiichi Nakajima</a:t>
            </a:r>
            <a:r>
              <a:rPr lang="id-ID" sz="2800" i="1"/>
              <a:t>, Vice Chairman of The Japan Institute of Plan Maintenance</a:t>
            </a:r>
            <a:r>
              <a:rPr lang="id-ID" sz="2800"/>
              <a:t> mendefinisikan </a:t>
            </a:r>
            <a:r>
              <a:rPr lang="id-ID" sz="2800" i="1"/>
              <a:t>Total Productive Maintenance</a:t>
            </a:r>
            <a:r>
              <a:rPr lang="id-ID" sz="2800"/>
              <a:t> (TPM) sebagai suatu pendekatan yang inovatif dalam </a:t>
            </a:r>
            <a:r>
              <a:rPr lang="id-ID" sz="2800" i="1"/>
              <a:t>maintenance</a:t>
            </a:r>
            <a:r>
              <a:rPr lang="id-ID" sz="2800"/>
              <a:t> dengan cara mengoptimasi keefektifan peralatan, mengurangi/menghilangkan kerusakan mendadak (</a:t>
            </a:r>
            <a:r>
              <a:rPr lang="id-ID" sz="2800" i="1"/>
              <a:t>breakdown</a:t>
            </a:r>
            <a:r>
              <a:rPr lang="id-ID" sz="2800"/>
              <a:t>) dan melakukan perawatan mandiri oleh operator (</a:t>
            </a:r>
            <a:r>
              <a:rPr lang="id-ID" sz="2800" i="1"/>
              <a:t>Autonomous Maintenance by Operator</a:t>
            </a:r>
            <a:r>
              <a:rPr lang="id-ID" sz="2800"/>
              <a:t>).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Tahapan Penerapan TPM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Terdapat 12 langkah yang harus dilakukan untuk menerapkan TPM.</a:t>
            </a:r>
          </a:p>
          <a:p>
            <a:r>
              <a:rPr lang="en-US"/>
              <a:t>12 Langkah tersebut terbagi kedalam 3 tahapan</a:t>
            </a:r>
          </a:p>
          <a:p>
            <a:r>
              <a:rPr lang="en-US"/>
              <a:t>Tahapan tersebut yaitu tahap persiapan, penerapan dan stabilisasi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Tahap Persiapan (1)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Sosialisasi dari </a:t>
            </a:r>
            <a:r>
              <a:rPr lang="en-US" i="1"/>
              <a:t>top management</a:t>
            </a:r>
            <a:r>
              <a:rPr lang="en-US"/>
              <a:t> akan rencana penerapan TPM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Menyelenggarakan seminar-seminar yang melakukan kampanye tentang pergerakan TPM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Membentuk suatu </a:t>
            </a:r>
            <a:r>
              <a:rPr lang="en-US">
                <a:hlinkClick r:id="rId2" action="ppaction://hlinkpres?slideindex=1&amp;slidetitle="/>
              </a:rPr>
              <a:t>organisasi</a:t>
            </a:r>
            <a:r>
              <a:rPr lang="en-US"/>
              <a:t> di tiap level manajemen untuk mempromosikan TPM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Tahap Persiapan (2)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/>
              <a:t>Menentukan </a:t>
            </a:r>
            <a:r>
              <a:rPr lang="en-US">
                <a:hlinkClick r:id="rId2" action="ppaction://hlinkpres?slideindex=1&amp;slidetitle="/>
              </a:rPr>
              <a:t>kebijakan</a:t>
            </a:r>
            <a:r>
              <a:rPr lang="en-US"/>
              <a:t> dasar atau target dari TPM dengan cara menganalisis kondisi perusahaan</a:t>
            </a:r>
          </a:p>
          <a:p>
            <a:pPr marL="609600" indent="-609600">
              <a:buFontTx/>
              <a:buAutoNum type="arabicPeriod" startAt="4"/>
            </a:pPr>
            <a:r>
              <a:rPr lang="en-US"/>
              <a:t>Menyusun </a:t>
            </a:r>
            <a:r>
              <a:rPr lang="en-US" i="1">
                <a:hlinkClick r:id="rId3" action="ppaction://hlinkpres?slideindex=1&amp;slidetitle="/>
              </a:rPr>
              <a:t>master plan</a:t>
            </a:r>
            <a:r>
              <a:rPr lang="en-US">
                <a:hlinkClick r:id="rId3" action="ppaction://hlinkpres?slideindex=1&amp;slidetitle="/>
              </a:rPr>
              <a:t> </a:t>
            </a:r>
            <a:r>
              <a:rPr lang="en-US"/>
              <a:t>untuk pengembangan TPM yang berisikan poin penting selama tahap persiapan</a:t>
            </a:r>
            <a:endParaRPr lang="en-US" i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Tahap Penerapan (1)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6"/>
            </a:pPr>
            <a:r>
              <a:rPr lang="en-US"/>
              <a:t>Peresmian dimulainya penerapan TPM (</a:t>
            </a:r>
            <a:r>
              <a:rPr lang="en-US" i="1"/>
              <a:t>kick of TPM</a:t>
            </a:r>
            <a:r>
              <a:rPr lang="en-US"/>
              <a:t>) dengan mengundang berbagai pihak yang terkait dengan program TPM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6"/>
            </a:pPr>
            <a:r>
              <a:rPr lang="en-US"/>
              <a:t>Melaksanakan </a:t>
            </a:r>
            <a:r>
              <a:rPr lang="en-US" i="1"/>
              <a:t>improvement</a:t>
            </a:r>
            <a:r>
              <a:rPr lang="en-US"/>
              <a:t> keefektifan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 	masing-masing peralatan dengan bantuan </a:t>
            </a:r>
            <a:r>
              <a:rPr lang="en-US">
                <a:hlinkClick r:id="rId2" action="ppaction://hlinkpres?slideindex=1&amp;slidetitle="/>
              </a:rPr>
              <a:t>PM analysis</a:t>
            </a:r>
            <a:r>
              <a:rPr lang="en-US"/>
              <a:t>.Dalam langkah ini juga dibentuk tim proyek pada semua level di perusahaan.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Tahap Penerapan (2)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just">
              <a:buFontTx/>
              <a:buAutoNum type="arabicPeriod" startAt="8"/>
            </a:pPr>
            <a:r>
              <a:rPr lang="en-US"/>
              <a:t>Mengembangkan program </a:t>
            </a:r>
            <a:r>
              <a:rPr lang="en-US" i="1"/>
              <a:t>autonomous maintenance </a:t>
            </a:r>
            <a:r>
              <a:rPr lang="en-US"/>
              <a:t>yang merupakan bagian utama dari tahap penerapan, dimana pada langkah ini, diterapkan langkah-langkah penting yang ada di </a:t>
            </a:r>
            <a:r>
              <a:rPr lang="en-US" i="1"/>
              <a:t>autonomous maintenance </a:t>
            </a:r>
            <a:r>
              <a:rPr lang="en-US"/>
              <a:t>serta menentukan kebijakan perawatan.</a:t>
            </a:r>
            <a:endParaRPr lang="en-US" i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Tahap Penerapan (3)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just">
              <a:buFontTx/>
              <a:buAutoNum type="arabicPeriod" startAt="9"/>
            </a:pPr>
            <a:r>
              <a:rPr lang="en-US" sz="2800"/>
              <a:t>Menyempurnakan keahlian dari bagian </a:t>
            </a:r>
            <a:r>
              <a:rPr lang="en-US" sz="2800" i="1"/>
              <a:t>maintenance</a:t>
            </a:r>
            <a:r>
              <a:rPr lang="en-US" sz="2800"/>
              <a:t> meliputi </a:t>
            </a:r>
            <a:r>
              <a:rPr lang="en-US" sz="2800" i="1"/>
              <a:t>predictive maintenance</a:t>
            </a:r>
            <a:r>
              <a:rPr lang="en-US" sz="2800"/>
              <a:t>, pengelolaan </a:t>
            </a:r>
            <a:r>
              <a:rPr lang="en-US" sz="2800" i="1"/>
              <a:t>spare part</a:t>
            </a:r>
            <a:r>
              <a:rPr lang="en-US" sz="2800"/>
              <a:t>, </a:t>
            </a:r>
            <a:r>
              <a:rPr lang="en-US" sz="2800" i="1"/>
              <a:t>tool</a:t>
            </a:r>
            <a:r>
              <a:rPr lang="en-US" sz="2800"/>
              <a:t> dokumentasi serta prosedur perawatan melalui </a:t>
            </a:r>
            <a:r>
              <a:rPr lang="en-US" sz="2800" i="1">
                <a:hlinkClick r:id="rId2" action="ppaction://hlinkpres?slideindex=1&amp;slidetitle="/>
              </a:rPr>
              <a:t>Productive Maintenance System</a:t>
            </a:r>
            <a:endParaRPr lang="en-US" sz="2800" i="1"/>
          </a:p>
          <a:p>
            <a:pPr marL="609600" indent="-609600" algn="just">
              <a:buFontTx/>
              <a:buAutoNum type="arabicPeriod" startAt="9"/>
            </a:pPr>
            <a:r>
              <a:rPr lang="en-US" sz="2800"/>
              <a:t>Menyelenggarakan pendidikan dan </a:t>
            </a:r>
            <a:r>
              <a:rPr lang="en-US" sz="2800">
                <a:hlinkClick r:id="rId3" action="ppaction://hlinkpres?slideindex=1&amp;slidetitle="/>
              </a:rPr>
              <a:t>pelatihan</a:t>
            </a:r>
            <a:r>
              <a:rPr lang="en-US" sz="2800"/>
              <a:t> untuk meningkatkan keterampilan serta keahlian tenaga </a:t>
            </a:r>
            <a:r>
              <a:rPr lang="en-US" sz="2800" i="1"/>
              <a:t>maintenance</a:t>
            </a:r>
            <a:r>
              <a:rPr lang="en-US" sz="280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Tahap Stabilisasi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AutoNum type="arabicPeriod" startAt="11"/>
            </a:pPr>
            <a:r>
              <a:rPr lang="en-US"/>
              <a:t>Mengembangkan tahap awal dari program TPM yang telah dilakukan.Pada tahap ini pula ditetapkan standar-standar perawatan terhadap gangguan  yang terjadi selama penerapan TPM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 startAt="11"/>
            </a:pPr>
            <a:r>
              <a:rPr lang="en-US"/>
              <a:t>Penetapan tujuan atau target yang lebih tinggi lagi untuk masa yang akan datang dan lebih melibatkan semua jajaran dalam perusahaan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Kendala dalam penerapan TPM (1)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Karakter pekerja yang susah untuk berubah</a:t>
            </a:r>
          </a:p>
          <a:p>
            <a:r>
              <a:rPr lang="en-US"/>
              <a:t>Menganggap TPM merupakan program bulanan dan tidak perlu ada kelanjutan</a:t>
            </a:r>
          </a:p>
          <a:p>
            <a:r>
              <a:rPr lang="en-US"/>
              <a:t>Sumber daya kurang (pekerja, mesin, keuangan dll)</a:t>
            </a:r>
          </a:p>
          <a:p>
            <a:r>
              <a:rPr lang="en-US"/>
              <a:t>Kurangnya pemahaman filosofi TPM yang dimiliki oleh </a:t>
            </a:r>
            <a:r>
              <a:rPr lang="en-US" i="1"/>
              <a:t>middle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Kendala dalam penerapan TPM (2)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Berharap TPM dapat diterapkan dengan </a:t>
            </a:r>
            <a:r>
              <a:rPr lang="en-US" i="1"/>
              <a:t>instant</a:t>
            </a:r>
          </a:p>
          <a:p>
            <a:r>
              <a:rPr lang="en-US"/>
              <a:t>Sebagian menganggap TPM merupakan program tambahan.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67000" y="228600"/>
            <a:ext cx="6477000" cy="762000"/>
          </a:xfrm>
        </p:spPr>
        <p:txBody>
          <a:bodyPr/>
          <a:lstStyle/>
          <a:p>
            <a:r>
              <a:rPr lang="en-US" dirty="0"/>
              <a:t>EFEKTIVITAS PERALATAN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Komponen TPM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Terdapat tiga bagian yang merupakan komponen dari TPM yaitu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b="1" i="1"/>
              <a:t>Total Approach</a:t>
            </a:r>
            <a:r>
              <a:rPr lang="en-US"/>
              <a:t>,artinya semua orang ikut terlibat, bertanggung jawab dan menjaga semua fasilitas yang ada dalam pelaksanaan TPM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b="1" i="1"/>
              <a:t>Productive Action</a:t>
            </a:r>
            <a:r>
              <a:rPr lang="en-US"/>
              <a:t>, artinya sikap pro aktif dari semua karyawan terhadap kondisi dan operasi dari fasilitas produksi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Efektivitas Peralatan (1)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Salah satu tujuan utama dari program TPM ini adalah memaksimalkan efektivitas peralatan dalam sistem kerja</a:t>
            </a:r>
          </a:p>
          <a:p>
            <a:pPr algn="just"/>
            <a:r>
              <a:rPr lang="en-US"/>
              <a:t>Peningkatan efektivitas peralatan dapat berimbas kepada peningkatan produktivitas kerja</a:t>
            </a:r>
          </a:p>
          <a:p>
            <a:pPr algn="just"/>
            <a:r>
              <a:rPr lang="en-US"/>
              <a:t>Efektivitas penggunaan peralatan dapat diukur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Efektivitas Peralatan (2)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Ukuran performansi dari keefektivan dari peralatan dilihat dari nilai variabel </a:t>
            </a:r>
            <a:r>
              <a:rPr lang="en-US" i="1"/>
              <a:t>Overall Equipment Effectiveness</a:t>
            </a:r>
            <a:r>
              <a:rPr lang="en-US"/>
              <a:t> (OEE) </a:t>
            </a:r>
          </a:p>
          <a:p>
            <a:pPr algn="just"/>
            <a:r>
              <a:rPr lang="en-US"/>
              <a:t>Nilai variabel OEE dipengaruhi oleh tinkat ketersediaan peralatan (</a:t>
            </a:r>
            <a:r>
              <a:rPr lang="en-US" i="1"/>
              <a:t>availability</a:t>
            </a:r>
            <a:r>
              <a:rPr lang="en-US"/>
              <a:t>), </a:t>
            </a:r>
            <a:r>
              <a:rPr lang="en-US" i="1"/>
              <a:t>performancy effeciency</a:t>
            </a:r>
            <a:r>
              <a:rPr lang="en-US"/>
              <a:t> dan </a:t>
            </a:r>
            <a:r>
              <a:rPr lang="en-US" i="1"/>
              <a:t>rate of quality product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Efektivitas Peralatan (3)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1143000" y="1295400"/>
            <a:ext cx="7315200" cy="4495800"/>
            <a:chOff x="2458" y="3101"/>
            <a:chExt cx="8880" cy="6120"/>
          </a:xfrm>
        </p:grpSpPr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2458" y="3101"/>
              <a:ext cx="8880" cy="6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2748" y="3321"/>
              <a:ext cx="15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Equipment</a:t>
              </a:r>
              <a:endParaRPr lang="en-US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5388" y="3321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Six Big Losses</a:t>
              </a:r>
              <a:endParaRPr lang="en-US"/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7908" y="3321"/>
              <a:ext cx="28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Overall Equipment Effectiveness</a:t>
              </a:r>
              <a:endParaRPr lang="en-US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5388" y="4221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Equipment Failure</a:t>
              </a:r>
              <a:endParaRPr lang="en-US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5388" y="4941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Setup &amp; Adjustment</a:t>
              </a:r>
              <a:endParaRPr lang="en-US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5388" y="5661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Idling &amp; Minor Stoppages</a:t>
              </a:r>
              <a:endParaRPr lang="en-US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5388" y="6381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Reduced Speed</a:t>
              </a:r>
              <a:endParaRPr lang="en-US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5388" y="7101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Defect in Process</a:t>
              </a:r>
              <a:endParaRPr lang="en-US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5388" y="7821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Reduced Yield</a:t>
              </a:r>
              <a:endParaRPr lang="en-US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8028" y="4401"/>
              <a:ext cx="27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Availability = </a:t>
              </a:r>
            </a:p>
            <a:p>
              <a:r>
                <a:rPr lang="en-CA" sz="800" i="1"/>
                <a:t>((Loading Time – Down Time)(Loading Time)) x 100</a:t>
              </a:r>
              <a:endParaRPr lang="en-US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8028" y="5841"/>
              <a:ext cx="27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Performance Efficiency =</a:t>
              </a:r>
            </a:p>
            <a:p>
              <a:r>
                <a:rPr lang="en-CA" sz="800" i="1"/>
                <a:t>((Theoretical Cycle Time x Processed Amount)/ Operating Time) x 100</a:t>
              </a:r>
              <a:endParaRPr lang="en-US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8028" y="7281"/>
              <a:ext cx="27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Rate of Quality Product =</a:t>
              </a:r>
            </a:p>
            <a:p>
              <a:r>
                <a:rPr lang="en-CA" sz="800" i="1"/>
                <a:t>((Processed Amount – Defect Amount)/Processed Amount x 100</a:t>
              </a:r>
              <a:endParaRPr lang="en-US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2748" y="4401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 sz="800" i="1"/>
            </a:p>
            <a:p>
              <a:r>
                <a:rPr lang="en-CA" sz="800" i="1"/>
                <a:t>Loading Time</a:t>
              </a:r>
              <a:endParaRPr lang="en-US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2748" y="4941"/>
              <a:ext cx="1800" cy="2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Operating Time</a:t>
              </a:r>
              <a:endParaRPr lang="en-US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2748" y="6381"/>
              <a:ext cx="15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Net Operating Time</a:t>
              </a:r>
              <a:endParaRPr lang="en-US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2748" y="7281"/>
              <a:ext cx="15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 sz="200" i="1"/>
            </a:p>
            <a:p>
              <a:r>
                <a:rPr lang="en-CA" sz="800" i="1"/>
                <a:t>Variable Operating Time</a:t>
              </a:r>
              <a:endParaRPr lang="en-US"/>
            </a:p>
          </p:txBody>
        </p:sp>
        <p:sp>
          <p:nvSpPr>
            <p:cNvPr id="57366" name="Rectangle 22"/>
            <p:cNvSpPr>
              <a:spLocks noChangeArrowheads="1"/>
            </p:cNvSpPr>
            <p:nvPr/>
          </p:nvSpPr>
          <p:spPr bwMode="auto">
            <a:xfrm>
              <a:off x="3798" y="7231"/>
              <a:ext cx="6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Defect Losses</a:t>
              </a:r>
              <a:endParaRPr lang="en-US"/>
            </a:p>
          </p:txBody>
        </p:sp>
        <p:sp>
          <p:nvSpPr>
            <p:cNvPr id="57367" name="Rectangle 23"/>
            <p:cNvSpPr>
              <a:spLocks noChangeArrowheads="1"/>
            </p:cNvSpPr>
            <p:nvPr/>
          </p:nvSpPr>
          <p:spPr bwMode="auto">
            <a:xfrm>
              <a:off x="4175" y="5594"/>
              <a:ext cx="480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Speed Losses</a:t>
              </a:r>
              <a:endParaRPr lang="en-US"/>
            </a:p>
          </p:txBody>
        </p:sp>
        <p:sp>
          <p:nvSpPr>
            <p:cNvPr id="57368" name="Rectangle 24"/>
            <p:cNvSpPr>
              <a:spLocks noChangeArrowheads="1"/>
            </p:cNvSpPr>
            <p:nvPr/>
          </p:nvSpPr>
          <p:spPr bwMode="auto">
            <a:xfrm>
              <a:off x="4428" y="4271"/>
              <a:ext cx="6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CA" sz="800" i="1"/>
                <a:t>Downtime Losses</a:t>
              </a:r>
              <a:endParaRPr lang="en-US"/>
            </a:p>
          </p:txBody>
        </p:sp>
        <p:sp>
          <p:nvSpPr>
            <p:cNvPr id="57369" name="Line 25"/>
            <p:cNvSpPr>
              <a:spLocks noChangeShapeType="1"/>
            </p:cNvSpPr>
            <p:nvPr/>
          </p:nvSpPr>
          <p:spPr bwMode="auto">
            <a:xfrm>
              <a:off x="4908" y="476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Line 26"/>
            <p:cNvSpPr>
              <a:spLocks noChangeShapeType="1"/>
            </p:cNvSpPr>
            <p:nvPr/>
          </p:nvSpPr>
          <p:spPr bwMode="auto">
            <a:xfrm>
              <a:off x="5148" y="440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1" name="Line 27"/>
            <p:cNvSpPr>
              <a:spLocks noChangeShapeType="1"/>
            </p:cNvSpPr>
            <p:nvPr/>
          </p:nvSpPr>
          <p:spPr bwMode="auto">
            <a:xfrm>
              <a:off x="5148" y="440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2" name="Line 28"/>
            <p:cNvSpPr>
              <a:spLocks noChangeShapeType="1"/>
            </p:cNvSpPr>
            <p:nvPr/>
          </p:nvSpPr>
          <p:spPr bwMode="auto">
            <a:xfrm>
              <a:off x="5148" y="512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3" name="Line 29"/>
            <p:cNvSpPr>
              <a:spLocks noChangeShapeType="1"/>
            </p:cNvSpPr>
            <p:nvPr/>
          </p:nvSpPr>
          <p:spPr bwMode="auto">
            <a:xfrm>
              <a:off x="4548" y="620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>
              <a:off x="4908" y="584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>
              <a:off x="4908" y="6561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>
              <a:off x="4908" y="5841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>
              <a:off x="4308" y="7641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4908" y="728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>
              <a:off x="4908" y="7281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4908" y="8001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Line 37"/>
            <p:cNvSpPr>
              <a:spLocks noChangeShapeType="1"/>
            </p:cNvSpPr>
            <p:nvPr/>
          </p:nvSpPr>
          <p:spPr bwMode="auto">
            <a:xfrm>
              <a:off x="7548" y="440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2" name="Line 38"/>
            <p:cNvSpPr>
              <a:spLocks noChangeShapeType="1"/>
            </p:cNvSpPr>
            <p:nvPr/>
          </p:nvSpPr>
          <p:spPr bwMode="auto">
            <a:xfrm>
              <a:off x="7548" y="512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3" name="Line 39"/>
            <p:cNvSpPr>
              <a:spLocks noChangeShapeType="1"/>
            </p:cNvSpPr>
            <p:nvPr/>
          </p:nvSpPr>
          <p:spPr bwMode="auto">
            <a:xfrm>
              <a:off x="7788" y="440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4" name="Line 40"/>
            <p:cNvSpPr>
              <a:spLocks noChangeShapeType="1"/>
            </p:cNvSpPr>
            <p:nvPr/>
          </p:nvSpPr>
          <p:spPr bwMode="auto">
            <a:xfrm>
              <a:off x="7788" y="476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5" name="Line 41"/>
            <p:cNvSpPr>
              <a:spLocks noChangeShapeType="1"/>
            </p:cNvSpPr>
            <p:nvPr/>
          </p:nvSpPr>
          <p:spPr bwMode="auto">
            <a:xfrm>
              <a:off x="7548" y="584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>
              <a:off x="7548" y="656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>
              <a:off x="7788" y="584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8" name="Line 44"/>
            <p:cNvSpPr>
              <a:spLocks noChangeShapeType="1"/>
            </p:cNvSpPr>
            <p:nvPr/>
          </p:nvSpPr>
          <p:spPr bwMode="auto">
            <a:xfrm>
              <a:off x="7788" y="620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9" name="Line 45"/>
            <p:cNvSpPr>
              <a:spLocks noChangeShapeType="1"/>
            </p:cNvSpPr>
            <p:nvPr/>
          </p:nvSpPr>
          <p:spPr bwMode="auto">
            <a:xfrm>
              <a:off x="7548" y="728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0" name="Line 46"/>
            <p:cNvSpPr>
              <a:spLocks noChangeShapeType="1"/>
            </p:cNvSpPr>
            <p:nvPr/>
          </p:nvSpPr>
          <p:spPr bwMode="auto">
            <a:xfrm>
              <a:off x="7548" y="800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1" name="Line 47"/>
            <p:cNvSpPr>
              <a:spLocks noChangeShapeType="1"/>
            </p:cNvSpPr>
            <p:nvPr/>
          </p:nvSpPr>
          <p:spPr bwMode="auto">
            <a:xfrm>
              <a:off x="7788" y="728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2" name="Line 48"/>
            <p:cNvSpPr>
              <a:spLocks noChangeShapeType="1"/>
            </p:cNvSpPr>
            <p:nvPr/>
          </p:nvSpPr>
          <p:spPr bwMode="auto">
            <a:xfrm>
              <a:off x="7788" y="764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3" name="Rectangle 49"/>
            <p:cNvSpPr>
              <a:spLocks noChangeArrowheads="1"/>
            </p:cNvSpPr>
            <p:nvPr/>
          </p:nvSpPr>
          <p:spPr bwMode="auto">
            <a:xfrm>
              <a:off x="2748" y="8541"/>
              <a:ext cx="80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800" i="1"/>
                <a:t>Overall Equipment Effectiveness = Availability x Performance Efficiency x Rate of Quality Product</a:t>
              </a:r>
              <a:endParaRPr lang="en-US"/>
            </a:p>
          </p:txBody>
        </p:sp>
        <p:sp>
          <p:nvSpPr>
            <p:cNvPr id="57394" name="Line 50"/>
            <p:cNvSpPr>
              <a:spLocks noChangeShapeType="1"/>
            </p:cNvSpPr>
            <p:nvPr/>
          </p:nvSpPr>
          <p:spPr bwMode="auto">
            <a:xfrm>
              <a:off x="10788" y="476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5" name="Line 51"/>
            <p:cNvSpPr>
              <a:spLocks noChangeShapeType="1"/>
            </p:cNvSpPr>
            <p:nvPr/>
          </p:nvSpPr>
          <p:spPr bwMode="auto">
            <a:xfrm>
              <a:off x="11028" y="4761"/>
              <a:ext cx="0" cy="3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6" name="Line 52"/>
            <p:cNvSpPr>
              <a:spLocks noChangeShapeType="1"/>
            </p:cNvSpPr>
            <p:nvPr/>
          </p:nvSpPr>
          <p:spPr bwMode="auto">
            <a:xfrm>
              <a:off x="10788" y="620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7" name="Line 53"/>
            <p:cNvSpPr>
              <a:spLocks noChangeShapeType="1"/>
            </p:cNvSpPr>
            <p:nvPr/>
          </p:nvSpPr>
          <p:spPr bwMode="auto">
            <a:xfrm>
              <a:off x="10788" y="764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98" name="Line 54"/>
            <p:cNvSpPr>
              <a:spLocks noChangeShapeType="1"/>
            </p:cNvSpPr>
            <p:nvPr/>
          </p:nvSpPr>
          <p:spPr bwMode="auto">
            <a:xfrm flipH="1">
              <a:off x="10778" y="872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Footer Placehold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Efektivitas Peralatan (4)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Berdasarkan </a:t>
            </a:r>
            <a:r>
              <a:rPr lang="en-US" i="1"/>
              <a:t>Japan Institute of Plant Maintenance</a:t>
            </a:r>
            <a:r>
              <a:rPr lang="en-US"/>
              <a:t>, kondisi ideal nilai variabel OEE adalah :</a:t>
            </a:r>
          </a:p>
          <a:p>
            <a:pPr algn="just">
              <a:buFontTx/>
              <a:buNone/>
            </a:pPr>
            <a:r>
              <a:rPr lang="en-US"/>
              <a:t>	</a:t>
            </a:r>
            <a:r>
              <a:rPr lang="en-US" i="1"/>
              <a:t>Availability</a:t>
            </a:r>
            <a:r>
              <a:rPr lang="en-US"/>
              <a:t> 		&gt; 90%</a:t>
            </a:r>
          </a:p>
          <a:p>
            <a:pPr algn="just">
              <a:buFontTx/>
              <a:buNone/>
            </a:pPr>
            <a:r>
              <a:rPr lang="en-US"/>
              <a:t>	</a:t>
            </a:r>
            <a:r>
              <a:rPr lang="en-US" i="1"/>
              <a:t>Performancy Eff</a:t>
            </a:r>
            <a:r>
              <a:rPr lang="en-US"/>
              <a:t>	&gt; 90%</a:t>
            </a:r>
          </a:p>
          <a:p>
            <a:pPr algn="just">
              <a:buFontTx/>
              <a:buNone/>
            </a:pPr>
            <a:r>
              <a:rPr lang="en-US"/>
              <a:t>	</a:t>
            </a:r>
            <a:r>
              <a:rPr lang="en-US" i="1"/>
              <a:t>Quality Product</a:t>
            </a:r>
            <a:r>
              <a:rPr lang="en-US"/>
              <a:t>	&gt; 99%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>
                <a:solidFill>
                  <a:schemeClr val="tx1"/>
                </a:solidFill>
              </a:rPr>
              <a:t>A v a i l a b i l i t 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Merupakan parameter yang menggambarkan jumlah waktu yang ada atau tersedia dalam satu rentang produksi</a:t>
            </a:r>
          </a:p>
          <a:p>
            <a:pPr algn="just"/>
            <a:r>
              <a:rPr lang="en-US"/>
              <a:t>Nilainya dapat ditentukan dengan perbandingan antara </a:t>
            </a:r>
            <a:r>
              <a:rPr lang="en-US" i="1"/>
              <a:t>operating time</a:t>
            </a:r>
            <a:r>
              <a:rPr lang="en-US"/>
              <a:t> dan </a:t>
            </a:r>
            <a:r>
              <a:rPr lang="en-US" i="1"/>
              <a:t>loading time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Performance Efficiency </a:t>
            </a:r>
            <a:r>
              <a:rPr lang="en-US" sz="3600"/>
              <a:t>(PE)</a:t>
            </a:r>
            <a:endParaRPr lang="en-US" sz="3600" i="1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Merupakan nilai dari efesiensi peralatan yang dipengaruhi oleh </a:t>
            </a:r>
            <a:r>
              <a:rPr lang="en-US" i="1"/>
              <a:t>Operating Speed   Rate </a:t>
            </a:r>
            <a:r>
              <a:rPr lang="en-US"/>
              <a:t>(OSR) dan tingkat </a:t>
            </a:r>
            <a:r>
              <a:rPr lang="en-US" i="1"/>
              <a:t>Net Operating Rate </a:t>
            </a:r>
            <a:r>
              <a:rPr lang="en-US"/>
              <a:t>(NOR)</a:t>
            </a:r>
          </a:p>
          <a:p>
            <a:r>
              <a:rPr lang="en-US"/>
              <a:t>Nilai PE dapat dihitung dengan rumusan matematis</a:t>
            </a:r>
          </a:p>
          <a:p>
            <a:pPr>
              <a:buFontTx/>
              <a:buNone/>
            </a:pPr>
            <a:r>
              <a:rPr lang="en-US"/>
              <a:t>	PE = OSR x NOR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Operating Speed Rate</a:t>
            </a:r>
            <a:r>
              <a:rPr lang="en-US" sz="3600"/>
              <a:t> (OSR)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Merupakan perbandingan antara kecepatan teoritis dan kecepatan aktual</a:t>
            </a:r>
          </a:p>
          <a:p>
            <a:pPr algn="just"/>
            <a:r>
              <a:rPr lang="en-US"/>
              <a:t>Nilai dari OSR dapat ditentukan dengan rumusan matematis</a:t>
            </a:r>
          </a:p>
          <a:p>
            <a:pPr algn="just"/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371600" y="3733800"/>
          <a:ext cx="7086600" cy="1044575"/>
        </p:xfrm>
        <a:graphic>
          <a:graphicData uri="http://schemas.openxmlformats.org/presentationml/2006/ole">
            <p:oleObj spid="_x0000_s61444" r:id="rId3" imgW="2908300" imgH="431800" progId="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Net Operating Rate</a:t>
            </a:r>
            <a:r>
              <a:rPr lang="en-US" sz="3600"/>
              <a:t> (NOR)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Merupakan nilai bersih dari kecepatan operasi yang dibutuhkan selama waktu produksi</a:t>
            </a:r>
          </a:p>
          <a:p>
            <a:pPr algn="just"/>
            <a:r>
              <a:rPr lang="en-US"/>
              <a:t>Nilai NOR dapat ditentukan dengan menggunakan rumusan matematis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-609600" y="4114800"/>
          <a:ext cx="8229600" cy="935038"/>
        </p:xfrm>
        <a:graphic>
          <a:graphicData uri="http://schemas.openxmlformats.org/presentationml/2006/ole">
            <p:oleObj spid="_x0000_s62468" r:id="rId3" imgW="3771900" imgH="431800" progId="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133600" y="228600"/>
            <a:ext cx="7010400" cy="757238"/>
          </a:xfrm>
        </p:spPr>
        <p:txBody>
          <a:bodyPr>
            <a:normAutofit/>
          </a:bodyPr>
          <a:lstStyle/>
          <a:p>
            <a:r>
              <a:rPr lang="en-US" sz="3700" i="1" dirty="0"/>
              <a:t>DETERIORATION OF  EQUIPMENT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4800600"/>
            <a:ext cx="6383337" cy="431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Pendahuluan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Tindakan perawatan merupakan segala tindakan untuk menjaga “kesehatan” dari peralatan tersebut.</a:t>
            </a:r>
          </a:p>
          <a:p>
            <a:pPr algn="just"/>
            <a:r>
              <a:rPr lang="en-US"/>
              <a:t>Sehingga dapat disimpulkan bahwa </a:t>
            </a:r>
            <a:r>
              <a:rPr lang="en-US" i="1"/>
              <a:t>preventive maintenance</a:t>
            </a:r>
            <a:r>
              <a:rPr lang="en-US"/>
              <a:t> sama dengan </a:t>
            </a:r>
            <a:r>
              <a:rPr lang="en-US" i="1"/>
              <a:t>preventive medicine</a:t>
            </a:r>
          </a:p>
          <a:p>
            <a:pPr algn="just"/>
            <a:r>
              <a:rPr lang="en-US"/>
              <a:t>Perbedaan utamanya hanya terdapat pada objeknya saja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Komponen TPM (2)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n-US"/>
              <a:t>	</a:t>
            </a:r>
            <a:r>
              <a:rPr lang="en-US" b="1" i="1"/>
              <a:t>Maintenance</a:t>
            </a:r>
            <a:r>
              <a:rPr lang="en-US"/>
              <a:t>, artinya pelaksanaan tindakan perawatan terhadap fasilitas produksi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Strategi Penanggulangan  (1)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600200" y="1676400"/>
          <a:ext cx="5410200" cy="4557713"/>
        </p:xfrm>
        <a:graphic>
          <a:graphicData uri="http://schemas.openxmlformats.org/presentationml/2006/ole">
            <p:oleObj spid="_x0000_s69636" name="Visio" r:id="rId3" imgW="4636618" imgH="3904488" progId="Visio.Drawing.6">
              <p:embed/>
            </p:oleObj>
          </a:graphicData>
        </a:graphic>
      </p:graphicFrame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3562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Strategi Penanggulangan  (2)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/>
              <a:t>Preventive maintenance</a:t>
            </a:r>
            <a:r>
              <a:rPr lang="en-US"/>
              <a:t> belum menjamin dapat menghilangkan </a:t>
            </a:r>
            <a:r>
              <a:rPr lang="en-US" i="1"/>
              <a:t>breakdown</a:t>
            </a:r>
          </a:p>
          <a:p>
            <a:r>
              <a:rPr lang="en-US"/>
              <a:t>Kenapa </a:t>
            </a:r>
            <a:r>
              <a:rPr lang="en-US" i="1"/>
              <a:t>preventive maintenance</a:t>
            </a:r>
            <a:r>
              <a:rPr lang="en-US"/>
              <a:t> tidak dapat menghilangkan </a:t>
            </a:r>
            <a:r>
              <a:rPr lang="en-US" i="1"/>
              <a:t>breakdown </a:t>
            </a:r>
            <a:r>
              <a:rPr lang="en-US"/>
              <a:t>??</a:t>
            </a:r>
            <a:endParaRPr lang="en-US" i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Strategi Penanggulangan  (3)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Terjadinya </a:t>
            </a:r>
            <a:r>
              <a:rPr lang="en-US" i="1"/>
              <a:t>breakdown</a:t>
            </a:r>
            <a:r>
              <a:rPr lang="en-US"/>
              <a:t> atau </a:t>
            </a:r>
            <a:r>
              <a:rPr lang="en-US" i="1"/>
              <a:t>failure</a:t>
            </a:r>
            <a:r>
              <a:rPr lang="en-US"/>
              <a:t> berubah sejalan dengan waktu</a:t>
            </a:r>
          </a:p>
          <a:p>
            <a:pPr algn="just"/>
            <a:r>
              <a:rPr lang="en-US"/>
              <a:t>Karakteristik kurva </a:t>
            </a:r>
            <a:r>
              <a:rPr lang="en-US" i="1"/>
              <a:t>breakdown</a:t>
            </a:r>
            <a:r>
              <a:rPr lang="en-US"/>
              <a:t> atau </a:t>
            </a:r>
            <a:r>
              <a:rPr lang="en-US" i="1"/>
              <a:t>failure rate</a:t>
            </a:r>
            <a:r>
              <a:rPr lang="en-US"/>
              <a:t> dipisahkan menurut karakteristik rentang umur atau biasa dikenal dengan </a:t>
            </a:r>
            <a:r>
              <a:rPr lang="en-US" i="1"/>
              <a:t>bath – up curve </a:t>
            </a:r>
          </a:p>
          <a:p>
            <a:pPr algn="just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Bath – Up Curve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7543800" cy="49530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394200" algn="l"/>
              </a:tabLst>
            </a:pPr>
            <a:r>
              <a:rPr lang="en-US" sz="3600"/>
              <a:t>Strategi Penanggulangan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/>
              <a:t>	Terdapat lima tindakan untuk dapat mengatasi dan menghindari </a:t>
            </a:r>
            <a:r>
              <a:rPr lang="en-US" i="1"/>
              <a:t>breakdown</a:t>
            </a:r>
            <a:r>
              <a:rPr lang="en-US"/>
              <a:t>:</a:t>
            </a:r>
          </a:p>
          <a:p>
            <a:pPr algn="just">
              <a:lnSpc>
                <a:spcPct val="90000"/>
              </a:lnSpc>
            </a:pPr>
            <a:r>
              <a:rPr lang="en-US"/>
              <a:t>Memelihara kondisi dasar dari peralatan</a:t>
            </a:r>
          </a:p>
          <a:p>
            <a:pPr algn="just">
              <a:lnSpc>
                <a:spcPct val="90000"/>
              </a:lnSpc>
            </a:pPr>
            <a:r>
              <a:rPr lang="en-US"/>
              <a:t>Memelihara dan mempertahankan kondisi mesin atau peralatan</a:t>
            </a:r>
          </a:p>
          <a:p>
            <a:pPr algn="just">
              <a:lnSpc>
                <a:spcPct val="90000"/>
              </a:lnSpc>
            </a:pPr>
            <a:r>
              <a:rPr lang="en-US"/>
              <a:t>Memulihkan dan memperbaiki peralatan yang sudah memburuk kondisinya</a:t>
            </a:r>
          </a:p>
          <a:p>
            <a:pPr algn="just">
              <a:lnSpc>
                <a:spcPct val="90000"/>
              </a:lnSpc>
            </a:pPr>
            <a:r>
              <a:rPr lang="en-US"/>
              <a:t>Mengoreksi kelemahan desain</a:t>
            </a:r>
          </a:p>
          <a:p>
            <a:pPr algn="just">
              <a:lnSpc>
                <a:spcPct val="90000"/>
              </a:lnSpc>
            </a:pPr>
            <a:r>
              <a:rPr lang="en-US"/>
              <a:t>Meningkatkan kemampuan pekerja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38400" y="228600"/>
            <a:ext cx="6477000" cy="1219200"/>
          </a:xfrm>
        </p:spPr>
        <p:txBody>
          <a:bodyPr>
            <a:normAutofit/>
          </a:bodyPr>
          <a:lstStyle/>
          <a:p>
            <a:r>
              <a:rPr lang="en-US" sz="3700" i="1" dirty="0"/>
              <a:t>AUTONOMOUS MAINTENANCE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n-US" sz="3700" dirty="0"/>
              <a:t>(PERAWATAN MANDIRI)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Pendahuluan (1)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/>
              <a:t>Sebuah filosofi yang mengharuskan setiap pekerja dapat melakukan tindakan </a:t>
            </a:r>
            <a:r>
              <a:rPr lang="en-US" sz="2800" i="1"/>
              <a:t>maintenance</a:t>
            </a:r>
            <a:r>
              <a:rPr lang="en-US" sz="2800"/>
              <a:t> di sistem kerja masing-masing </a:t>
            </a:r>
          </a:p>
          <a:p>
            <a:pPr algn="just"/>
            <a:r>
              <a:rPr lang="en-US" sz="2800"/>
              <a:t>Merupakan perangkat yang unik dari pelaksanaan TPM</a:t>
            </a:r>
          </a:p>
          <a:p>
            <a:pPr algn="just"/>
            <a:r>
              <a:rPr lang="en-US" sz="2800"/>
              <a:t>Semakin lama suatu perusahaan telah berdiri, maka semakin sulit pula menerapkan </a:t>
            </a:r>
            <a:r>
              <a:rPr lang="en-US" sz="2800" i="1"/>
              <a:t>Autonomous Maintenance</a:t>
            </a:r>
            <a:r>
              <a:rPr lang="en-US" sz="2800"/>
              <a:t> (AM)</a:t>
            </a:r>
          </a:p>
          <a:p>
            <a:pPr algn="just"/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Pendahuluan (2)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Setiap pekerja terasa sulit sekali untuk keluar dari konsep “saya yang mengoperasikan,anda yang memperbaiki”</a:t>
            </a:r>
          </a:p>
          <a:p>
            <a:pPr algn="just"/>
            <a:r>
              <a:rPr lang="en-US"/>
              <a:t>Kondisi ini membuat setiap orang tidak terlibat pada usaha penerapan TPM</a:t>
            </a:r>
          </a:p>
          <a:p>
            <a:pPr algn="just"/>
            <a:r>
              <a:rPr lang="en-US"/>
              <a:t>Hal ini yang sering menjadi kendala dalam usaha penerapan TPM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Tujuh Langkah AM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i="1"/>
              <a:t>Initial cleaning</a:t>
            </a:r>
            <a:endParaRPr lang="en-US"/>
          </a:p>
          <a:p>
            <a:pPr marL="609600" indent="-609600">
              <a:buFontTx/>
              <a:buAutoNum type="arabicPeriod"/>
            </a:pPr>
            <a:r>
              <a:rPr lang="en-US" i="1"/>
              <a:t>Counter measures to source of problem</a:t>
            </a:r>
          </a:p>
          <a:p>
            <a:pPr marL="609600" indent="-609600">
              <a:buFontTx/>
              <a:buAutoNum type="arabicPeriod"/>
            </a:pPr>
            <a:r>
              <a:rPr lang="en-US" i="1"/>
              <a:t>Temporary/intermediate </a:t>
            </a:r>
            <a:r>
              <a:rPr lang="en-US" i="1">
                <a:solidFill>
                  <a:srgbClr val="FF0000"/>
                </a:solidFill>
                <a:hlinkClick r:id="rId2" action="ppaction://hlinkpres?slideindex=1&amp;slidetitle="/>
              </a:rPr>
              <a:t>standards</a:t>
            </a:r>
            <a:endParaRPr lang="en-US" i="1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i="1"/>
              <a:t>Genenal Inspection</a:t>
            </a:r>
          </a:p>
          <a:p>
            <a:pPr marL="609600" indent="-609600">
              <a:buFontTx/>
              <a:buAutoNum type="arabicPeriod"/>
            </a:pPr>
            <a:r>
              <a:rPr lang="en-US" i="1"/>
              <a:t>Autonomous Inspection</a:t>
            </a:r>
          </a:p>
          <a:p>
            <a:pPr marL="609600" indent="-609600">
              <a:buFontTx/>
              <a:buAutoNum type="arabicPeriod"/>
            </a:pPr>
            <a:r>
              <a:rPr lang="en-US" i="1">
                <a:hlinkClick r:id="rId3" action="ppaction://hlinkpres?slideindex=1&amp;slidetitle="/>
              </a:rPr>
              <a:t>Organization </a:t>
            </a:r>
            <a:r>
              <a:rPr lang="en-US" i="1"/>
              <a:t>&amp; Standardisation</a:t>
            </a:r>
          </a:p>
          <a:p>
            <a:pPr marL="609600" indent="-609600">
              <a:buFontTx/>
              <a:buAutoNum type="arabicPeriod"/>
            </a:pPr>
            <a:r>
              <a:rPr lang="en-US" i="1"/>
              <a:t>Full Autonomous Maintenance </a:t>
            </a:r>
            <a:r>
              <a:rPr lang="en-US"/>
              <a:t>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Initial Cleaning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Merupakan langkah awal dari pelaksanaan </a:t>
            </a:r>
            <a:r>
              <a:rPr lang="en-US" i="1"/>
              <a:t>Autonomous Maintenance</a:t>
            </a:r>
          </a:p>
          <a:p>
            <a:pPr algn="just"/>
            <a:r>
              <a:rPr lang="en-US"/>
              <a:t>Operator melakukan pembersihan serta pemeriksaan terhadap peralatan </a:t>
            </a:r>
          </a:p>
          <a:p>
            <a:pPr algn="just"/>
            <a:r>
              <a:rPr lang="en-US"/>
              <a:t>Operator diharapkan dapat mempunyai keahlian dalam mendeteksi permasalahan pada peralatan tersebut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1004888"/>
          </a:xfrm>
        </p:spPr>
        <p:txBody>
          <a:bodyPr/>
          <a:lstStyle/>
          <a:p>
            <a:r>
              <a:rPr lang="en-US" sz="3200"/>
              <a:t>TPM vs TQM (</a:t>
            </a:r>
            <a:r>
              <a:rPr lang="en-US" sz="3200" i="1"/>
              <a:t>Total Quality Management</a:t>
            </a:r>
            <a:r>
              <a:rPr lang="en-US" sz="3200"/>
              <a:t>)(1)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/>
              <a:t>Dalam program TPM, dibutuhkan keterlibatan semua orang sementara semua fokus kegiatan dicurahkan kepada mereka.</a:t>
            </a:r>
          </a:p>
          <a:p>
            <a:pPr algn="just">
              <a:lnSpc>
                <a:spcPct val="90000"/>
              </a:lnSpc>
            </a:pPr>
            <a:r>
              <a:rPr lang="en-US"/>
              <a:t>Sedangkan dalam program TQM, dibutuhkan keterlibatan semua karyawan agar sukses dalam pengembangan kualitas usaha untuk memenuhi kebutuhan pelanggan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138113"/>
            <a:ext cx="7596187" cy="757237"/>
          </a:xfrm>
        </p:spPr>
        <p:txBody>
          <a:bodyPr/>
          <a:lstStyle/>
          <a:p>
            <a:r>
              <a:rPr lang="en-US" sz="3200" i="1"/>
              <a:t>Counter measures to source of problem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Merupakan langkah berikutnya setelah operator melakukan </a:t>
            </a:r>
            <a:r>
              <a:rPr lang="en-US" i="1"/>
              <a:t>initial cleaning</a:t>
            </a:r>
          </a:p>
          <a:p>
            <a:pPr algn="just"/>
            <a:r>
              <a:rPr lang="en-US"/>
              <a:t>Pada langkah ini, operator diharapkan dapat mengambil tindakan perawatan awal terhadap sumber masalah</a:t>
            </a:r>
          </a:p>
          <a:p>
            <a:pPr algn="just"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Temporary/intermediate standards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Pada langkah 1 dan 2, operator telah mengidentifikasi dasar perawatan yang akan diberikan pada peralatan</a:t>
            </a:r>
          </a:p>
          <a:p>
            <a:pPr algn="just"/>
            <a:r>
              <a:rPr lang="en-US"/>
              <a:t>Pada langkah ini, dibuat standar operasi awal agar dasar perawatan yang telah dibuat dapat berjalan dengan efektif </a:t>
            </a:r>
          </a:p>
          <a:p>
            <a:pPr algn="just"/>
            <a:r>
              <a:rPr lang="en-US"/>
              <a:t>Operator diberikan limit waktu untuk menyelesaikan tindakan perawatan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Genenal Inspection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/>
              <a:t>Pada langkah ini, dilakukan pemeriksaan keseluruhan terhadap kerusakan yang terjadi pada peralatan</a:t>
            </a:r>
          </a:p>
          <a:p>
            <a:pPr algn="just">
              <a:lnSpc>
                <a:spcPct val="90000"/>
              </a:lnSpc>
            </a:pPr>
            <a:r>
              <a:rPr lang="en-US"/>
              <a:t>Pemeriksaan keseluruhan ini dilakukan oleh supervisor dan juga staf bagian </a:t>
            </a:r>
            <a:r>
              <a:rPr lang="en-US" i="1"/>
              <a:t>maintenance</a:t>
            </a:r>
          </a:p>
          <a:p>
            <a:pPr algn="just">
              <a:lnSpc>
                <a:spcPct val="90000"/>
              </a:lnSpc>
            </a:pPr>
            <a:r>
              <a:rPr lang="en-US"/>
              <a:t>Langkah ini membutuhkan waktu yang agak lama agar di dapatkan solusi yang baik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Autonomous Inspection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/>
              <a:t>Pada langkah ke lima ini,semua langkah dari 1 s/d 4 dievaluasi agar tetap konsisten dengan tujuan awal</a:t>
            </a:r>
          </a:p>
          <a:p>
            <a:pPr algn="just"/>
            <a:r>
              <a:rPr lang="en-US"/>
              <a:t>Operator diharapkan dapat memahami general inspection yang telah dilakukan</a:t>
            </a:r>
          </a:p>
          <a:p>
            <a:pPr algn="just"/>
            <a:r>
              <a:rPr lang="en-US"/>
              <a:t>Bagian maintenance mempersiapkan jadwal perawatan yang telah sesuai dengan standarisasi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Organization &amp; Standardisation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Supervisor dan manager mengidentifikasi semua aspek yang ada di tempat kerja dan membuat standarisasi terhadap semua kebijakan perawatan</a:t>
            </a:r>
          </a:p>
          <a:p>
            <a:r>
              <a:rPr lang="en-US"/>
              <a:t>Operator harus mengikuti standar tersebut dan merasa ikut bertanggung jawab terhadap keberhasilan tindakan perawatan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/>
              <a:t>Full Autonomous Maintenance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Setelah melakukan langkah 1 s/d 6, diharapkan semua pekerja mulai dari operator telah menjadi terampil, percaya diri dan dapat bertanggung jawab terhadap pekerjaan masing-masing</a:t>
            </a:r>
          </a:p>
          <a:p>
            <a:r>
              <a:rPr lang="en-US"/>
              <a:t>Pada tahapan ini, semua pekerja harus terus melakukan </a:t>
            </a:r>
            <a:r>
              <a:rPr lang="en-US" i="1"/>
              <a:t>continous improvement</a:t>
            </a:r>
            <a:r>
              <a:rPr lang="en-US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138113"/>
            <a:ext cx="7824787" cy="757237"/>
          </a:xfrm>
        </p:spPr>
        <p:txBody>
          <a:bodyPr/>
          <a:lstStyle/>
          <a:p>
            <a:r>
              <a:rPr lang="en-US" sz="3200"/>
              <a:t>TPM vs TQM (</a:t>
            </a:r>
            <a:r>
              <a:rPr lang="en-US" sz="3200" i="1"/>
              <a:t>Total Quality Management</a:t>
            </a:r>
            <a:r>
              <a:rPr lang="en-US" sz="3200"/>
              <a:t>)(1)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138113"/>
            <a:ext cx="7596187" cy="757237"/>
          </a:xfrm>
        </p:spPr>
        <p:txBody>
          <a:bodyPr/>
          <a:lstStyle/>
          <a:p>
            <a:r>
              <a:rPr lang="en-US" sz="3600"/>
              <a:t>Arti “Total” pada TPM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i="1"/>
              <a:t>Total Effectiveness</a:t>
            </a:r>
          </a:p>
          <a:p>
            <a:pPr algn="just">
              <a:buFontTx/>
              <a:buNone/>
            </a:pPr>
            <a:endParaRPr lang="en-US" i="1"/>
          </a:p>
          <a:p>
            <a:pPr algn="just"/>
            <a:r>
              <a:rPr lang="en-US" i="1"/>
              <a:t>Total Maintenance System</a:t>
            </a:r>
          </a:p>
          <a:p>
            <a:pPr algn="just">
              <a:buFontTx/>
              <a:buNone/>
            </a:pPr>
            <a:endParaRPr lang="en-US" i="1"/>
          </a:p>
          <a:p>
            <a:pPr algn="just"/>
            <a:r>
              <a:rPr lang="en-US" i="1"/>
              <a:t>Total Participatioan of All Employee</a:t>
            </a:r>
            <a:r>
              <a:rPr lang="en-US"/>
              <a:t> </a:t>
            </a:r>
          </a:p>
          <a:p>
            <a:pPr algn="just">
              <a:buFontTx/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Tujuan TPM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Mengurangi waktu </a:t>
            </a:r>
            <a:r>
              <a:rPr lang="en-US" i="1"/>
              <a:t>delay</a:t>
            </a:r>
            <a:r>
              <a:rPr lang="en-US"/>
              <a:t> saat operasi</a:t>
            </a:r>
          </a:p>
          <a:p>
            <a:r>
              <a:rPr lang="en-US"/>
              <a:t>Meningkatkan </a:t>
            </a:r>
            <a:r>
              <a:rPr lang="en-US" i="1"/>
              <a:t>availability</a:t>
            </a:r>
            <a:r>
              <a:rPr lang="en-US"/>
              <a:t> untuk menambah waktu produktif</a:t>
            </a:r>
          </a:p>
          <a:p>
            <a:r>
              <a:rPr lang="en-US"/>
              <a:t>Meningkatkan umur peralatan</a:t>
            </a:r>
          </a:p>
          <a:p>
            <a:r>
              <a:rPr lang="en-US"/>
              <a:t>Melaksanakan </a:t>
            </a:r>
            <a:r>
              <a:rPr lang="en-US" i="1"/>
              <a:t>Preventive Maintenance</a:t>
            </a:r>
          </a:p>
          <a:p>
            <a:pPr>
              <a:buFontTx/>
              <a:buNone/>
            </a:pPr>
            <a:endParaRPr lang="en-US" i="1"/>
          </a:p>
          <a:p>
            <a:pPr algn="just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Sasaran TPM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/>
              <a:t>Untuk meningkatkan produktivitas dengan cara mengurangi input dan memperbesar output</a:t>
            </a:r>
          </a:p>
          <a:p>
            <a:pPr algn="just"/>
            <a:r>
              <a:rPr lang="en-US" sz="2800"/>
              <a:t>Input yang dimaksud dapat berupa manusia, material dan juga mesin yang digunakan</a:t>
            </a:r>
          </a:p>
          <a:p>
            <a:pPr algn="just"/>
            <a:r>
              <a:rPr lang="en-US" sz="2800"/>
              <a:t>Ouput yang dimaksud bukan hanya kuantitas dari produk yang dihasilkan, tetapi bisa juga dari kualitas produk dan pengiriman barang yang tepat waktu.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Manajemen Perawatan/TI2011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1582</TotalTime>
  <Words>1491</Words>
  <Application>Microsoft Office PowerPoint</Application>
  <PresentationFormat>On-screen Show (4:3)</PresentationFormat>
  <Paragraphs>278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Median</vt:lpstr>
      <vt:lpstr>Visio</vt:lpstr>
      <vt:lpstr>  TOTAL PRODUCTIVE MAINTENANCE</vt:lpstr>
      <vt:lpstr> Definisi </vt:lpstr>
      <vt:lpstr>Komponen TPM (1)</vt:lpstr>
      <vt:lpstr>Komponen TPM (2)</vt:lpstr>
      <vt:lpstr>TPM vs TQM (Total Quality Management)(1)</vt:lpstr>
      <vt:lpstr>TPM vs TQM (Total Quality Management)(1)</vt:lpstr>
      <vt:lpstr>Arti “Total” pada TPM</vt:lpstr>
      <vt:lpstr>Tujuan TPM</vt:lpstr>
      <vt:lpstr>Sasaran TPM</vt:lpstr>
      <vt:lpstr>Pilar-Pilar Kegiatan TPM </vt:lpstr>
      <vt:lpstr>Pilar-Pilar Kegiatan TPM</vt:lpstr>
      <vt:lpstr>Pilar-Pilar Kegiatan TPM (1)</vt:lpstr>
      <vt:lpstr>Pilar-Pilar Kegiatan TPM (2)</vt:lpstr>
      <vt:lpstr>Pilar-Pilar Kegiatan TPM (3)</vt:lpstr>
      <vt:lpstr>Pilar-Pilar Kegiatan TPM (4)</vt:lpstr>
      <vt:lpstr>Pilar-Pilar Kegiatan TPM (5)</vt:lpstr>
      <vt:lpstr>Pilar-Pilar Kegiatan TPM (6)</vt:lpstr>
      <vt:lpstr>Pilar-Pilar Kegiatan TPM (7)</vt:lpstr>
      <vt:lpstr>Faktor prasyarat untuk penerapan TPM</vt:lpstr>
      <vt:lpstr>Tahapan Penerapan TPM </vt:lpstr>
      <vt:lpstr>Tahap Persiapan (1)</vt:lpstr>
      <vt:lpstr>Tahap Persiapan (2)</vt:lpstr>
      <vt:lpstr>Tahap Penerapan (1)</vt:lpstr>
      <vt:lpstr>Tahap Penerapan (2)</vt:lpstr>
      <vt:lpstr>Tahap Penerapan (3)</vt:lpstr>
      <vt:lpstr>Tahap Stabilisasi </vt:lpstr>
      <vt:lpstr>Kendala dalam penerapan TPM (1)</vt:lpstr>
      <vt:lpstr>Kendala dalam penerapan TPM (2)</vt:lpstr>
      <vt:lpstr>EFEKTIVITAS PERALATAN</vt:lpstr>
      <vt:lpstr>Efektivitas Peralatan (1)</vt:lpstr>
      <vt:lpstr>Efektivitas Peralatan (2)</vt:lpstr>
      <vt:lpstr>Efektivitas Peralatan (3)</vt:lpstr>
      <vt:lpstr>Efektivitas Peralatan (4)</vt:lpstr>
      <vt:lpstr>A v a i l a b i l i t y</vt:lpstr>
      <vt:lpstr>Performance Efficiency (PE)</vt:lpstr>
      <vt:lpstr>Operating Speed Rate (OSR)</vt:lpstr>
      <vt:lpstr>Net Operating Rate (NOR)</vt:lpstr>
      <vt:lpstr>DETERIORATION OF  EQUIPMENT</vt:lpstr>
      <vt:lpstr>Pendahuluan</vt:lpstr>
      <vt:lpstr>Strategi Penanggulangan  (1)</vt:lpstr>
      <vt:lpstr>Strategi Penanggulangan  (2)</vt:lpstr>
      <vt:lpstr>Strategi Penanggulangan  (3)</vt:lpstr>
      <vt:lpstr>Bath – Up Curve</vt:lpstr>
      <vt:lpstr>Strategi Penanggulangan (4)</vt:lpstr>
      <vt:lpstr>AUTONOMOUS MAINTENANCE (PERAWATAN MANDIRI)</vt:lpstr>
      <vt:lpstr>Pendahuluan (1)</vt:lpstr>
      <vt:lpstr>Pendahuluan (2)</vt:lpstr>
      <vt:lpstr>Tujuh Langkah AM</vt:lpstr>
      <vt:lpstr>Initial Cleaning</vt:lpstr>
      <vt:lpstr>Counter measures to source of problem</vt:lpstr>
      <vt:lpstr>Temporary/intermediate standards</vt:lpstr>
      <vt:lpstr>Genenal Inspection</vt:lpstr>
      <vt:lpstr>Autonomous Inspection</vt:lpstr>
      <vt:lpstr>Organization &amp; Standardisation</vt:lpstr>
      <vt:lpstr>Full Autonomous Maintenance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Teknik Industri</cp:lastModifiedBy>
  <cp:revision>82</cp:revision>
  <dcterms:created xsi:type="dcterms:W3CDTF">2010-03-27T03:09:33Z</dcterms:created>
  <dcterms:modified xsi:type="dcterms:W3CDTF">2011-01-06T03:25:25Z</dcterms:modified>
</cp:coreProperties>
</file>