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3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EA5B-7B72-4687-B7AD-6BF143480070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A949-B3DD-408D-B922-ADE64B19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EA5B-7B72-4687-B7AD-6BF143480070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A949-B3DD-408D-B922-ADE64B19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3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EA5B-7B72-4687-B7AD-6BF143480070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A949-B3DD-408D-B922-ADE64B19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4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EA5B-7B72-4687-B7AD-6BF143480070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A949-B3DD-408D-B922-ADE64B19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7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EA5B-7B72-4687-B7AD-6BF143480070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A949-B3DD-408D-B922-ADE64B19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2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EA5B-7B72-4687-B7AD-6BF143480070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A949-B3DD-408D-B922-ADE64B19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9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EA5B-7B72-4687-B7AD-6BF143480070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A949-B3DD-408D-B922-ADE64B19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5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EA5B-7B72-4687-B7AD-6BF143480070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A949-B3DD-408D-B922-ADE64B19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EA5B-7B72-4687-B7AD-6BF143480070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A949-B3DD-408D-B922-ADE64B19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8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EA5B-7B72-4687-B7AD-6BF143480070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A949-B3DD-408D-B922-ADE64B19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EA5B-7B72-4687-B7AD-6BF143480070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A949-B3DD-408D-B922-ADE64B19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6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6EA5B-7B72-4687-B7AD-6BF143480070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2A949-B3DD-408D-B922-ADE64B19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5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9314" y="25756"/>
            <a:ext cx="1571223" cy="1763297"/>
            <a:chOff x="135225" y="25756"/>
            <a:chExt cx="1571223" cy="17632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26" y="25756"/>
              <a:ext cx="1005840" cy="10058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6893" y="1004223"/>
              <a:ext cx="142955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(185*)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Michael Hartono</a:t>
              </a:r>
            </a:p>
            <a:p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(BCA)</a:t>
              </a:r>
            </a:p>
            <a:p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Kekayaan</a:t>
              </a:r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USD 6,5 </a:t>
              </a:r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miliar</a:t>
              </a:r>
              <a:endParaRPr lang="en-US" sz="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5225" y="988583"/>
              <a:ext cx="3606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139776" y="22260"/>
            <a:ext cx="1609860" cy="1763297"/>
            <a:chOff x="96588" y="25756"/>
            <a:chExt cx="1609860" cy="17632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47" y="25756"/>
              <a:ext cx="1005840" cy="100584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276893" y="1004223"/>
              <a:ext cx="142955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(194)</a:t>
              </a:r>
              <a:endParaRPr lang="en-US" sz="9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 Budi Hartono</a:t>
              </a:r>
            </a:p>
            <a:p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(BCA)</a:t>
              </a:r>
            </a:p>
            <a:p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Kekayaan</a:t>
              </a:r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USD 6,2 </a:t>
              </a:r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miliar</a:t>
              </a:r>
              <a:endParaRPr lang="en-US" sz="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6588" y="988583"/>
              <a:ext cx="3606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293611" y="191293"/>
            <a:ext cx="1620781" cy="1832826"/>
            <a:chOff x="-7840" y="-43773"/>
            <a:chExt cx="1620781" cy="1832826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40" y="-43773"/>
              <a:ext cx="1005840" cy="100584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83386" y="1004223"/>
              <a:ext cx="142955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(295) </a:t>
              </a:r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Keluarga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Susilo</a:t>
              </a:r>
              <a:r>
                <a:rPr lang="en-US" sz="9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Wonowidjojo</a:t>
              </a:r>
              <a:endParaRPr lang="en-US" sz="9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Gudang</a:t>
              </a:r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Garam</a:t>
              </a:r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Kekayaan</a:t>
              </a:r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USD 3,6 </a:t>
              </a:r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miliar</a:t>
              </a:r>
              <a:endParaRPr lang="en-US" sz="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81" y="988583"/>
              <a:ext cx="3606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395930" y="225248"/>
            <a:ext cx="2369586" cy="1286244"/>
            <a:chOff x="135226" y="-254648"/>
            <a:chExt cx="2369586" cy="128624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26" y="25756"/>
              <a:ext cx="1005840" cy="100584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075257" y="-239008"/>
              <a:ext cx="142955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(358) </a:t>
              </a:r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Keluarga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Eka</a:t>
              </a:r>
              <a:r>
                <a:rPr lang="en-US" sz="9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Tjipta</a:t>
              </a:r>
              <a:r>
                <a:rPr lang="en-US" sz="9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Widjaja</a:t>
              </a:r>
              <a:endParaRPr lang="en-US" sz="9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Sinar</a:t>
              </a:r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Mas)</a:t>
              </a:r>
            </a:p>
            <a:p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Kekayaan</a:t>
              </a:r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USD 3,1 </a:t>
              </a:r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miliar</a:t>
              </a:r>
              <a:endParaRPr lang="en-US" sz="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82073" y="-254648"/>
              <a:ext cx="3606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336305" y="938372"/>
            <a:ext cx="2551309" cy="1180104"/>
            <a:chOff x="135226" y="-148508"/>
            <a:chExt cx="2551309" cy="1180104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26" y="25756"/>
              <a:ext cx="1005840" cy="100584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1256980" y="-132868"/>
              <a:ext cx="142955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(447)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Chairul</a:t>
              </a:r>
              <a:r>
                <a:rPr lang="en-US" sz="9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Tanjung</a:t>
              </a:r>
              <a:endParaRPr lang="en-US" sz="9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(CT Corp)</a:t>
              </a:r>
            </a:p>
            <a:p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Kekayaan</a:t>
              </a:r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USD 2,7 </a:t>
              </a:r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miliar</a:t>
              </a:r>
              <a:endParaRPr lang="en-US" sz="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63796" y="-148508"/>
              <a:ext cx="3606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189699" y="1612212"/>
            <a:ext cx="2749636" cy="1163547"/>
            <a:chOff x="-15945" y="-411909"/>
            <a:chExt cx="2749636" cy="1163547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945" y="-254202"/>
              <a:ext cx="1005840" cy="1005840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1304136" y="-396269"/>
              <a:ext cx="142955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(595)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Murdaya</a:t>
              </a:r>
              <a:r>
                <a:rPr lang="en-US" sz="9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Poo</a:t>
              </a:r>
            </a:p>
            <a:p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(Central </a:t>
              </a:r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Cipta</a:t>
              </a:r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Murdaya</a:t>
              </a:r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Kekayaan</a:t>
              </a:r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USD 2,4 </a:t>
              </a:r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miliar</a:t>
              </a:r>
              <a:endParaRPr lang="en-US" sz="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110952" y="-411909"/>
              <a:ext cx="3606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843136" y="2443816"/>
            <a:ext cx="2963427" cy="1167024"/>
            <a:chOff x="106888" y="-185897"/>
            <a:chExt cx="2963427" cy="1167024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8" y="-24713"/>
              <a:ext cx="1005840" cy="1005840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1334252" y="-170257"/>
              <a:ext cx="173606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(723)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Lim </a:t>
              </a:r>
              <a:r>
                <a:rPr lang="en-US" sz="9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Hariyanto</a:t>
              </a:r>
              <a:r>
                <a:rPr lang="en-US" sz="9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Wijaya</a:t>
              </a:r>
              <a:r>
                <a:rPr lang="en-US" sz="9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Sarwo</a:t>
              </a:r>
              <a:endParaRPr lang="en-US" sz="9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Bumitama</a:t>
              </a:r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Agri</a:t>
              </a:r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Ltd)</a:t>
              </a:r>
            </a:p>
            <a:p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Kekayaan</a:t>
              </a:r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USD 2,2 </a:t>
              </a:r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miliar</a:t>
              </a:r>
              <a:endParaRPr lang="en-US" sz="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141068" y="-185897"/>
              <a:ext cx="3606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330769" y="3365738"/>
            <a:ext cx="2475794" cy="1202615"/>
            <a:chOff x="135226" y="-171019"/>
            <a:chExt cx="2475794" cy="1202615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26" y="25756"/>
              <a:ext cx="1005840" cy="1005840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1181465" y="-155379"/>
              <a:ext cx="142955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(842)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Anthoni</a:t>
              </a:r>
              <a:r>
                <a:rPr lang="en-US" sz="9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Salim</a:t>
              </a:r>
            </a:p>
            <a:p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(First </a:t>
              </a:r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Pasific</a:t>
              </a:r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Kekayaan</a:t>
              </a:r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USD 2 </a:t>
              </a:r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miliar</a:t>
              </a:r>
              <a:endParaRPr lang="en-US" sz="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88281" y="-171019"/>
              <a:ext cx="3606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704723" y="4282894"/>
            <a:ext cx="2435395" cy="1328216"/>
            <a:chOff x="135226" y="-296620"/>
            <a:chExt cx="2435395" cy="1328216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26" y="25756"/>
              <a:ext cx="1005840" cy="1005840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1141066" y="-280980"/>
              <a:ext cx="142955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(1.004)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Ciliandra</a:t>
              </a:r>
              <a:r>
                <a:rPr lang="en-US" sz="9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Fangiono</a:t>
              </a:r>
              <a:endParaRPr lang="en-US" sz="9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(First Resources Ltd)</a:t>
              </a:r>
            </a:p>
            <a:p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Kekayaan</a:t>
              </a:r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USD 1,8 </a:t>
              </a:r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miliar</a:t>
              </a:r>
              <a:endParaRPr lang="en-US" sz="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947882" y="-296620"/>
              <a:ext cx="3606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887614" y="5384757"/>
            <a:ext cx="2465808" cy="1381687"/>
            <a:chOff x="135226" y="-350091"/>
            <a:chExt cx="2465808" cy="1381687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26" y="25756"/>
              <a:ext cx="1005840" cy="1005840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1171479" y="-334451"/>
              <a:ext cx="142955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(1.264)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Kiki </a:t>
              </a:r>
              <a:r>
                <a:rPr lang="en-US" sz="9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Barki</a:t>
              </a:r>
              <a:endParaRPr lang="en-US" sz="9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Harum</a:t>
              </a:r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Energy)</a:t>
              </a:r>
            </a:p>
            <a:p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Kekayaan</a:t>
              </a:r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USD 1,5 </a:t>
              </a:r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miliar</a:t>
              </a:r>
              <a:endParaRPr lang="en-US" sz="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93780" y="-350091"/>
              <a:ext cx="3936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9509" y="3642988"/>
            <a:ext cx="1230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MILIARDER DUNIA</a:t>
            </a:r>
            <a:endParaRPr lang="en-US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6172836" y="48676"/>
            <a:ext cx="3126122" cy="1507221"/>
            <a:chOff x="6172836" y="48676"/>
            <a:chExt cx="3126122" cy="1507221"/>
          </a:xfrm>
        </p:grpSpPr>
        <p:sp>
          <p:nvSpPr>
            <p:cNvPr id="3" name="TextBox 2"/>
            <p:cNvSpPr txBox="1"/>
            <p:nvPr/>
          </p:nvSpPr>
          <p:spPr>
            <a:xfrm>
              <a:off x="6172836" y="48676"/>
              <a:ext cx="31261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KONGLOMERAT INDONESIA</a:t>
              </a:r>
            </a:p>
            <a:p>
              <a:r>
                <a:rPr lang="en-US" sz="14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  <a:endPara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174846" y="508801"/>
              <a:ext cx="285041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Hurun</a:t>
              </a:r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Research Institute </a:t>
              </a:r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kembali</a:t>
              </a:r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merilis</a:t>
              </a:r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daftar</a:t>
              </a:r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miliarder</a:t>
              </a:r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dunia</a:t>
              </a:r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2015. </a:t>
              </a:r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Dalam</a:t>
              </a:r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laporan</a:t>
              </a:r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Hurun</a:t>
              </a:r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Global Rich List 2015 </a:t>
              </a:r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itu</a:t>
              </a:r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terdapat</a:t>
              </a:r>
              <a:r>
                <a:rPr lang="en-US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24 orang Indonesia.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759245" y="1095870"/>
              <a:ext cx="1266012" cy="460027"/>
            </a:xfrm>
            <a:prstGeom prst="rect">
              <a:avLst/>
            </a:prstGeom>
            <a:solidFill>
              <a:schemeClr val="tx1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*</a:t>
              </a:r>
              <a:r>
                <a:rPr lang="en-US" sz="1100" dirty="0" err="1" smtClean="0">
                  <a:solidFill>
                    <a:schemeClr val="bg1"/>
                  </a:solidFill>
                </a:rPr>
                <a:t>Rangking</a:t>
              </a:r>
              <a:r>
                <a:rPr lang="en-US" sz="1100" dirty="0" smtClean="0">
                  <a:solidFill>
                    <a:schemeClr val="bg1"/>
                  </a:solidFill>
                </a:rPr>
                <a:t> </a:t>
              </a:r>
              <a:r>
                <a:rPr lang="en-US" sz="1100" dirty="0" err="1" smtClean="0">
                  <a:solidFill>
                    <a:schemeClr val="bg1"/>
                  </a:solidFill>
                </a:rPr>
                <a:t>dunia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095746"/>
              </p:ext>
            </p:extLst>
          </p:nvPr>
        </p:nvGraphicFramePr>
        <p:xfrm>
          <a:off x="2666058" y="2523219"/>
          <a:ext cx="294640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760"/>
                <a:gridCol w="548640"/>
                <a:gridCol w="2032000"/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US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(1.391*)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Hary</a:t>
                      </a:r>
                      <a:r>
                        <a:rPr lang="en-US" sz="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Tanoesoedibyo</a:t>
                      </a:r>
                      <a:r>
                        <a:rPr lang="en-US" sz="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(MNC Group) </a:t>
                      </a: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Kekayaan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USD 1,4 </a:t>
                      </a: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miliar</a:t>
                      </a:r>
                      <a:endParaRPr lang="en-US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en-US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(1.391)</a:t>
                      </a:r>
                      <a:endParaRPr lang="en-US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Peter </a:t>
                      </a:r>
                      <a:r>
                        <a:rPr lang="en-US" sz="7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Sondakh</a:t>
                      </a:r>
                      <a:r>
                        <a:rPr lang="en-US" sz="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(Golden Energy Mine) </a:t>
                      </a: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Kekayaan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USD 1,4 </a:t>
                      </a: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miliar</a:t>
                      </a:r>
                      <a:endParaRPr lang="en-US" sz="7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en-US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(1.489)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Keluarga</a:t>
                      </a:r>
                      <a:r>
                        <a:rPr lang="en-US" sz="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Ciputra</a:t>
                      </a:r>
                      <a:r>
                        <a:rPr lang="en-US" sz="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Ciputra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Group) </a:t>
                      </a: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Kekayaan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USD 1,3 </a:t>
                      </a: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miliar</a:t>
                      </a:r>
                      <a:endParaRPr lang="en-US" sz="7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en-US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(1.498)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Keluarga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Eddy </a:t>
                      </a:r>
                      <a:r>
                        <a:rPr lang="en-US" sz="7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Katuari</a:t>
                      </a:r>
                      <a:r>
                        <a:rPr lang="en-US" sz="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(Wings Group) </a:t>
                      </a: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Kekayaan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USD 1,3 </a:t>
                      </a: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miliar</a:t>
                      </a:r>
                      <a:endParaRPr lang="en-US" sz="7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en-US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(1.602)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Keluarga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Achmad</a:t>
                      </a:r>
                      <a:r>
                        <a:rPr lang="en-US" sz="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Hamami</a:t>
                      </a:r>
                      <a:r>
                        <a:rPr lang="en-US" sz="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Abm</a:t>
                      </a:r>
                      <a:endParaRPr lang="en-US" sz="7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Investama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Kekayaan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USD 1,2 </a:t>
                      </a: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miliar</a:t>
                      </a:r>
                      <a:endParaRPr lang="en-US" sz="7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en-US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(1.602)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Tuck </a:t>
                      </a:r>
                      <a:r>
                        <a:rPr lang="en-US" sz="7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Kwong</a:t>
                      </a:r>
                      <a:r>
                        <a:rPr lang="en-US" sz="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(Bayan Resources) </a:t>
                      </a: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Kekayaan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USD 1,2 </a:t>
                      </a: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miliar</a:t>
                      </a:r>
                      <a:endParaRPr lang="en-US" sz="7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en-US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(1.759)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Keluarga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Kartini</a:t>
                      </a:r>
                      <a:r>
                        <a:rPr lang="en-US" sz="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Muljadi</a:t>
                      </a:r>
                      <a:r>
                        <a:rPr lang="en-US" sz="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(Tempo Group) </a:t>
                      </a: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Kekayaan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USD 1,1 </a:t>
                      </a: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miliar</a:t>
                      </a:r>
                      <a:endParaRPr lang="en-US" sz="7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en-US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(1.759)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Keluarga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Putera</a:t>
                      </a:r>
                      <a:r>
                        <a:rPr lang="en-US" sz="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Sampoerna</a:t>
                      </a:r>
                      <a:r>
                        <a:rPr lang="en-US" sz="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Sampoerna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Kekayaan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USD 1,1 </a:t>
                      </a: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miliar</a:t>
                      </a:r>
                      <a:endParaRPr lang="en-US" sz="7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en-US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(1.911)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</a:t>
                      </a:r>
                      <a:r>
                        <a:rPr lang="en-US" sz="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Sri Tahir 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(Bank </a:t>
                      </a: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Mayapada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Kekayaan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USD 1 </a:t>
                      </a: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miliar</a:t>
                      </a:r>
                      <a:endParaRPr lang="en-US" sz="7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(1.911)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Djoko </a:t>
                      </a:r>
                      <a:r>
                        <a:rPr lang="en-US" sz="7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Susanto</a:t>
                      </a:r>
                      <a:r>
                        <a:rPr lang="en-US" sz="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Alfamart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Kekayaan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USD 1 </a:t>
                      </a: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miliar</a:t>
                      </a:r>
                      <a:endParaRPr lang="en-US" sz="7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en-US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(1.911)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Edwin </a:t>
                      </a:r>
                      <a:r>
                        <a:rPr lang="en-US" sz="7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Soeryadjaya</a:t>
                      </a:r>
                      <a:r>
                        <a:rPr lang="en-US" sz="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(Adaro Energy) </a:t>
                      </a: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Kekayaan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USD 1 </a:t>
                      </a: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miliar</a:t>
                      </a:r>
                      <a:endParaRPr lang="en-US" sz="7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en-US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(1.911)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Harjo </a:t>
                      </a:r>
                      <a:r>
                        <a:rPr lang="en-US" sz="7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Susanto</a:t>
                      </a:r>
                      <a:r>
                        <a:rPr lang="en-US" sz="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(Wings Group) </a:t>
                      </a: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Kekayaan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USD 1 </a:t>
                      </a: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miliar</a:t>
                      </a:r>
                      <a:endParaRPr lang="en-US" sz="7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  <a:endParaRPr lang="en-US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(1.911)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Kusnan</a:t>
                      </a:r>
                      <a:r>
                        <a:rPr lang="en-US" sz="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US" sz="7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Rusdi</a:t>
                      </a:r>
                      <a:r>
                        <a:rPr lang="en-US" sz="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Kirana</a:t>
                      </a:r>
                      <a:r>
                        <a:rPr lang="en-US" sz="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(Lion Air)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Kekayaan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USD 1 </a:t>
                      </a: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miliar</a:t>
                      </a:r>
                      <a:endParaRPr lang="en-US" sz="7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en-US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(1.911)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Sjamsul</a:t>
                      </a:r>
                      <a:r>
                        <a:rPr lang="en-US" sz="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Nursalim</a:t>
                      </a:r>
                      <a:r>
                        <a:rPr lang="en-US" sz="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(Gajah Tunggal) </a:t>
                      </a: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Kekayaan</a:t>
                      </a:r>
                      <a:r>
                        <a:rPr lang="en-US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USD 1 </a:t>
                      </a:r>
                      <a:r>
                        <a:rPr lang="en-US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miliar</a:t>
                      </a:r>
                      <a:endParaRPr lang="en-US" sz="7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904882"/>
              </p:ext>
            </p:extLst>
          </p:nvPr>
        </p:nvGraphicFramePr>
        <p:xfrm>
          <a:off x="71617" y="5605743"/>
          <a:ext cx="2468880" cy="10972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74320"/>
                <a:gridCol w="1371600"/>
                <a:gridCol w="822960"/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Carlos Slim</a:t>
                      </a:r>
                      <a:r>
                        <a:rPr lang="en-US" sz="800" b="1" baseline="0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800" b="1" baseline="0" dirty="0" err="1" smtClean="0">
                          <a:solidFill>
                            <a:schemeClr val="bg1"/>
                          </a:solidFill>
                        </a:rPr>
                        <a:t>Meksiko</a:t>
                      </a:r>
                      <a:r>
                        <a:rPr lang="en-US" sz="800" b="1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: USD 83 </a:t>
                      </a:r>
                      <a:r>
                        <a:rPr lang="en-US" sz="800" b="1" dirty="0" err="1" smtClean="0">
                          <a:solidFill>
                            <a:schemeClr val="bg1"/>
                          </a:solidFill>
                        </a:rPr>
                        <a:t>miliar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800" b="1" dirty="0" smtClean="0"/>
                        <a:t>3</a:t>
                      </a:r>
                      <a:endParaRPr lang="en-US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/>
                        <a:t>Warren Buffet (AS)</a:t>
                      </a:r>
                      <a:endParaRPr 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/>
                        <a:t>: USD 76 </a:t>
                      </a:r>
                      <a:r>
                        <a:rPr lang="en-US" sz="800" b="1" dirty="0" err="1" smtClean="0"/>
                        <a:t>miliar</a:t>
                      </a:r>
                      <a:endParaRPr 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Armando Ortega (</a:t>
                      </a:r>
                      <a:r>
                        <a:rPr lang="en-US" sz="800" b="1" dirty="0" err="1" smtClean="0">
                          <a:solidFill>
                            <a:schemeClr val="bg1"/>
                          </a:solidFill>
                        </a:rPr>
                        <a:t>Spanyol</a:t>
                      </a:r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: USD 55 </a:t>
                      </a:r>
                      <a:r>
                        <a:rPr lang="en-US" sz="800" b="1" dirty="0" err="1" smtClean="0">
                          <a:solidFill>
                            <a:schemeClr val="bg1"/>
                          </a:solidFill>
                        </a:rPr>
                        <a:t>miliar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800" b="1" dirty="0" smtClean="0"/>
                        <a:t>5</a:t>
                      </a:r>
                      <a:endParaRPr lang="en-US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/>
                        <a:t>Larry Ellison (AS)</a:t>
                      </a:r>
                      <a:endParaRPr 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/>
                        <a:t>: USD 54 </a:t>
                      </a:r>
                      <a:r>
                        <a:rPr lang="en-US" sz="800" b="1" dirty="0" err="1" smtClean="0"/>
                        <a:t>miliar</a:t>
                      </a:r>
                      <a:endParaRPr 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8" name="Picture 7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90" y="3089400"/>
            <a:ext cx="1600201" cy="2560320"/>
          </a:xfrm>
          <a:prstGeom prst="rect">
            <a:avLst/>
          </a:prstGeom>
        </p:spPr>
      </p:pic>
      <p:grpSp>
        <p:nvGrpSpPr>
          <p:cNvPr id="85" name="Group 84"/>
          <p:cNvGrpSpPr/>
          <p:nvPr/>
        </p:nvGrpSpPr>
        <p:grpSpPr>
          <a:xfrm>
            <a:off x="2034260" y="2197860"/>
            <a:ext cx="4000188" cy="4544717"/>
            <a:chOff x="2034260" y="2197860"/>
            <a:chExt cx="4000188" cy="4544717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4260" y="2197860"/>
              <a:ext cx="674555" cy="822960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9893" y="3472892"/>
              <a:ext cx="674555" cy="822957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9893" y="5919620"/>
              <a:ext cx="674555" cy="822957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9893" y="4670158"/>
              <a:ext cx="674555" cy="822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332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</TotalTime>
  <Words>445</Words>
  <Application>Microsoft Office PowerPoint</Application>
  <PresentationFormat>On-screen Show (4:3)</PresentationFormat>
  <Paragraphs>123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Edwin Wijaya</dc:creator>
  <cp:lastModifiedBy>DR.IR.EDDY_SOERYANTO</cp:lastModifiedBy>
  <cp:revision>45</cp:revision>
  <dcterms:created xsi:type="dcterms:W3CDTF">2015-02-11T08:46:02Z</dcterms:created>
  <dcterms:modified xsi:type="dcterms:W3CDTF">2015-02-16T03:44:22Z</dcterms:modified>
</cp:coreProperties>
</file>