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118B-1017-45B8-BF60-8197A5079A16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5BE7-09B7-43F4-AAD3-0292A3BE6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571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118B-1017-45B8-BF60-8197A5079A16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5BE7-09B7-43F4-AAD3-0292A3BE6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32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118B-1017-45B8-BF60-8197A5079A16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5BE7-09B7-43F4-AAD3-0292A3BE6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94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118B-1017-45B8-BF60-8197A5079A16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5BE7-09B7-43F4-AAD3-0292A3BE6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392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118B-1017-45B8-BF60-8197A5079A16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5BE7-09B7-43F4-AAD3-0292A3BE6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08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118B-1017-45B8-BF60-8197A5079A16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5BE7-09B7-43F4-AAD3-0292A3BE6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808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118B-1017-45B8-BF60-8197A5079A16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5BE7-09B7-43F4-AAD3-0292A3BE6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744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118B-1017-45B8-BF60-8197A5079A16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5BE7-09B7-43F4-AAD3-0292A3BE6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8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118B-1017-45B8-BF60-8197A5079A16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5BE7-09B7-43F4-AAD3-0292A3BE6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462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118B-1017-45B8-BF60-8197A5079A16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5BE7-09B7-43F4-AAD3-0292A3BE6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798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118B-1017-45B8-BF60-8197A5079A16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5BE7-09B7-43F4-AAD3-0292A3BE6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556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F118B-1017-45B8-BF60-8197A5079A16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45BE7-09B7-43F4-AAD3-0292A3BE6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773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b="1" dirty="0" smtClean="0"/>
              <a:t>PERTEMUAN 2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371600"/>
          </a:xfrm>
        </p:spPr>
        <p:txBody>
          <a:bodyPr/>
          <a:lstStyle/>
          <a:p>
            <a:r>
              <a:rPr lang="en-US" dirty="0" smtClean="0"/>
              <a:t>BERFIKIR DEDUKTIF DAN INDUKTIF</a:t>
            </a:r>
          </a:p>
          <a:p>
            <a:r>
              <a:rPr lang="en-US" dirty="0" smtClean="0"/>
              <a:t>JENIS PENELITIAN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145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48736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s-ES" sz="2800" b="1" dirty="0"/>
              <a:t>JENIS PENELITIAN MENURUT </a:t>
            </a:r>
            <a:r>
              <a:rPr lang="es-ES" sz="2800" b="1" dirty="0" smtClean="0"/>
              <a:t>RANCANGAN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486400"/>
          </a:xfrm>
        </p:spPr>
        <p:txBody>
          <a:bodyPr>
            <a:noAutofit/>
          </a:bodyPr>
          <a:lstStyle/>
          <a:p>
            <a:pPr marL="280988" indent="-280988">
              <a:buAutoNum type="arabicPeriod"/>
            </a:pPr>
            <a:r>
              <a:rPr lang="en-US" sz="2000" b="1" dirty="0" smtClean="0"/>
              <a:t> </a:t>
            </a:r>
            <a:r>
              <a:rPr lang="id-ID" sz="2000" b="1" dirty="0" smtClean="0"/>
              <a:t>Penelitian </a:t>
            </a:r>
            <a:r>
              <a:rPr lang="id-ID" sz="2000" b="1" dirty="0"/>
              <a:t>Korelasional  (</a:t>
            </a:r>
            <a:r>
              <a:rPr lang="id-ID" sz="2000" b="1" i="1" dirty="0"/>
              <a:t>correlational research</a:t>
            </a:r>
            <a:r>
              <a:rPr lang="id-ID" sz="2000" b="1" dirty="0"/>
              <a:t>)</a:t>
            </a:r>
            <a:r>
              <a:rPr lang="en-US" sz="2000" b="1" dirty="0" smtClean="0"/>
              <a:t> </a:t>
            </a:r>
          </a:p>
          <a:p>
            <a:pPr marL="280988" indent="-280988">
              <a:buNone/>
            </a:pPr>
            <a:endParaRPr lang="en-US" sz="2000" b="1" dirty="0" smtClean="0"/>
          </a:p>
          <a:p>
            <a:pPr marL="398463" indent="-398463">
              <a:buNone/>
            </a:pPr>
            <a:r>
              <a:rPr lang="en-US" sz="2000" b="1" dirty="0" smtClean="0"/>
              <a:t>2.   </a:t>
            </a:r>
            <a:r>
              <a:rPr lang="id-ID" sz="2000" b="1" dirty="0" smtClean="0"/>
              <a:t>Penelitian </a:t>
            </a:r>
            <a:r>
              <a:rPr lang="id-ID" sz="2000" b="1" dirty="0"/>
              <a:t>Kausal-Komparatif (</a:t>
            </a:r>
            <a:r>
              <a:rPr lang="id-ID" sz="2000" b="1" i="1" dirty="0"/>
              <a:t>causal-comparative research</a:t>
            </a:r>
            <a:r>
              <a:rPr lang="id-ID" sz="2000" b="1" dirty="0" smtClean="0"/>
              <a:t>)</a:t>
            </a:r>
            <a:endParaRPr lang="en-US" sz="2000" b="1" dirty="0" smtClean="0"/>
          </a:p>
          <a:p>
            <a:pPr marL="280988" indent="-280988">
              <a:buNone/>
            </a:pPr>
            <a:endParaRPr lang="en-US" sz="2000" b="1" dirty="0" smtClean="0"/>
          </a:p>
          <a:p>
            <a:pPr marL="280988" indent="-280988">
              <a:buNone/>
            </a:pPr>
            <a:r>
              <a:rPr lang="en-US" sz="2000" b="1" dirty="0" smtClean="0"/>
              <a:t>3.   </a:t>
            </a:r>
            <a:r>
              <a:rPr lang="en-US" sz="2000" b="1" dirty="0" err="1" smtClean="0"/>
              <a:t>Penelitian</a:t>
            </a:r>
            <a:r>
              <a:rPr lang="en-US" sz="2000" b="1" dirty="0" smtClean="0"/>
              <a:t> </a:t>
            </a:r>
            <a:r>
              <a:rPr lang="en-US" sz="2000" b="1" dirty="0" err="1"/>
              <a:t>Eksperimental-Sungguhan</a:t>
            </a:r>
            <a:r>
              <a:rPr lang="en-US" sz="2000" b="1" dirty="0"/>
              <a:t> (</a:t>
            </a:r>
            <a:r>
              <a:rPr lang="en-US" sz="2000" b="1" i="1" dirty="0"/>
              <a:t>true-experimental research</a:t>
            </a:r>
            <a:r>
              <a:rPr lang="en-US" sz="2000" b="1" dirty="0" smtClean="0"/>
              <a:t>)</a:t>
            </a:r>
          </a:p>
          <a:p>
            <a:pPr marL="280988" indent="-280988">
              <a:buNone/>
            </a:pPr>
            <a:endParaRPr lang="en-US" sz="2000" b="1" dirty="0" smtClean="0"/>
          </a:p>
          <a:p>
            <a:pPr marL="280988" indent="-280988">
              <a:buNone/>
            </a:pPr>
            <a:r>
              <a:rPr lang="en-US" sz="2000" b="1" dirty="0" smtClean="0"/>
              <a:t>4.   </a:t>
            </a:r>
            <a:r>
              <a:rPr lang="id-ID" sz="2000" b="1" dirty="0" smtClean="0"/>
              <a:t>Penelitian </a:t>
            </a:r>
            <a:r>
              <a:rPr lang="id-ID" sz="2000" b="1" dirty="0"/>
              <a:t>Eksperimental-Semu (</a:t>
            </a:r>
            <a:r>
              <a:rPr lang="id-ID" sz="2000" b="1" i="1" dirty="0"/>
              <a:t>quasi-experimental research</a:t>
            </a:r>
            <a:r>
              <a:rPr lang="id-ID" sz="2000" b="1" dirty="0" smtClean="0"/>
              <a:t>)</a:t>
            </a:r>
            <a:endParaRPr lang="en-US" sz="2000" b="1" dirty="0" smtClean="0"/>
          </a:p>
          <a:p>
            <a:pPr marL="280988" indent="-280988">
              <a:buNone/>
            </a:pPr>
            <a:endParaRPr lang="en-US" sz="2000" b="1" dirty="0" smtClean="0"/>
          </a:p>
          <a:p>
            <a:pPr marL="280988" indent="-280988">
              <a:buNone/>
            </a:pPr>
            <a:r>
              <a:rPr lang="en-US" sz="2000" b="1" dirty="0" smtClean="0"/>
              <a:t>5.   </a:t>
            </a:r>
            <a:r>
              <a:rPr lang="id-ID" sz="2000" b="1" dirty="0" smtClean="0"/>
              <a:t>Penelitian </a:t>
            </a:r>
            <a:r>
              <a:rPr lang="id-ID" sz="2000" b="1" dirty="0"/>
              <a:t>Tindakan (</a:t>
            </a:r>
            <a:r>
              <a:rPr lang="id-ID" sz="2000" b="1" i="1" dirty="0"/>
              <a:t>action research</a:t>
            </a:r>
            <a:r>
              <a:rPr lang="id-ID" sz="2000" b="1" dirty="0" smtClean="0"/>
              <a:t>)</a:t>
            </a:r>
            <a:endParaRPr lang="en-US" sz="2000" b="1" dirty="0" smtClean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8144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TAHAPAN DASAR PEMIKIRAN ILMIAH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458200" cy="5257800"/>
          </a:xfrm>
        </p:spPr>
        <p:txBody>
          <a:bodyPr>
            <a:normAutofit fontScale="70000" lnSpcReduction="20000"/>
          </a:bodyPr>
          <a:lstStyle/>
          <a:p>
            <a:pPr marL="339725" lvl="0" indent="-339725">
              <a:buAutoNum type="arabicPeriod"/>
            </a:pPr>
            <a:r>
              <a:rPr lang="en-US" b="1" i="1" dirty="0" smtClean="0"/>
              <a:t>The </a:t>
            </a:r>
            <a:r>
              <a:rPr lang="en-US" b="1" i="1" dirty="0"/>
              <a:t>Felt Need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 smtClean="0"/>
              <a:t>)</a:t>
            </a:r>
          </a:p>
          <a:p>
            <a:pPr marL="339725" lvl="0" indent="0">
              <a:buNone/>
            </a:pP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/>
              <a:t>merasakan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yang </a:t>
            </a:r>
            <a:r>
              <a:rPr lang="en-US" dirty="0" err="1"/>
              <a:t>menggoda</a:t>
            </a:r>
            <a:r>
              <a:rPr lang="en-US" dirty="0"/>
              <a:t> </a:t>
            </a:r>
            <a:r>
              <a:rPr lang="en-US" dirty="0" err="1"/>
              <a:t>perasaanya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mengungkapkan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marL="339725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b="1" dirty="0" smtClean="0"/>
              <a:t>2. </a:t>
            </a:r>
            <a:r>
              <a:rPr lang="en-US" b="1" i="1" dirty="0" smtClean="0"/>
              <a:t>The </a:t>
            </a:r>
            <a:r>
              <a:rPr lang="en-US" b="1" i="1" dirty="0"/>
              <a:t>Problem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 smtClean="0"/>
              <a:t>)</a:t>
            </a:r>
          </a:p>
          <a:p>
            <a:pPr marL="339725" lvl="0" indent="0">
              <a:buNone/>
            </a:pPr>
            <a:r>
              <a:rPr lang="en-US" dirty="0" smtClean="0"/>
              <a:t>Dari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/>
              <a:t>the felt </a:t>
            </a:r>
            <a:r>
              <a:rPr lang="en-US" dirty="0" smtClean="0"/>
              <a:t>need, </a:t>
            </a:r>
            <a:r>
              <a:rPr lang="en-US" dirty="0" err="1"/>
              <a:t>diteruskan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merumuskan</a:t>
            </a:r>
            <a:r>
              <a:rPr lang="en-US" dirty="0"/>
              <a:t>, </a:t>
            </a:r>
            <a:r>
              <a:rPr lang="en-US" dirty="0" err="1"/>
              <a:t>menempatkan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membatasi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(</a:t>
            </a:r>
            <a:r>
              <a:rPr lang="en-US" dirty="0" err="1"/>
              <a:t>kebutuhan</a:t>
            </a:r>
            <a:r>
              <a:rPr lang="en-US" dirty="0"/>
              <a:t>). </a:t>
            </a:r>
            <a:r>
              <a:rPr lang="en-US" dirty="0" err="1"/>
              <a:t>Penemuan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parameter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.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literatur</a:t>
            </a:r>
            <a:r>
              <a:rPr lang="en-US" dirty="0"/>
              <a:t>, </a:t>
            </a:r>
            <a:r>
              <a:rPr lang="en-US" dirty="0" err="1"/>
              <a:t>diskusi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pembimbingan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sebenarnya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men-define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 smtClean="0"/>
              <a:t>diteliti</a:t>
            </a:r>
            <a:r>
              <a:rPr lang="en-US" dirty="0" smtClean="0"/>
              <a:t>.</a:t>
            </a:r>
          </a:p>
          <a:p>
            <a:pPr marL="339725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b="1" dirty="0" smtClean="0"/>
              <a:t>3. </a:t>
            </a:r>
            <a:r>
              <a:rPr lang="en-US" b="1" i="1" dirty="0" smtClean="0"/>
              <a:t>The </a:t>
            </a:r>
            <a:r>
              <a:rPr lang="en-US" b="1" i="1" dirty="0"/>
              <a:t>Hypothesis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 smtClean="0"/>
              <a:t>)</a:t>
            </a:r>
          </a:p>
          <a:p>
            <a:pPr marL="280988" lvl="0" indent="0">
              <a:buNone/>
            </a:pP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sementara</a:t>
            </a:r>
            <a:r>
              <a:rPr lang="en-US" dirty="0"/>
              <a:t> yang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dugaan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,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717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TAHAPAN DASAR PEMIKIRAN ILMIAH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715000"/>
          </a:xfrm>
        </p:spPr>
        <p:txBody>
          <a:bodyPr>
            <a:normAutofit fontScale="70000" lnSpcReduction="20000"/>
          </a:bodyPr>
          <a:lstStyle/>
          <a:p>
            <a:pPr marL="514350" lvl="0" indent="-514350">
              <a:buAutoNum type="arabicPeriod" startAt="4"/>
            </a:pPr>
            <a:r>
              <a:rPr lang="en-US" b="1" i="1" dirty="0" smtClean="0"/>
              <a:t>Collection </a:t>
            </a:r>
            <a:r>
              <a:rPr lang="en-US" b="1" i="1" dirty="0"/>
              <a:t>of Data as </a:t>
            </a:r>
            <a:r>
              <a:rPr lang="en-US" b="1" i="1" dirty="0" err="1"/>
              <a:t>E</a:t>
            </a:r>
            <a:r>
              <a:rPr lang="en-US" b="1" i="1" dirty="0" err="1" smtClean="0"/>
              <a:t>vidance</a:t>
            </a:r>
            <a:r>
              <a:rPr lang="en-US" i="1" dirty="0" smtClean="0"/>
              <a:t> </a:t>
            </a:r>
            <a:r>
              <a:rPr lang="en-US" dirty="0"/>
              <a:t>(</a:t>
            </a:r>
            <a:r>
              <a:rPr lang="en-US" dirty="0" err="1"/>
              <a:t>merekam</a:t>
            </a:r>
            <a:r>
              <a:rPr lang="en-US" dirty="0"/>
              <a:t> data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pembuktian</a:t>
            </a:r>
            <a:r>
              <a:rPr lang="en-US" dirty="0" smtClean="0"/>
              <a:t>):</a:t>
            </a:r>
          </a:p>
          <a:p>
            <a:pPr marL="457200" lvl="0" indent="0">
              <a:buNone/>
            </a:pPr>
            <a:r>
              <a:rPr lang="en-US" dirty="0" err="1" smtClean="0"/>
              <a:t>Membuktikan</a:t>
            </a:r>
            <a:r>
              <a:rPr lang="en-US" dirty="0" smtClean="0"/>
              <a:t> </a:t>
            </a:r>
            <a:r>
              <a:rPr lang="en-US" dirty="0" err="1"/>
              <a:t>hipotesis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eksperimen</a:t>
            </a:r>
            <a:r>
              <a:rPr lang="en-US" dirty="0"/>
              <a:t>, 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merekam</a:t>
            </a:r>
            <a:r>
              <a:rPr lang="en-US" dirty="0"/>
              <a:t> data di </a:t>
            </a:r>
            <a:r>
              <a:rPr lang="en-US" dirty="0" err="1"/>
              <a:t>lapangan</a:t>
            </a:r>
            <a:r>
              <a:rPr lang="en-US" dirty="0"/>
              <a:t>. Data-data </a:t>
            </a:r>
            <a:r>
              <a:rPr lang="en-US" dirty="0" err="1"/>
              <a:t>dihubungkan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lain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kaitannya</a:t>
            </a:r>
            <a:r>
              <a:rPr lang="en-US" dirty="0"/>
              <a:t>. Proses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.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dilengkapi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 </a:t>
            </a:r>
            <a:r>
              <a:rPr lang="en-US" dirty="0" err="1"/>
              <a:t>kesimpulan</a:t>
            </a:r>
            <a:r>
              <a:rPr lang="en-US" dirty="0"/>
              <a:t> yang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menolak</a:t>
            </a:r>
            <a:r>
              <a:rPr lang="en-US" dirty="0"/>
              <a:t> </a:t>
            </a:r>
            <a:r>
              <a:rPr lang="en-US" dirty="0" err="1" smtClean="0"/>
              <a:t>hipotesis</a:t>
            </a:r>
            <a:r>
              <a:rPr lang="en-US" dirty="0" smtClean="0"/>
              <a:t>.</a:t>
            </a:r>
          </a:p>
          <a:p>
            <a:pPr marL="0" lvl="0" indent="0">
              <a:buNone/>
            </a:pPr>
            <a:endParaRPr lang="en-US" dirty="0"/>
          </a:p>
          <a:p>
            <a:pPr marL="514350" lvl="0" indent="-514350">
              <a:buAutoNum type="arabicPeriod" startAt="5"/>
            </a:pPr>
            <a:r>
              <a:rPr lang="en-US" b="1" i="1" dirty="0" smtClean="0"/>
              <a:t>Concluding </a:t>
            </a:r>
            <a:r>
              <a:rPr lang="en-US" b="1" i="1" dirty="0"/>
              <a:t>Belief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dirty="0" err="1"/>
              <a:t>kesimpulan</a:t>
            </a:r>
            <a:r>
              <a:rPr lang="en-US" dirty="0"/>
              <a:t> yang </a:t>
            </a:r>
            <a:r>
              <a:rPr lang="en-US" dirty="0" err="1"/>
              <a:t>diyakini</a:t>
            </a:r>
            <a:r>
              <a:rPr lang="en-US" dirty="0"/>
              <a:t> </a:t>
            </a:r>
            <a:r>
              <a:rPr lang="en-US" dirty="0" err="1"/>
              <a:t>kebenarannya</a:t>
            </a:r>
            <a:r>
              <a:rPr lang="en-US" dirty="0" smtClean="0"/>
              <a:t>):</a:t>
            </a:r>
          </a:p>
          <a:p>
            <a:pPr marL="457200" lvl="0" indent="0">
              <a:buNone/>
            </a:pP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/>
              <a:t>analisis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ke-4, </a:t>
            </a:r>
            <a:r>
              <a:rPr lang="en-US" dirty="0" err="1"/>
              <a:t>dibuatlah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kesmpulan</a:t>
            </a:r>
            <a:r>
              <a:rPr lang="en-US" dirty="0"/>
              <a:t> yang </a:t>
            </a:r>
            <a:r>
              <a:rPr lang="en-US" dirty="0" err="1"/>
              <a:t>diyakini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,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yang </a:t>
            </a:r>
            <a:r>
              <a:rPr lang="en-US" dirty="0" err="1" smtClean="0"/>
              <a:t>diuji</a:t>
            </a:r>
            <a:r>
              <a:rPr lang="en-US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endParaRPr lang="en-US" dirty="0" smtClean="0"/>
          </a:p>
          <a:p>
            <a:pPr marL="514350" lvl="0" indent="-514350">
              <a:buAutoNum type="arabicPeriod" startAt="6"/>
            </a:pPr>
            <a:r>
              <a:rPr lang="en-US" b="1" i="1" dirty="0" smtClean="0"/>
              <a:t>General </a:t>
            </a:r>
            <a:r>
              <a:rPr lang="en-US" b="1" i="1" dirty="0"/>
              <a:t>Value of the Conclusion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dirty="0" err="1"/>
              <a:t>memformulasikan</a:t>
            </a:r>
            <a:r>
              <a:rPr lang="en-US" dirty="0"/>
              <a:t> </a:t>
            </a:r>
            <a:r>
              <a:rPr lang="en-US" dirty="0" err="1"/>
              <a:t>kesimpulan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): </a:t>
            </a:r>
            <a:endParaRPr lang="en-US" dirty="0" smtClean="0"/>
          </a:p>
          <a:p>
            <a:pPr marL="457200" lvl="0" indent="0">
              <a:buNone/>
            </a:pPr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kesimpulan</a:t>
            </a:r>
            <a:r>
              <a:rPr lang="en-US" dirty="0"/>
              <a:t> (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,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)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lain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kemiripan-kemiripan</a:t>
            </a:r>
            <a:r>
              <a:rPr lang="en-US" dirty="0"/>
              <a:t> 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dibuktikan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449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ALASAN DILAKUKAN PENELITIAN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24399"/>
          </a:xfrm>
        </p:spPr>
        <p:txBody>
          <a:bodyPr>
            <a:normAutofit/>
          </a:bodyPr>
          <a:lstStyle/>
          <a:p>
            <a:pPr lvl="0"/>
            <a:r>
              <a:rPr lang="en-US" sz="2800" dirty="0" err="1"/>
              <a:t>Memecahkan</a:t>
            </a:r>
            <a:r>
              <a:rPr lang="en-US" sz="2800" dirty="0"/>
              <a:t> 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menyelesaikan</a:t>
            </a:r>
            <a:r>
              <a:rPr lang="en-US" sz="2800" dirty="0"/>
              <a:t> </a:t>
            </a:r>
            <a:r>
              <a:rPr lang="en-US" sz="2800" dirty="0" err="1"/>
              <a:t>permasalahan</a:t>
            </a:r>
            <a:r>
              <a:rPr lang="en-US" sz="2800" dirty="0"/>
              <a:t> yang </a:t>
            </a:r>
            <a:r>
              <a:rPr lang="en-US" sz="2800" dirty="0" err="1" smtClean="0"/>
              <a:t>dihadapi</a:t>
            </a:r>
            <a:endParaRPr lang="en-US" sz="2800" dirty="0" smtClean="0"/>
          </a:p>
          <a:p>
            <a:pPr marL="0" lvl="0" indent="0">
              <a:buNone/>
            </a:pPr>
            <a:endParaRPr lang="en-US" sz="2800" dirty="0"/>
          </a:p>
          <a:p>
            <a:r>
              <a:rPr lang="en-US" sz="2800" dirty="0" err="1"/>
              <a:t>Menemukan</a:t>
            </a:r>
            <a:r>
              <a:rPr lang="en-US" sz="2800" dirty="0"/>
              <a:t>, </a:t>
            </a:r>
            <a:r>
              <a:rPr lang="en-US" sz="2800" dirty="0" err="1"/>
              <a:t>mengembangkan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memperbaiki</a:t>
            </a:r>
            <a:r>
              <a:rPr lang="en-US" sz="2800" dirty="0"/>
              <a:t> </a:t>
            </a:r>
            <a:r>
              <a:rPr lang="en-US" sz="2800" dirty="0" err="1" smtClean="0"/>
              <a:t>teori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err="1"/>
              <a:t>Menemukan</a:t>
            </a:r>
            <a:r>
              <a:rPr lang="en-US" sz="2800" dirty="0"/>
              <a:t>, </a:t>
            </a:r>
            <a:r>
              <a:rPr lang="en-US" sz="2800" dirty="0" err="1"/>
              <a:t>mengembangkan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memperbaiki</a:t>
            </a:r>
            <a:r>
              <a:rPr lang="en-US" sz="2800" dirty="0"/>
              <a:t> </a:t>
            </a:r>
            <a:r>
              <a:rPr lang="en-US" sz="2800" dirty="0" err="1"/>
              <a:t>metode</a:t>
            </a:r>
            <a:r>
              <a:rPr lang="en-US" sz="2800" dirty="0"/>
              <a:t> </a:t>
            </a:r>
            <a:r>
              <a:rPr lang="en-US" sz="2800" dirty="0" err="1" smtClean="0"/>
              <a:t>kerja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83129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ILMIAH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800" dirty="0"/>
              <a:t>Sesuatu dapat dikatakan ilmiah (pengetahuan ilmiah) jika memenuhi syarat:</a:t>
            </a:r>
            <a:endParaRPr lang="en-US" sz="2800" dirty="0"/>
          </a:p>
          <a:p>
            <a:pPr marL="514350" lvl="0" indent="-514350">
              <a:buAutoNum type="arabicParenR"/>
            </a:pPr>
            <a:r>
              <a:rPr lang="en-US" sz="2800" dirty="0" err="1" smtClean="0"/>
              <a:t>Fenomena</a:t>
            </a:r>
            <a:r>
              <a:rPr lang="en-US" sz="2800" dirty="0" smtClean="0"/>
              <a:t>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dijelaskan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logis</a:t>
            </a:r>
            <a:r>
              <a:rPr lang="en-US" sz="2800" dirty="0"/>
              <a:t>,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diterima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akal</a:t>
            </a:r>
            <a:r>
              <a:rPr lang="en-US" sz="2800" dirty="0"/>
              <a:t> </a:t>
            </a:r>
            <a:r>
              <a:rPr lang="en-US" sz="2800" dirty="0" err="1"/>
              <a:t>berdasarkan</a:t>
            </a:r>
            <a:r>
              <a:rPr lang="en-US" sz="2800" dirty="0"/>
              <a:t> </a:t>
            </a:r>
            <a:r>
              <a:rPr lang="en-US" sz="2800" dirty="0" err="1"/>
              <a:t>teori</a:t>
            </a:r>
            <a:r>
              <a:rPr lang="en-US" sz="2800" dirty="0"/>
              <a:t> yang </a:t>
            </a:r>
            <a:r>
              <a:rPr lang="en-US" sz="2800" dirty="0" err="1"/>
              <a:t>telah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, </a:t>
            </a:r>
          </a:p>
          <a:p>
            <a:pPr marL="514350" lvl="0" indent="-514350">
              <a:buAutoNum type="arabicParenR"/>
            </a:pPr>
            <a:endParaRPr lang="en-US" sz="2800" dirty="0"/>
          </a:p>
          <a:p>
            <a:pPr marL="514350" lvl="0" indent="-514350">
              <a:buAutoNum type="arabicParenR"/>
            </a:pPr>
            <a:r>
              <a:rPr lang="fi-FI" sz="2800" dirty="0" smtClean="0"/>
              <a:t>Dapat </a:t>
            </a:r>
            <a:r>
              <a:rPr lang="fi-FI" sz="2800" dirty="0"/>
              <a:t>dibuktikan secara empirik.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6773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8736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s-ES" sz="2800" b="1" dirty="0"/>
              <a:t>JENIS PENELITIAN MENURUT PENDEKATAN ANALITIK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686800" cy="6019800"/>
          </a:xfrm>
        </p:spPr>
        <p:txBody>
          <a:bodyPr>
            <a:normAutofit fontScale="40000" lnSpcReduction="20000"/>
          </a:bodyPr>
          <a:lstStyle/>
          <a:p>
            <a:pPr marL="514350" indent="-514350">
              <a:buAutoNum type="arabicPeriod"/>
            </a:pPr>
            <a:r>
              <a:rPr lang="en-US" sz="4500" b="1" dirty="0" err="1" smtClean="0"/>
              <a:t>Penelitian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Kuantitatif</a:t>
            </a:r>
            <a:endParaRPr lang="en-US" sz="4500" b="1" dirty="0" smtClean="0"/>
          </a:p>
          <a:p>
            <a:pPr marL="515938" indent="0">
              <a:buNone/>
            </a:pPr>
            <a:r>
              <a:rPr lang="en-US" sz="4500" dirty="0" err="1" smtClean="0"/>
              <a:t>menekankan</a:t>
            </a:r>
            <a:r>
              <a:rPr lang="en-US" sz="4500" dirty="0" smtClean="0"/>
              <a:t> </a:t>
            </a:r>
            <a:r>
              <a:rPr lang="en-US" sz="4500" dirty="0" err="1"/>
              <a:t>analisisnya</a:t>
            </a:r>
            <a:r>
              <a:rPr lang="en-US" sz="4500" dirty="0"/>
              <a:t> </a:t>
            </a:r>
            <a:r>
              <a:rPr lang="en-US" sz="4500" dirty="0" err="1"/>
              <a:t>pada</a:t>
            </a:r>
            <a:r>
              <a:rPr lang="en-US" sz="4500" dirty="0"/>
              <a:t> data-data </a:t>
            </a:r>
            <a:r>
              <a:rPr lang="en-US" sz="4500" dirty="0" err="1"/>
              <a:t>numerikal</a:t>
            </a:r>
            <a:r>
              <a:rPr lang="en-US" sz="4500" dirty="0"/>
              <a:t> </a:t>
            </a:r>
            <a:r>
              <a:rPr lang="en-US" sz="4500" dirty="0" smtClean="0"/>
              <a:t>yang </a:t>
            </a:r>
            <a:r>
              <a:rPr lang="en-US" sz="4500" dirty="0" err="1"/>
              <a:t>diolah</a:t>
            </a:r>
            <a:r>
              <a:rPr lang="en-US" sz="4500" dirty="0"/>
              <a:t> </a:t>
            </a:r>
            <a:r>
              <a:rPr lang="en-US" sz="4500" dirty="0" err="1"/>
              <a:t>dengan</a:t>
            </a:r>
            <a:r>
              <a:rPr lang="en-US" sz="4500" dirty="0"/>
              <a:t> </a:t>
            </a:r>
            <a:r>
              <a:rPr lang="en-US" sz="4500" dirty="0" err="1"/>
              <a:t>metoda</a:t>
            </a:r>
            <a:r>
              <a:rPr lang="en-US" sz="4500" dirty="0"/>
              <a:t> </a:t>
            </a:r>
            <a:r>
              <a:rPr lang="en-US" sz="4500" dirty="0" err="1"/>
              <a:t>statistik</a:t>
            </a:r>
            <a:r>
              <a:rPr lang="en-US" sz="4500" dirty="0"/>
              <a:t>.</a:t>
            </a:r>
            <a:endParaRPr lang="en-US" sz="4500" dirty="0" smtClean="0"/>
          </a:p>
          <a:p>
            <a:pPr marL="1030287" indent="-514350">
              <a:buAutoNum type="alphaLcParenR"/>
            </a:pPr>
            <a:r>
              <a:rPr lang="en-US" sz="4500" b="1" dirty="0" err="1" smtClean="0"/>
              <a:t>Penelitian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Deskriptif</a:t>
            </a:r>
            <a:endParaRPr lang="en-US" sz="4500" b="1" dirty="0" smtClean="0"/>
          </a:p>
          <a:p>
            <a:pPr marL="1031875" indent="0">
              <a:buNone/>
            </a:pPr>
            <a:r>
              <a:rPr lang="en-US" sz="4500" dirty="0" err="1"/>
              <a:t>menganalisis</a:t>
            </a:r>
            <a:r>
              <a:rPr lang="en-US" sz="4500" dirty="0"/>
              <a:t> </a:t>
            </a:r>
            <a:r>
              <a:rPr lang="en-US" sz="4500" dirty="0" smtClean="0"/>
              <a:t>data </a:t>
            </a:r>
            <a:r>
              <a:rPr lang="en-US" sz="4500" dirty="0" err="1"/>
              <a:t>secara</a:t>
            </a:r>
            <a:r>
              <a:rPr lang="en-US" sz="4500" dirty="0"/>
              <a:t> </a:t>
            </a:r>
            <a:r>
              <a:rPr lang="en-US" sz="4500" dirty="0" err="1" smtClean="0"/>
              <a:t>sistematik</a:t>
            </a:r>
            <a:r>
              <a:rPr lang="en-US" sz="4500" dirty="0" smtClean="0"/>
              <a:t>. </a:t>
            </a:r>
          </a:p>
          <a:p>
            <a:pPr marL="1031875" indent="0">
              <a:buNone/>
            </a:pPr>
            <a:r>
              <a:rPr lang="en-US" sz="4500" dirty="0" err="1" smtClean="0"/>
              <a:t>Analisis</a:t>
            </a:r>
            <a:r>
              <a:rPr lang="en-US" sz="4500" dirty="0" smtClean="0"/>
              <a:t> </a:t>
            </a:r>
            <a:r>
              <a:rPr lang="en-US" sz="4500" dirty="0"/>
              <a:t>yang </a:t>
            </a:r>
            <a:r>
              <a:rPr lang="en-US" sz="4500" dirty="0" err="1" smtClean="0"/>
              <a:t>digunakan</a:t>
            </a:r>
            <a:r>
              <a:rPr lang="en-US" sz="4500" dirty="0" smtClean="0"/>
              <a:t> : </a:t>
            </a:r>
            <a:r>
              <a:rPr lang="en-US" sz="4500" dirty="0" err="1"/>
              <a:t>analisis</a:t>
            </a:r>
            <a:r>
              <a:rPr lang="en-US" sz="4500" dirty="0"/>
              <a:t> </a:t>
            </a:r>
            <a:r>
              <a:rPr lang="en-US" sz="4500" dirty="0" err="1"/>
              <a:t>persentase</a:t>
            </a:r>
            <a:r>
              <a:rPr lang="en-US" sz="4500" dirty="0"/>
              <a:t> </a:t>
            </a:r>
            <a:r>
              <a:rPr lang="en-US" sz="4500" dirty="0" err="1"/>
              <a:t>dan</a:t>
            </a:r>
            <a:r>
              <a:rPr lang="en-US" sz="4500" dirty="0"/>
              <a:t> </a:t>
            </a:r>
            <a:r>
              <a:rPr lang="en-US" sz="4500" dirty="0" err="1"/>
              <a:t>analisis</a:t>
            </a:r>
            <a:r>
              <a:rPr lang="en-US" sz="4500" dirty="0"/>
              <a:t> </a:t>
            </a:r>
            <a:r>
              <a:rPr lang="en-US" sz="4500" dirty="0" err="1"/>
              <a:t>kecenderungan</a:t>
            </a:r>
            <a:r>
              <a:rPr lang="en-US" sz="4500" dirty="0"/>
              <a:t>.  </a:t>
            </a:r>
            <a:endParaRPr lang="en-US" sz="4500" dirty="0" smtClean="0"/>
          </a:p>
          <a:p>
            <a:pPr marL="1031875" indent="0">
              <a:buNone/>
            </a:pPr>
            <a:r>
              <a:rPr lang="en-US" sz="4500" dirty="0" err="1" smtClean="0"/>
              <a:t>Kesimpulan</a:t>
            </a:r>
            <a:r>
              <a:rPr lang="en-US" sz="4500" dirty="0" smtClean="0"/>
              <a:t> </a:t>
            </a:r>
            <a:r>
              <a:rPr lang="en-US" sz="4500" dirty="0"/>
              <a:t>yang </a:t>
            </a:r>
            <a:r>
              <a:rPr lang="en-US" sz="4500" dirty="0" err="1"/>
              <a:t>dihasilkan</a:t>
            </a:r>
            <a:r>
              <a:rPr lang="en-US" sz="4500" dirty="0"/>
              <a:t> </a:t>
            </a:r>
            <a:r>
              <a:rPr lang="en-US" sz="4500" dirty="0" err="1"/>
              <a:t>tidak</a:t>
            </a:r>
            <a:r>
              <a:rPr lang="en-US" sz="4500" dirty="0"/>
              <a:t> </a:t>
            </a:r>
            <a:r>
              <a:rPr lang="en-US" sz="4500" dirty="0" err="1"/>
              <a:t>bersifat</a:t>
            </a:r>
            <a:r>
              <a:rPr lang="en-US" sz="4500" dirty="0"/>
              <a:t> </a:t>
            </a:r>
            <a:r>
              <a:rPr lang="en-US" sz="4500" dirty="0" err="1"/>
              <a:t>umum</a:t>
            </a:r>
            <a:r>
              <a:rPr lang="en-US" sz="4500" dirty="0"/>
              <a:t>. </a:t>
            </a:r>
            <a:endParaRPr lang="en-US" sz="4500" dirty="0" smtClean="0"/>
          </a:p>
          <a:p>
            <a:pPr marL="1031875" indent="0">
              <a:buNone/>
            </a:pPr>
            <a:r>
              <a:rPr lang="en-US" sz="4500" dirty="0" err="1" smtClean="0"/>
              <a:t>Jenis</a:t>
            </a:r>
            <a:r>
              <a:rPr lang="en-US" sz="4500" dirty="0" smtClean="0"/>
              <a:t> </a:t>
            </a:r>
            <a:r>
              <a:rPr lang="en-US" sz="4500" dirty="0" err="1"/>
              <a:t>penelitian</a:t>
            </a:r>
            <a:r>
              <a:rPr lang="en-US" sz="4500" dirty="0"/>
              <a:t> </a:t>
            </a:r>
            <a:r>
              <a:rPr lang="en-US" sz="4500" dirty="0" err="1"/>
              <a:t>deskriptif</a:t>
            </a:r>
            <a:r>
              <a:rPr lang="en-US" sz="4500" dirty="0"/>
              <a:t> </a:t>
            </a:r>
            <a:r>
              <a:rPr lang="en-US" sz="4500" dirty="0" err="1" smtClean="0"/>
              <a:t>adalah</a:t>
            </a:r>
            <a:r>
              <a:rPr lang="en-US" sz="4500" dirty="0" smtClean="0"/>
              <a:t> </a:t>
            </a:r>
            <a:r>
              <a:rPr lang="en-US" sz="4500" dirty="0" err="1"/>
              <a:t>penelitian</a:t>
            </a:r>
            <a:r>
              <a:rPr lang="en-US" sz="4500" dirty="0"/>
              <a:t> </a:t>
            </a:r>
            <a:r>
              <a:rPr lang="en-US" sz="4500" dirty="0" err="1"/>
              <a:t>survei</a:t>
            </a:r>
            <a:r>
              <a:rPr lang="en-US" sz="4500" dirty="0"/>
              <a:t>.</a:t>
            </a:r>
            <a:endParaRPr lang="en-US" sz="4500" dirty="0" smtClean="0"/>
          </a:p>
          <a:p>
            <a:pPr marL="515937" indent="0">
              <a:buNone/>
            </a:pPr>
            <a:r>
              <a:rPr lang="en-US" sz="4500" b="1" dirty="0" smtClean="0"/>
              <a:t>b)    </a:t>
            </a:r>
            <a:r>
              <a:rPr lang="en-US" sz="4500" b="1" dirty="0" err="1" smtClean="0"/>
              <a:t>Penelitian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Inferensial</a:t>
            </a:r>
            <a:endParaRPr lang="en-US" sz="4500" b="1" dirty="0"/>
          </a:p>
          <a:p>
            <a:pPr marL="973138" indent="0">
              <a:buNone/>
            </a:pPr>
            <a:r>
              <a:rPr lang="en-US" sz="4500" dirty="0" err="1"/>
              <a:t>analisis</a:t>
            </a:r>
            <a:r>
              <a:rPr lang="en-US" sz="4500" dirty="0"/>
              <a:t> </a:t>
            </a:r>
            <a:r>
              <a:rPr lang="en-US" sz="4500" dirty="0" err="1"/>
              <a:t>hubungan</a:t>
            </a:r>
            <a:r>
              <a:rPr lang="en-US" sz="4500" dirty="0"/>
              <a:t> </a:t>
            </a:r>
            <a:r>
              <a:rPr lang="en-US" sz="4500" dirty="0" err="1"/>
              <a:t>antar</a:t>
            </a:r>
            <a:r>
              <a:rPr lang="en-US" sz="4500" dirty="0"/>
              <a:t> </a:t>
            </a:r>
            <a:r>
              <a:rPr lang="en-US" sz="4500" dirty="0" err="1"/>
              <a:t>variabel</a:t>
            </a:r>
            <a:r>
              <a:rPr lang="en-US" sz="4500" dirty="0"/>
              <a:t> </a:t>
            </a:r>
            <a:r>
              <a:rPr lang="en-US" sz="4500" dirty="0" err="1"/>
              <a:t>dengan</a:t>
            </a:r>
            <a:r>
              <a:rPr lang="en-US" sz="4500" dirty="0"/>
              <a:t> </a:t>
            </a:r>
            <a:r>
              <a:rPr lang="en-US" sz="4500" dirty="0" err="1"/>
              <a:t>pengujian</a:t>
            </a:r>
            <a:r>
              <a:rPr lang="en-US" sz="4500" dirty="0"/>
              <a:t> </a:t>
            </a:r>
            <a:r>
              <a:rPr lang="en-US" sz="4500" dirty="0" err="1"/>
              <a:t>hipotesis</a:t>
            </a:r>
            <a:r>
              <a:rPr lang="en-US" sz="4500" dirty="0"/>
              <a:t>. </a:t>
            </a:r>
            <a:r>
              <a:rPr lang="en-US" sz="4500" dirty="0" err="1" smtClean="0"/>
              <a:t>kesimpulan</a:t>
            </a:r>
            <a:r>
              <a:rPr lang="en-US" sz="4500" dirty="0" smtClean="0"/>
              <a:t> </a:t>
            </a:r>
            <a:r>
              <a:rPr lang="en-US" sz="4500" dirty="0" err="1"/>
              <a:t>penelitian</a:t>
            </a:r>
            <a:r>
              <a:rPr lang="en-US" sz="4500" dirty="0"/>
              <a:t> </a:t>
            </a:r>
            <a:r>
              <a:rPr lang="en-US" sz="4500" dirty="0" err="1"/>
              <a:t>jauh</a:t>
            </a:r>
            <a:r>
              <a:rPr lang="en-US" sz="4500" dirty="0"/>
              <a:t> </a:t>
            </a:r>
            <a:r>
              <a:rPr lang="en-US" sz="4500" dirty="0" err="1"/>
              <a:t>melebihi</a:t>
            </a:r>
            <a:r>
              <a:rPr lang="en-US" sz="4500" dirty="0"/>
              <a:t> </a:t>
            </a:r>
            <a:r>
              <a:rPr lang="en-US" sz="4500" dirty="0" err="1"/>
              <a:t>sajian</a:t>
            </a:r>
            <a:r>
              <a:rPr lang="en-US" sz="4500" dirty="0"/>
              <a:t> data </a:t>
            </a:r>
            <a:r>
              <a:rPr lang="en-US" sz="4500" dirty="0" err="1"/>
              <a:t>kuantitatif</a:t>
            </a:r>
            <a:r>
              <a:rPr lang="en-US" sz="4500" dirty="0"/>
              <a:t> </a:t>
            </a:r>
            <a:r>
              <a:rPr lang="en-US" sz="4500" dirty="0" err="1" smtClean="0"/>
              <a:t>saja</a:t>
            </a:r>
            <a:endParaRPr lang="en-US" sz="4500" dirty="0" smtClean="0"/>
          </a:p>
          <a:p>
            <a:pPr marL="0" indent="0">
              <a:buNone/>
            </a:pPr>
            <a:endParaRPr lang="en-US" sz="4500" dirty="0"/>
          </a:p>
          <a:p>
            <a:pPr marL="514350" indent="-514350">
              <a:buAutoNum type="arabicPeriod" startAt="2"/>
            </a:pPr>
            <a:r>
              <a:rPr lang="en-US" sz="4500" b="1" dirty="0" err="1" smtClean="0"/>
              <a:t>Penelitian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Kualitatif</a:t>
            </a:r>
            <a:endParaRPr lang="en-US" sz="4500" b="1" dirty="0" smtClean="0"/>
          </a:p>
          <a:p>
            <a:pPr marL="515938" indent="0">
              <a:buNone/>
            </a:pPr>
            <a:r>
              <a:rPr lang="en-US" sz="4500" dirty="0" err="1"/>
              <a:t>menekankan</a:t>
            </a:r>
            <a:r>
              <a:rPr lang="en-US" sz="4500" dirty="0"/>
              <a:t> </a:t>
            </a:r>
            <a:r>
              <a:rPr lang="en-US" sz="4500" dirty="0" err="1"/>
              <a:t>analisis</a:t>
            </a:r>
            <a:r>
              <a:rPr lang="en-US" sz="4500" dirty="0"/>
              <a:t> proses </a:t>
            </a:r>
            <a:r>
              <a:rPr lang="en-US" sz="4500" dirty="0" err="1" smtClean="0"/>
              <a:t>berfikir</a:t>
            </a:r>
            <a:r>
              <a:rPr lang="en-US" sz="4500" dirty="0" smtClean="0"/>
              <a:t> </a:t>
            </a:r>
            <a:r>
              <a:rPr lang="en-US" sz="4500" dirty="0" err="1"/>
              <a:t>secara</a:t>
            </a:r>
            <a:r>
              <a:rPr lang="en-US" sz="4500" dirty="0"/>
              <a:t> </a:t>
            </a:r>
            <a:r>
              <a:rPr lang="en-US" sz="4500" dirty="0" err="1"/>
              <a:t>deduktif</a:t>
            </a:r>
            <a:r>
              <a:rPr lang="en-US" sz="4500" dirty="0"/>
              <a:t> </a:t>
            </a:r>
            <a:r>
              <a:rPr lang="en-US" sz="4500" dirty="0" err="1"/>
              <a:t>dan</a:t>
            </a:r>
            <a:r>
              <a:rPr lang="en-US" sz="4500" dirty="0"/>
              <a:t> </a:t>
            </a:r>
            <a:r>
              <a:rPr lang="en-US" sz="4500" dirty="0" err="1"/>
              <a:t>induktif</a:t>
            </a:r>
            <a:r>
              <a:rPr lang="en-US" sz="4500" dirty="0"/>
              <a:t> yang </a:t>
            </a:r>
            <a:r>
              <a:rPr lang="en-US" sz="4500" dirty="0" err="1"/>
              <a:t>berkaitan</a:t>
            </a:r>
            <a:r>
              <a:rPr lang="en-US" sz="4500" dirty="0"/>
              <a:t> </a:t>
            </a:r>
            <a:r>
              <a:rPr lang="en-US" sz="4500" dirty="0" err="1"/>
              <a:t>dengan</a:t>
            </a:r>
            <a:r>
              <a:rPr lang="en-US" sz="4500" dirty="0"/>
              <a:t> </a:t>
            </a:r>
            <a:r>
              <a:rPr lang="en-US" sz="4500" dirty="0" err="1"/>
              <a:t>dinamika</a:t>
            </a:r>
            <a:r>
              <a:rPr lang="en-US" sz="4500" dirty="0"/>
              <a:t> </a:t>
            </a:r>
            <a:r>
              <a:rPr lang="en-US" sz="4500" dirty="0" err="1"/>
              <a:t>hubungan</a:t>
            </a:r>
            <a:r>
              <a:rPr lang="en-US" sz="4500" dirty="0"/>
              <a:t> </a:t>
            </a:r>
            <a:r>
              <a:rPr lang="en-US" sz="4500" dirty="0" err="1"/>
              <a:t>antar</a:t>
            </a:r>
            <a:r>
              <a:rPr lang="en-US" sz="4500" dirty="0"/>
              <a:t> </a:t>
            </a:r>
            <a:r>
              <a:rPr lang="en-US" sz="4500" dirty="0" err="1"/>
              <a:t>fenomena</a:t>
            </a:r>
            <a:r>
              <a:rPr lang="en-US" sz="4500" dirty="0"/>
              <a:t> yang </a:t>
            </a:r>
            <a:r>
              <a:rPr lang="en-US" sz="4500" dirty="0" err="1"/>
              <a:t>diamati</a:t>
            </a:r>
            <a:r>
              <a:rPr lang="en-US" sz="4500" dirty="0"/>
              <a:t>, </a:t>
            </a:r>
            <a:r>
              <a:rPr lang="en-US" sz="4500" dirty="0" err="1"/>
              <a:t>dan</a:t>
            </a:r>
            <a:r>
              <a:rPr lang="en-US" sz="4500" dirty="0"/>
              <a:t> </a:t>
            </a:r>
            <a:r>
              <a:rPr lang="en-US" sz="4500" dirty="0" err="1" smtClean="0"/>
              <a:t>menggunakan</a:t>
            </a:r>
            <a:r>
              <a:rPr lang="en-US" sz="4500" dirty="0" smtClean="0"/>
              <a:t> </a:t>
            </a:r>
            <a:r>
              <a:rPr lang="en-US" sz="4500" dirty="0" err="1"/>
              <a:t>logika</a:t>
            </a:r>
            <a:r>
              <a:rPr lang="en-US" sz="4500" dirty="0"/>
              <a:t> </a:t>
            </a:r>
            <a:r>
              <a:rPr lang="en-US" sz="4500" dirty="0" err="1" smtClean="0"/>
              <a:t>ilmiah</a:t>
            </a:r>
            <a:r>
              <a:rPr lang="en-US" sz="4500" dirty="0" smtClean="0"/>
              <a:t>.</a:t>
            </a:r>
          </a:p>
          <a:p>
            <a:pPr marL="515938" indent="0">
              <a:buNone/>
            </a:pPr>
            <a:r>
              <a:rPr lang="en-US" sz="4500" dirty="0" err="1"/>
              <a:t>ditekankan</a:t>
            </a:r>
            <a:r>
              <a:rPr lang="en-US" sz="4500" dirty="0"/>
              <a:t> </a:t>
            </a:r>
            <a:r>
              <a:rPr lang="en-US" sz="4500" dirty="0" err="1"/>
              <a:t>pada</a:t>
            </a:r>
            <a:r>
              <a:rPr lang="en-US" sz="4500" dirty="0"/>
              <a:t> </a:t>
            </a:r>
            <a:r>
              <a:rPr lang="en-US" sz="4500" dirty="0" err="1"/>
              <a:t>kedalaman</a:t>
            </a:r>
            <a:r>
              <a:rPr lang="en-US" sz="4500" dirty="0"/>
              <a:t> </a:t>
            </a:r>
            <a:r>
              <a:rPr lang="en-US" sz="4500" dirty="0" err="1"/>
              <a:t>berfikir</a:t>
            </a:r>
            <a:r>
              <a:rPr lang="en-US" sz="4500" dirty="0"/>
              <a:t> formal </a:t>
            </a:r>
            <a:r>
              <a:rPr lang="en-US" sz="4500" dirty="0" err="1" smtClean="0"/>
              <a:t>dalam</a:t>
            </a:r>
            <a:r>
              <a:rPr lang="en-US" sz="4500" dirty="0" smtClean="0"/>
              <a:t> </a:t>
            </a:r>
            <a:r>
              <a:rPr lang="en-US" sz="4500" dirty="0" err="1"/>
              <a:t>menjawab</a:t>
            </a:r>
            <a:r>
              <a:rPr lang="en-US" sz="4500" dirty="0"/>
              <a:t> </a:t>
            </a:r>
            <a:r>
              <a:rPr lang="en-US" sz="4500" dirty="0" err="1" smtClean="0"/>
              <a:t>permasalahan</a:t>
            </a:r>
            <a:r>
              <a:rPr lang="en-US" sz="4500" dirty="0" smtClean="0"/>
              <a:t>.</a:t>
            </a:r>
          </a:p>
          <a:p>
            <a:pPr marL="515938" indent="0">
              <a:buNone/>
            </a:pPr>
            <a:r>
              <a:rPr lang="en-US" sz="4500" dirty="0" err="1"/>
              <a:t>bertujuan</a:t>
            </a:r>
            <a:r>
              <a:rPr lang="en-US" sz="4500" dirty="0"/>
              <a:t> </a:t>
            </a:r>
            <a:r>
              <a:rPr lang="en-US" sz="4500" dirty="0" err="1"/>
              <a:t>untuk</a:t>
            </a:r>
            <a:r>
              <a:rPr lang="en-US" sz="4500" dirty="0"/>
              <a:t> </a:t>
            </a:r>
            <a:r>
              <a:rPr lang="en-US" sz="4500" dirty="0" smtClean="0"/>
              <a:t>:</a:t>
            </a:r>
          </a:p>
          <a:p>
            <a:pPr marL="973138" indent="-457200">
              <a:buFontTx/>
              <a:buChar char="-"/>
            </a:pPr>
            <a:r>
              <a:rPr lang="en-US" sz="4500" dirty="0" err="1" smtClean="0"/>
              <a:t>mengembangkan</a:t>
            </a:r>
            <a:r>
              <a:rPr lang="en-US" sz="4500" dirty="0" smtClean="0"/>
              <a:t> </a:t>
            </a:r>
            <a:r>
              <a:rPr lang="en-US" sz="4500" dirty="0" err="1"/>
              <a:t>konsep</a:t>
            </a:r>
            <a:r>
              <a:rPr lang="en-US" sz="4500" dirty="0"/>
              <a:t> </a:t>
            </a:r>
            <a:r>
              <a:rPr lang="en-US" sz="4500" dirty="0" err="1"/>
              <a:t>sensitivitas</a:t>
            </a:r>
            <a:r>
              <a:rPr lang="en-US" sz="4500" dirty="0"/>
              <a:t> </a:t>
            </a:r>
            <a:r>
              <a:rPr lang="en-US" sz="4500" dirty="0" err="1"/>
              <a:t>pada</a:t>
            </a:r>
            <a:r>
              <a:rPr lang="en-US" sz="4500" dirty="0"/>
              <a:t> </a:t>
            </a:r>
            <a:r>
              <a:rPr lang="en-US" sz="4500" dirty="0" err="1" smtClean="0"/>
              <a:t>masalah</a:t>
            </a:r>
            <a:r>
              <a:rPr lang="en-US" sz="4500" dirty="0" smtClean="0"/>
              <a:t>, </a:t>
            </a:r>
          </a:p>
          <a:p>
            <a:pPr marL="973138" indent="-457200">
              <a:buFontTx/>
              <a:buChar char="-"/>
            </a:pPr>
            <a:r>
              <a:rPr lang="en-US" sz="4500" dirty="0" err="1" smtClean="0"/>
              <a:t>menerangkan</a:t>
            </a:r>
            <a:r>
              <a:rPr lang="en-US" sz="4500" dirty="0" smtClean="0"/>
              <a:t> </a:t>
            </a:r>
            <a:r>
              <a:rPr lang="en-US" sz="4500" dirty="0" err="1"/>
              <a:t>realitas</a:t>
            </a:r>
            <a:r>
              <a:rPr lang="en-US" sz="4500" dirty="0"/>
              <a:t> yang </a:t>
            </a:r>
            <a:r>
              <a:rPr lang="en-US" sz="4500" dirty="0" err="1"/>
              <a:t>berkaitan</a:t>
            </a:r>
            <a:r>
              <a:rPr lang="en-US" sz="4500" dirty="0"/>
              <a:t> </a:t>
            </a:r>
            <a:r>
              <a:rPr lang="en-US" sz="4500" dirty="0" err="1"/>
              <a:t>dengan</a:t>
            </a:r>
            <a:r>
              <a:rPr lang="en-US" sz="4500" dirty="0"/>
              <a:t> </a:t>
            </a:r>
            <a:r>
              <a:rPr lang="en-US" sz="4500" dirty="0" err="1"/>
              <a:t>penelusuran</a:t>
            </a:r>
            <a:r>
              <a:rPr lang="en-US" sz="4500" dirty="0"/>
              <a:t> </a:t>
            </a:r>
            <a:r>
              <a:rPr lang="en-US" sz="4500" dirty="0" err="1"/>
              <a:t>teori</a:t>
            </a:r>
            <a:r>
              <a:rPr lang="en-US" sz="4500" dirty="0"/>
              <a:t> </a:t>
            </a:r>
            <a:r>
              <a:rPr lang="en-US" sz="4500" dirty="0" err="1"/>
              <a:t>dari</a:t>
            </a:r>
            <a:r>
              <a:rPr lang="en-US" sz="4500" dirty="0"/>
              <a:t> </a:t>
            </a:r>
            <a:r>
              <a:rPr lang="en-US" sz="4500" dirty="0" err="1"/>
              <a:t>bawah</a:t>
            </a:r>
            <a:r>
              <a:rPr lang="en-US" sz="4500" dirty="0"/>
              <a:t> (</a:t>
            </a:r>
            <a:r>
              <a:rPr lang="en-US" sz="4500" i="1" dirty="0"/>
              <a:t>grounded theory</a:t>
            </a:r>
            <a:r>
              <a:rPr lang="en-US" sz="4500" dirty="0"/>
              <a:t>), </a:t>
            </a:r>
            <a:endParaRPr lang="en-US" sz="4500" dirty="0" smtClean="0"/>
          </a:p>
          <a:p>
            <a:pPr marL="973138" indent="-457200">
              <a:buFontTx/>
              <a:buChar char="-"/>
            </a:pPr>
            <a:r>
              <a:rPr lang="en-US" sz="4500" dirty="0" err="1" smtClean="0"/>
              <a:t>mengembangkan</a:t>
            </a:r>
            <a:r>
              <a:rPr lang="en-US" sz="4500" dirty="0" smtClean="0"/>
              <a:t> </a:t>
            </a:r>
            <a:r>
              <a:rPr lang="en-US" sz="4500" dirty="0" err="1"/>
              <a:t>pemahaman</a:t>
            </a:r>
            <a:r>
              <a:rPr lang="en-US" sz="4500" dirty="0"/>
              <a:t> </a:t>
            </a:r>
            <a:r>
              <a:rPr lang="en-US" sz="4500" dirty="0" err="1"/>
              <a:t>akan</a:t>
            </a:r>
            <a:r>
              <a:rPr lang="en-US" sz="4500" dirty="0"/>
              <a:t> </a:t>
            </a:r>
            <a:r>
              <a:rPr lang="en-US" sz="4500" dirty="0" err="1"/>
              <a:t>satu</a:t>
            </a:r>
            <a:r>
              <a:rPr lang="en-US" sz="4500" dirty="0"/>
              <a:t> </a:t>
            </a:r>
            <a:r>
              <a:rPr lang="en-US" sz="4500" dirty="0" err="1"/>
              <a:t>atau</a:t>
            </a:r>
            <a:r>
              <a:rPr lang="en-US" sz="4500" dirty="0"/>
              <a:t> </a:t>
            </a:r>
            <a:r>
              <a:rPr lang="en-US" sz="4500" dirty="0" err="1"/>
              <a:t>lebih</a:t>
            </a:r>
            <a:r>
              <a:rPr lang="en-US" sz="4500" dirty="0"/>
              <a:t> </a:t>
            </a:r>
            <a:r>
              <a:rPr lang="en-US" sz="4500" dirty="0" err="1"/>
              <a:t>dari</a:t>
            </a:r>
            <a:r>
              <a:rPr lang="en-US" sz="4500" dirty="0"/>
              <a:t> </a:t>
            </a:r>
            <a:r>
              <a:rPr lang="en-US" sz="4500" dirty="0" err="1"/>
              <a:t>fenomena</a:t>
            </a:r>
            <a:r>
              <a:rPr lang="en-US" sz="4500" dirty="0"/>
              <a:t> yang </a:t>
            </a:r>
            <a:r>
              <a:rPr lang="en-US" sz="4500" dirty="0" err="1"/>
              <a:t>dihadapi</a:t>
            </a:r>
            <a:r>
              <a:rPr lang="en-US" sz="4500" dirty="0"/>
              <a:t>.</a:t>
            </a:r>
            <a:endParaRPr lang="en-US" sz="4500" b="1" dirty="0" smtClean="0"/>
          </a:p>
          <a:p>
            <a:pPr marL="515938" indent="0">
              <a:buNone/>
            </a:pPr>
            <a:endParaRPr lang="en-US" sz="4300" b="1" dirty="0"/>
          </a:p>
        </p:txBody>
      </p:sp>
    </p:spTree>
    <p:extLst>
      <p:ext uri="{BB962C8B-B14F-4D97-AF65-F5344CB8AC3E}">
        <p14:creationId xmlns:p14="http://schemas.microsoft.com/office/powerpoint/2010/main" val="322280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48736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s-ES" sz="2800" b="1" dirty="0"/>
              <a:t>JENIS PENELITIAN MENURUT </a:t>
            </a:r>
            <a:r>
              <a:rPr lang="es-ES" sz="2800" b="1" dirty="0" smtClean="0"/>
              <a:t>TUJUAN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1816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2200" b="1" dirty="0" err="1" smtClean="0"/>
              <a:t>Penelitian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Eksploratif</a:t>
            </a:r>
            <a:endParaRPr lang="en-US" sz="2200" b="1" dirty="0" smtClean="0"/>
          </a:p>
          <a:p>
            <a:pPr marL="515938" indent="0">
              <a:buNone/>
            </a:pP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/>
              <a:t>menemukan</a:t>
            </a:r>
            <a:r>
              <a:rPr lang="en-US" sz="2200" dirty="0"/>
              <a:t> </a:t>
            </a:r>
            <a:r>
              <a:rPr lang="en-US" sz="2200" dirty="0" err="1"/>
              <a:t>sesuatu</a:t>
            </a:r>
            <a:r>
              <a:rPr lang="en-US" sz="2200" dirty="0"/>
              <a:t> yang </a:t>
            </a:r>
            <a:r>
              <a:rPr lang="en-US" sz="2200" dirty="0" err="1" smtClean="0"/>
              <a:t>baru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berupa</a:t>
            </a:r>
            <a:r>
              <a:rPr lang="en-US" sz="2200" dirty="0"/>
              <a:t> </a:t>
            </a:r>
            <a:r>
              <a:rPr lang="en-US" sz="2200" dirty="0" err="1" smtClean="0"/>
              <a:t>pengelompokkan</a:t>
            </a:r>
            <a:r>
              <a:rPr lang="en-US" sz="2200" dirty="0" smtClean="0"/>
              <a:t> </a:t>
            </a:r>
            <a:r>
              <a:rPr lang="en-US" sz="2200" dirty="0" err="1"/>
              <a:t>suatu</a:t>
            </a:r>
            <a:r>
              <a:rPr lang="en-US" sz="2200" dirty="0"/>
              <a:t> </a:t>
            </a:r>
            <a:r>
              <a:rPr lang="en-US" sz="2200" dirty="0" err="1"/>
              <a:t>gejala</a:t>
            </a:r>
            <a:r>
              <a:rPr lang="en-US" sz="2200" dirty="0"/>
              <a:t>,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fakta</a:t>
            </a:r>
            <a:r>
              <a:rPr lang="en-US" sz="2200" dirty="0" smtClean="0"/>
              <a:t> </a:t>
            </a:r>
            <a:r>
              <a:rPr lang="en-US" sz="2200" dirty="0" err="1" smtClean="0"/>
              <a:t>tertentu</a:t>
            </a:r>
            <a:r>
              <a:rPr lang="en-US" sz="2200" dirty="0"/>
              <a:t>. </a:t>
            </a:r>
            <a:r>
              <a:rPr lang="en-US" sz="2200" dirty="0" err="1"/>
              <a:t>Penelitian</a:t>
            </a:r>
            <a:r>
              <a:rPr lang="en-US" sz="2200" dirty="0"/>
              <a:t> </a:t>
            </a:r>
            <a:r>
              <a:rPr lang="en-US" sz="2200" dirty="0" err="1"/>
              <a:t>ini</a:t>
            </a:r>
            <a:r>
              <a:rPr lang="en-US" sz="2200" dirty="0"/>
              <a:t> </a:t>
            </a:r>
            <a:r>
              <a:rPr lang="en-US" sz="2200" dirty="0" err="1"/>
              <a:t>banyak</a:t>
            </a:r>
            <a:r>
              <a:rPr lang="en-US" sz="2200" dirty="0"/>
              <a:t> </a:t>
            </a:r>
            <a:r>
              <a:rPr lang="en-US" sz="2200" dirty="0" err="1"/>
              <a:t>memakan</a:t>
            </a:r>
            <a:r>
              <a:rPr lang="en-US" sz="2200" dirty="0"/>
              <a:t> </a:t>
            </a:r>
            <a:r>
              <a:rPr lang="en-US" sz="2200" dirty="0" err="1"/>
              <a:t>waktu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 smtClean="0"/>
              <a:t>biaya</a:t>
            </a:r>
            <a:endParaRPr lang="en-US" sz="2200" dirty="0" smtClean="0"/>
          </a:p>
          <a:p>
            <a:pPr marL="515938" indent="0">
              <a:buNone/>
            </a:pPr>
            <a:endParaRPr lang="en-US" sz="2200" b="1" dirty="0" smtClean="0"/>
          </a:p>
          <a:p>
            <a:pPr marL="0" indent="0">
              <a:buNone/>
            </a:pPr>
            <a:r>
              <a:rPr lang="en-US" sz="2200" b="1" dirty="0" smtClean="0"/>
              <a:t>2.    </a:t>
            </a:r>
            <a:r>
              <a:rPr lang="en-US" sz="2200" b="1" dirty="0" err="1" smtClean="0"/>
              <a:t>Penelitian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Pengembangan</a:t>
            </a:r>
            <a:endParaRPr lang="en-US" sz="2200" b="1" dirty="0" smtClean="0"/>
          </a:p>
          <a:p>
            <a:pPr marL="515938" indent="0">
              <a:buNone/>
            </a:pP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/>
              <a:t>mengembangkan</a:t>
            </a:r>
            <a:r>
              <a:rPr lang="en-US" sz="2200" dirty="0"/>
              <a:t> </a:t>
            </a:r>
            <a:r>
              <a:rPr lang="en-US" sz="2200" dirty="0" err="1"/>
              <a:t>aspek</a:t>
            </a:r>
            <a:r>
              <a:rPr lang="en-US" sz="2200" dirty="0"/>
              <a:t> </a:t>
            </a:r>
            <a:r>
              <a:rPr lang="en-US" sz="2200" dirty="0" err="1"/>
              <a:t>ilmu</a:t>
            </a:r>
            <a:r>
              <a:rPr lang="en-US" sz="2200" dirty="0"/>
              <a:t> </a:t>
            </a:r>
            <a:r>
              <a:rPr lang="en-US" sz="2200" dirty="0" err="1"/>
              <a:t>pengetahuan</a:t>
            </a:r>
            <a:r>
              <a:rPr lang="en-US" sz="2200" dirty="0"/>
              <a:t>. </a:t>
            </a:r>
            <a:r>
              <a:rPr lang="en-US" sz="2200" dirty="0" err="1"/>
              <a:t>Misalnya</a:t>
            </a:r>
            <a:r>
              <a:rPr lang="en-US" sz="2200" dirty="0"/>
              <a:t>: </a:t>
            </a:r>
            <a:r>
              <a:rPr lang="en-US" sz="2200" dirty="0" err="1"/>
              <a:t>penelitian</a:t>
            </a:r>
            <a:r>
              <a:rPr lang="en-US" sz="2200" dirty="0"/>
              <a:t> yang </a:t>
            </a:r>
            <a:r>
              <a:rPr lang="en-US" sz="2200" dirty="0" err="1"/>
              <a:t>meneliti</a:t>
            </a:r>
            <a:r>
              <a:rPr lang="en-US" sz="2200" dirty="0"/>
              <a:t> </a:t>
            </a:r>
            <a:r>
              <a:rPr lang="en-US" sz="2200" dirty="0" err="1"/>
              <a:t>tentang</a:t>
            </a:r>
            <a:r>
              <a:rPr lang="en-US" sz="2200" dirty="0"/>
              <a:t> </a:t>
            </a:r>
            <a:r>
              <a:rPr lang="en-US" sz="2200" dirty="0" err="1"/>
              <a:t>pemanfaatan</a:t>
            </a:r>
            <a:r>
              <a:rPr lang="en-US" sz="2200" dirty="0"/>
              <a:t> </a:t>
            </a:r>
            <a:r>
              <a:rPr lang="en-US" sz="2200" dirty="0" err="1"/>
              <a:t>terapi</a:t>
            </a:r>
            <a:r>
              <a:rPr lang="en-US" sz="2200" dirty="0"/>
              <a:t> gen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penyakit-penyakit</a:t>
            </a:r>
            <a:r>
              <a:rPr lang="en-US" sz="2200" dirty="0"/>
              <a:t> </a:t>
            </a:r>
            <a:r>
              <a:rPr lang="en-US" sz="2200" dirty="0" err="1" smtClean="0"/>
              <a:t>menurun</a:t>
            </a:r>
            <a:endParaRPr lang="en-US" sz="2200" dirty="0" smtClean="0"/>
          </a:p>
          <a:p>
            <a:pPr marL="515938" indent="0">
              <a:buNone/>
            </a:pPr>
            <a:endParaRPr lang="en-US" sz="2200" b="1" dirty="0" smtClean="0"/>
          </a:p>
          <a:p>
            <a:pPr marL="0" indent="0">
              <a:buNone/>
            </a:pPr>
            <a:r>
              <a:rPr lang="en-US" sz="2200" b="1" dirty="0" smtClean="0"/>
              <a:t>3.    </a:t>
            </a:r>
            <a:r>
              <a:rPr lang="en-US" sz="2200" b="1" dirty="0" err="1" smtClean="0"/>
              <a:t>Penelitian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Verifikatif</a:t>
            </a:r>
            <a:endParaRPr lang="en-US" sz="2200" b="1" dirty="0" smtClean="0"/>
          </a:p>
          <a:p>
            <a:pPr marL="515938" indent="0">
              <a:buNone/>
            </a:pP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menguji</a:t>
            </a:r>
            <a:r>
              <a:rPr lang="en-US" sz="2200" dirty="0"/>
              <a:t> </a:t>
            </a:r>
            <a:r>
              <a:rPr lang="en-US" sz="2200" dirty="0" err="1"/>
              <a:t>kebenaran</a:t>
            </a:r>
            <a:r>
              <a:rPr lang="en-US" sz="2200" dirty="0"/>
              <a:t> </a:t>
            </a:r>
            <a:r>
              <a:rPr lang="en-US" sz="2200" dirty="0" err="1"/>
              <a:t>suatu</a:t>
            </a:r>
            <a:r>
              <a:rPr lang="en-US" sz="2200" dirty="0"/>
              <a:t> </a:t>
            </a:r>
            <a:r>
              <a:rPr lang="en-US" sz="2200" dirty="0" err="1"/>
              <a:t>fenomena</a:t>
            </a:r>
            <a:r>
              <a:rPr lang="en-US" sz="2200" dirty="0" smtClean="0"/>
              <a:t>.</a:t>
            </a:r>
            <a:endParaRPr lang="en-US" sz="2200" b="1" dirty="0" smtClean="0"/>
          </a:p>
          <a:p>
            <a:pPr marL="515938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02729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48736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s-ES" sz="2800" b="1" dirty="0"/>
              <a:t>JENIS PENELITIAN MENURUT </a:t>
            </a:r>
            <a:r>
              <a:rPr lang="es-ES" sz="2800" b="1" dirty="0" smtClean="0"/>
              <a:t>WAKTU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4864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2000" b="1" dirty="0" err="1" smtClean="0"/>
              <a:t>Penelitian</a:t>
            </a:r>
            <a:r>
              <a:rPr lang="en-US" sz="2000" b="1" dirty="0" smtClean="0"/>
              <a:t> Longitudinal</a:t>
            </a:r>
          </a:p>
          <a:p>
            <a:pPr marL="515938" indent="0">
              <a:buNone/>
            </a:pP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/>
              <a:t>langsung</a:t>
            </a:r>
            <a:r>
              <a:rPr lang="en-US" sz="2000" dirty="0"/>
              <a:t> </a:t>
            </a:r>
            <a:r>
              <a:rPr lang="en-US" sz="2000" dirty="0" err="1"/>
              <a:t>mengukur</a:t>
            </a:r>
            <a:r>
              <a:rPr lang="en-US" sz="2000" dirty="0"/>
              <a:t> </a:t>
            </a:r>
            <a:r>
              <a:rPr lang="en-US" sz="2000" dirty="0" err="1"/>
              <a:t>sifat</a:t>
            </a:r>
            <a:r>
              <a:rPr lang="en-US" sz="2000" dirty="0"/>
              <a:t> (nature)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tingkat</a:t>
            </a:r>
            <a:r>
              <a:rPr lang="en-US" sz="2000" dirty="0"/>
              <a:t> (rate) 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sampel</a:t>
            </a:r>
            <a:r>
              <a:rPr lang="en-US" sz="2000" dirty="0"/>
              <a:t> </a:t>
            </a:r>
            <a:r>
              <a:rPr lang="en-US" sz="2000" dirty="0" smtClean="0"/>
              <a:t>yang </a:t>
            </a:r>
            <a:r>
              <a:rPr lang="en-US" sz="2000" dirty="0" err="1"/>
              <a:t>sama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tingkatan</a:t>
            </a:r>
            <a:r>
              <a:rPr lang="en-US" sz="2000" dirty="0"/>
              <a:t> (stages) </a:t>
            </a:r>
            <a:r>
              <a:rPr lang="en-US" sz="2000" dirty="0" smtClean="0"/>
              <a:t>yang </a:t>
            </a:r>
            <a:r>
              <a:rPr lang="en-US" sz="2000" dirty="0" err="1" smtClean="0"/>
              <a:t>berbeda</a:t>
            </a:r>
            <a:r>
              <a:rPr lang="en-US" sz="2000" dirty="0" smtClean="0"/>
              <a:t>. </a:t>
            </a:r>
          </a:p>
          <a:p>
            <a:pPr marL="515938" indent="0">
              <a:buNone/>
            </a:pPr>
            <a:r>
              <a:rPr lang="en-US" sz="2000" dirty="0" err="1" smtClean="0"/>
              <a:t>Ciri-ciri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longitudinal:</a:t>
            </a:r>
          </a:p>
          <a:p>
            <a:pPr marL="973138" indent="-457200">
              <a:buAutoNum type="alphaLcParenR"/>
            </a:pP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/>
              <a:t>penelitian</a:t>
            </a:r>
            <a:r>
              <a:rPr lang="en-US" sz="2000" dirty="0"/>
              <a:t> lama, </a:t>
            </a:r>
            <a:endParaRPr lang="en-US" sz="2000" dirty="0" smtClean="0"/>
          </a:p>
          <a:p>
            <a:pPr marL="973138" indent="-457200">
              <a:buAutoNum type="alphaLcParenR"/>
            </a:pPr>
            <a:r>
              <a:rPr lang="en-US" sz="2000" dirty="0" err="1" smtClean="0"/>
              <a:t>memerlukan</a:t>
            </a:r>
            <a:r>
              <a:rPr lang="en-US" sz="2000" dirty="0" smtClean="0"/>
              <a:t> </a:t>
            </a:r>
            <a:r>
              <a:rPr lang="en-US" sz="2000" dirty="0" err="1"/>
              <a:t>biaya</a:t>
            </a:r>
            <a:r>
              <a:rPr lang="en-US" sz="2000" dirty="0"/>
              <a:t> yang </a:t>
            </a:r>
            <a:r>
              <a:rPr lang="en-US" sz="2000" dirty="0" err="1"/>
              <a:t>relatif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r>
              <a:rPr lang="en-US" sz="2000" dirty="0"/>
              <a:t>, </a:t>
            </a:r>
            <a:endParaRPr lang="en-US" sz="2000" dirty="0" smtClean="0"/>
          </a:p>
          <a:p>
            <a:pPr marL="973138" indent="-457200">
              <a:buAutoNum type="alphaLcParenR"/>
            </a:pPr>
            <a:r>
              <a:rPr lang="en-US" sz="2000" dirty="0" err="1" smtClean="0"/>
              <a:t>melibatkan</a:t>
            </a:r>
            <a:r>
              <a:rPr lang="en-US" sz="2000" dirty="0" smtClean="0"/>
              <a:t> </a:t>
            </a:r>
            <a:r>
              <a:rPr lang="en-US" sz="2000" dirty="0" err="1"/>
              <a:t>populasi</a:t>
            </a:r>
            <a:r>
              <a:rPr lang="en-US" sz="2000" dirty="0"/>
              <a:t> yang  </a:t>
            </a:r>
            <a:r>
              <a:rPr lang="en-US" sz="2000" dirty="0" err="1"/>
              <a:t>mendiami</a:t>
            </a:r>
            <a:r>
              <a:rPr lang="en-US" sz="2000" dirty="0"/>
              <a:t> </a:t>
            </a:r>
            <a:r>
              <a:rPr lang="en-US" sz="2000" dirty="0" err="1"/>
              <a:t>wilayah</a:t>
            </a:r>
            <a:r>
              <a:rPr lang="en-US" sz="2000" dirty="0"/>
              <a:t> </a:t>
            </a:r>
            <a:r>
              <a:rPr lang="en-US" sz="2000" dirty="0" err="1"/>
              <a:t>tertentu</a:t>
            </a:r>
            <a:r>
              <a:rPr lang="en-US" sz="2000" dirty="0"/>
              <a:t>, </a:t>
            </a:r>
            <a:endParaRPr lang="en-US" sz="2000" dirty="0" smtClean="0"/>
          </a:p>
          <a:p>
            <a:pPr marL="973138" indent="-457200">
              <a:buAutoNum type="alphaLcParenR"/>
            </a:pPr>
            <a:r>
              <a:rPr lang="en-US" sz="2000" dirty="0" err="1" smtClean="0"/>
              <a:t>dipusatkan</a:t>
            </a:r>
            <a:r>
              <a:rPr lang="en-US" sz="2000" dirty="0" smtClean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perubahan</a:t>
            </a:r>
            <a:r>
              <a:rPr lang="en-US" sz="2000" dirty="0"/>
              <a:t> </a:t>
            </a:r>
            <a:r>
              <a:rPr lang="en-US" sz="2000" dirty="0" err="1"/>
              <a:t>variabel</a:t>
            </a:r>
            <a:r>
              <a:rPr lang="en-US" sz="2000" dirty="0"/>
              <a:t> </a:t>
            </a:r>
            <a:r>
              <a:rPr lang="en-US" sz="2000" dirty="0" err="1"/>
              <a:t>amatan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waktu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waktu</a:t>
            </a:r>
            <a:r>
              <a:rPr lang="en-US" sz="2000" dirty="0" smtClean="0"/>
              <a:t>.</a:t>
            </a:r>
          </a:p>
          <a:p>
            <a:pPr marL="515938" indent="0">
              <a:buNone/>
            </a:pPr>
            <a:endParaRPr lang="en-US" sz="2000" dirty="0"/>
          </a:p>
          <a:p>
            <a:pPr marL="515938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2138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48736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s-ES" sz="2800" b="1" dirty="0"/>
              <a:t>JENIS PENELITIAN MENURUT </a:t>
            </a:r>
            <a:r>
              <a:rPr lang="es-ES" sz="2800" b="1" dirty="0" smtClean="0"/>
              <a:t>WAKTU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486400"/>
          </a:xfrm>
        </p:spPr>
        <p:txBody>
          <a:bodyPr>
            <a:noAutofit/>
          </a:bodyPr>
          <a:lstStyle/>
          <a:p>
            <a:pPr marL="515938" indent="-515938">
              <a:buNone/>
            </a:pPr>
            <a:r>
              <a:rPr lang="en-US" sz="2000" b="1" dirty="0" smtClean="0"/>
              <a:t>2.    </a:t>
            </a:r>
            <a:r>
              <a:rPr lang="en-US" sz="2000" b="1" dirty="0" err="1" smtClean="0"/>
              <a:t>Penelitian</a:t>
            </a:r>
            <a:r>
              <a:rPr lang="en-US" sz="2000" b="1" dirty="0" smtClean="0"/>
              <a:t> Cross Sectional</a:t>
            </a:r>
          </a:p>
          <a:p>
            <a:pPr marL="515938" indent="0">
              <a:buNone/>
            </a:pP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langsung</a:t>
            </a:r>
            <a:r>
              <a:rPr lang="en-US" sz="2000" dirty="0"/>
              <a:t> </a:t>
            </a:r>
            <a:r>
              <a:rPr lang="en-US" sz="2000" dirty="0" err="1"/>
              <a:t>mengukur</a:t>
            </a:r>
            <a:r>
              <a:rPr lang="en-US" sz="2000" dirty="0"/>
              <a:t> </a:t>
            </a:r>
            <a:r>
              <a:rPr lang="en-US" sz="2000" dirty="0" err="1"/>
              <a:t>sifat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tingkat</a:t>
            </a:r>
            <a:r>
              <a:rPr lang="en-US" sz="2000" dirty="0"/>
              <a:t> </a:t>
            </a:r>
            <a:r>
              <a:rPr lang="en-US" sz="2000" dirty="0" smtClean="0"/>
              <a:t>yang </a:t>
            </a:r>
            <a:r>
              <a:rPr lang="en-US" sz="2000" dirty="0" err="1"/>
              <a:t>sama</a:t>
            </a:r>
            <a:r>
              <a:rPr lang="en-US" sz="2000" dirty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mengambil</a:t>
            </a:r>
            <a:r>
              <a:rPr lang="en-US" sz="2000" dirty="0" smtClean="0"/>
              <a:t> </a:t>
            </a:r>
            <a:r>
              <a:rPr lang="en-US" sz="2000" dirty="0" err="1"/>
              <a:t>sampel</a:t>
            </a:r>
            <a:r>
              <a:rPr lang="en-US" sz="2000" dirty="0"/>
              <a:t> </a:t>
            </a:r>
            <a:r>
              <a:rPr lang="en-US" sz="2000" dirty="0" smtClean="0"/>
              <a:t>yang </a:t>
            </a:r>
            <a:r>
              <a:rPr lang="en-US" sz="2000" dirty="0" err="1"/>
              <a:t>berbeda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tingkatan</a:t>
            </a:r>
            <a:r>
              <a:rPr lang="en-US" sz="2000" dirty="0"/>
              <a:t> (levels</a:t>
            </a:r>
            <a:r>
              <a:rPr lang="en-US" sz="2000" dirty="0" smtClean="0"/>
              <a:t>);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 smtClean="0"/>
              <a:t>studi</a:t>
            </a:r>
            <a:r>
              <a:rPr lang="en-US" sz="2000" dirty="0" smtClean="0"/>
              <a:t> </a:t>
            </a:r>
            <a:r>
              <a:rPr lang="en-US" sz="2000" dirty="0" err="1"/>
              <a:t>kecenderungan</a:t>
            </a:r>
            <a:r>
              <a:rPr lang="en-US" sz="2000" dirty="0"/>
              <a:t> (trend) yang </a:t>
            </a:r>
            <a:r>
              <a:rPr lang="en-US" sz="2000" dirty="0" err="1"/>
              <a:t>dirancang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menentukan</a:t>
            </a:r>
            <a:r>
              <a:rPr lang="en-US" sz="2000" dirty="0"/>
              <a:t> </a:t>
            </a:r>
            <a:r>
              <a:rPr lang="en-US" sz="2000" dirty="0" err="1"/>
              <a:t>pola-pola</a:t>
            </a:r>
            <a:r>
              <a:rPr lang="en-US" sz="2000" dirty="0"/>
              <a:t> </a:t>
            </a:r>
            <a:r>
              <a:rPr lang="en-US" sz="2000" dirty="0" err="1"/>
              <a:t>perubahan</a:t>
            </a:r>
            <a:r>
              <a:rPr lang="en-US" sz="2000" dirty="0"/>
              <a:t> </a:t>
            </a:r>
            <a:r>
              <a:rPr lang="en-US" sz="2000" dirty="0" err="1"/>
              <a:t>masa</a:t>
            </a:r>
            <a:r>
              <a:rPr lang="en-US" sz="2000" dirty="0"/>
              <a:t> </a:t>
            </a:r>
            <a:r>
              <a:rPr lang="en-US" sz="2000" dirty="0" err="1"/>
              <a:t>lalu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rangka</a:t>
            </a:r>
            <a:r>
              <a:rPr lang="en-US" sz="2000" dirty="0"/>
              <a:t> </a:t>
            </a:r>
            <a:r>
              <a:rPr lang="en-US" sz="2000" dirty="0" err="1"/>
              <a:t>meramalkan</a:t>
            </a:r>
            <a:r>
              <a:rPr lang="en-US" sz="2000" dirty="0"/>
              <a:t> </a:t>
            </a:r>
            <a:r>
              <a:rPr lang="en-US" sz="2000" dirty="0" err="1" smtClean="0"/>
              <a:t>pola</a:t>
            </a:r>
            <a:r>
              <a:rPr lang="en-US" sz="2000" dirty="0" smtClean="0"/>
              <a:t> </a:t>
            </a:r>
            <a:r>
              <a:rPr lang="en-US" sz="2000" dirty="0" err="1"/>
              <a:t>kondisi</a:t>
            </a:r>
            <a:r>
              <a:rPr lang="en-US" sz="2000" dirty="0"/>
              <a:t> </a:t>
            </a:r>
            <a:r>
              <a:rPr lang="en-US" sz="2000" dirty="0" err="1"/>
              <a:t>masa</a:t>
            </a:r>
            <a:r>
              <a:rPr lang="en-US" sz="2000" dirty="0"/>
              <a:t> </a:t>
            </a:r>
            <a:r>
              <a:rPr lang="en-US" sz="2000" dirty="0" err="1"/>
              <a:t>depan</a:t>
            </a:r>
            <a:r>
              <a:rPr lang="en-US" sz="2000" dirty="0"/>
              <a:t>. </a:t>
            </a:r>
            <a:endParaRPr lang="en-US" sz="2000" dirty="0" smtClean="0"/>
          </a:p>
          <a:p>
            <a:pPr marL="515938" indent="0">
              <a:buNone/>
            </a:pPr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  <a:r>
              <a:rPr lang="en-US" sz="2000" dirty="0"/>
              <a:t>cross-sectional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tiga</a:t>
            </a:r>
            <a:r>
              <a:rPr lang="en-US" sz="2000" dirty="0"/>
              <a:t> </a:t>
            </a:r>
            <a:r>
              <a:rPr lang="en-US" sz="2000" dirty="0" err="1"/>
              <a:t>ciri</a:t>
            </a:r>
            <a:r>
              <a:rPr lang="en-US" sz="2000" dirty="0"/>
              <a:t> </a:t>
            </a:r>
            <a:r>
              <a:rPr lang="en-US" sz="2000" dirty="0" err="1"/>
              <a:t>distingtif</a:t>
            </a:r>
            <a:r>
              <a:rPr lang="en-US" sz="2000" dirty="0"/>
              <a:t>,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smtClean="0"/>
              <a:t>:</a:t>
            </a:r>
          </a:p>
          <a:p>
            <a:pPr marL="973138" indent="-457200">
              <a:buAutoNum type="alphaLcParenR"/>
            </a:pP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/>
              <a:t>berdimensi</a:t>
            </a:r>
            <a:r>
              <a:rPr lang="en-US" sz="2000" dirty="0"/>
              <a:t> </a:t>
            </a:r>
            <a:r>
              <a:rPr lang="en-US" sz="2000" dirty="0" err="1"/>
              <a:t>waktu</a:t>
            </a:r>
            <a:r>
              <a:rPr lang="en-US" sz="2000" dirty="0"/>
              <a:t>; </a:t>
            </a:r>
            <a:endParaRPr lang="en-US" sz="2000" dirty="0" smtClean="0"/>
          </a:p>
          <a:p>
            <a:pPr marL="973138" indent="-457200">
              <a:buAutoNum type="alphaLcParenR"/>
            </a:pPr>
            <a:r>
              <a:rPr lang="en-US" sz="2000" dirty="0" err="1" smtClean="0"/>
              <a:t>bergantung</a:t>
            </a:r>
            <a:r>
              <a:rPr lang="en-US" sz="2000" dirty="0" smtClean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perbedaan-perbedaan</a:t>
            </a:r>
            <a:r>
              <a:rPr lang="en-US" sz="2000" dirty="0"/>
              <a:t> yang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daripada</a:t>
            </a:r>
            <a:r>
              <a:rPr lang="en-US" sz="2000" dirty="0"/>
              <a:t> </a:t>
            </a:r>
            <a:r>
              <a:rPr lang="en-US" sz="2000" dirty="0" err="1"/>
              <a:t>perubahan</a:t>
            </a:r>
            <a:r>
              <a:rPr lang="en-US" sz="2000" dirty="0"/>
              <a:t> </a:t>
            </a:r>
            <a:r>
              <a:rPr lang="en-US" sz="2000" dirty="0" err="1"/>
              <a:t>akibat</a:t>
            </a:r>
            <a:r>
              <a:rPr lang="en-US" sz="2000" dirty="0"/>
              <a:t> </a:t>
            </a:r>
            <a:r>
              <a:rPr lang="en-US" sz="2000" dirty="0" err="1"/>
              <a:t>intervensi</a:t>
            </a:r>
            <a:r>
              <a:rPr lang="en-US" sz="2000" dirty="0"/>
              <a:t> (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eksperimen</a:t>
            </a:r>
            <a:r>
              <a:rPr lang="en-US" sz="2000" dirty="0"/>
              <a:t>); </a:t>
            </a:r>
            <a:endParaRPr lang="en-US" sz="2000" dirty="0" smtClean="0"/>
          </a:p>
          <a:p>
            <a:pPr marL="973138" indent="-457200">
              <a:buAutoNum type="alphaLcParenR"/>
            </a:pPr>
            <a:r>
              <a:rPr lang="en-US" sz="2000" dirty="0" err="1" smtClean="0"/>
              <a:t>kelompok</a:t>
            </a:r>
            <a:r>
              <a:rPr lang="en-US" sz="2000" dirty="0" smtClean="0"/>
              <a:t> </a:t>
            </a:r>
            <a:r>
              <a:rPr lang="en-US" sz="2000" dirty="0" err="1"/>
              <a:t>didasarkan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 smtClean="0"/>
              <a:t>perbedaan</a:t>
            </a:r>
            <a:r>
              <a:rPr lang="en-US" sz="2000" dirty="0" smtClean="0"/>
              <a:t> </a:t>
            </a:r>
            <a:r>
              <a:rPr lang="en-US" sz="2000" dirty="0"/>
              <a:t>yang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daripada</a:t>
            </a:r>
            <a:r>
              <a:rPr lang="en-US" sz="2000" dirty="0"/>
              <a:t> </a:t>
            </a:r>
            <a:r>
              <a:rPr lang="en-US" sz="2000" dirty="0" err="1"/>
              <a:t>pengelompokan</a:t>
            </a:r>
            <a:r>
              <a:rPr lang="en-US" sz="2000" dirty="0"/>
              <a:t> </a:t>
            </a:r>
            <a:r>
              <a:rPr lang="en-US" sz="2000" dirty="0" err="1"/>
              <a:t>acak</a:t>
            </a:r>
            <a:r>
              <a:rPr lang="en-US" sz="2000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2702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597</Words>
  <Application>Microsoft Office PowerPoint</Application>
  <PresentationFormat>On-screen Show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PERTEMUAN 2</vt:lpstr>
      <vt:lpstr>TAHAPAN DASAR PEMIKIRAN ILMIAH</vt:lpstr>
      <vt:lpstr>TAHAPAN DASAR PEMIKIRAN ILMIAH</vt:lpstr>
      <vt:lpstr>ALASAN DILAKUKAN PENELITIAN</vt:lpstr>
      <vt:lpstr>ILMIAH</vt:lpstr>
      <vt:lpstr>JENIS PENELITIAN MENURUT PENDEKATAN ANALITIK</vt:lpstr>
      <vt:lpstr>JENIS PENELITIAN MENURUT TUJUAN</vt:lpstr>
      <vt:lpstr>JENIS PENELITIAN MENURUT WAKTU</vt:lpstr>
      <vt:lpstr>JENIS PENELITIAN MENURUT WAKTU</vt:lpstr>
      <vt:lpstr>JENIS PENELITIAN MENURUT RANCANGAN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2</dc:title>
  <dc:creator>arva</dc:creator>
  <cp:lastModifiedBy>arva</cp:lastModifiedBy>
  <cp:revision>10</cp:revision>
  <dcterms:created xsi:type="dcterms:W3CDTF">2015-02-21T04:30:01Z</dcterms:created>
  <dcterms:modified xsi:type="dcterms:W3CDTF">2015-02-23T12:37:10Z</dcterms:modified>
</cp:coreProperties>
</file>