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2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solidFill>
                <a:srgbClr val="002060"/>
              </a:solidFill>
            </a:rPr>
            <a:t>deawfapurwantara@gmail.com</a:t>
          </a:r>
          <a:endParaRPr lang="en-US" dirty="0">
            <a:solidFill>
              <a:srgbClr val="002060"/>
            </a:solidFill>
          </a:endParaRPr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1C5ED0A0-E400-43B9-9A26-8589925A7CAE}">
      <dgm:prSet phldrT="[Text]"/>
      <dgm:spPr/>
      <dgm:t>
        <a:bodyPr/>
        <a:lstStyle/>
        <a:p>
          <a:r>
            <a:rPr lang="en-US" dirty="0" smtClean="0"/>
            <a:t>UP yang </a:t>
          </a:r>
          <a:r>
            <a:rPr lang="en-US" dirty="0" err="1" smtClean="0"/>
            <a:t>dipresentasikan</a:t>
          </a:r>
          <a:endParaRPr lang="en-US" dirty="0"/>
        </a:p>
      </dgm:t>
    </dgm:pt>
    <dgm:pt modelId="{755187D6-CADE-448B-AEBA-880BBA0E9FBA}" type="parTrans" cxnId="{45B8EC8E-E166-44E8-958C-58F101B8016B}">
      <dgm:prSet/>
      <dgm:spPr/>
      <dgm:t>
        <a:bodyPr/>
        <a:lstStyle/>
        <a:p>
          <a:endParaRPr lang="en-US"/>
        </a:p>
      </dgm:t>
    </dgm:pt>
    <dgm:pt modelId="{CBEB5F9B-454D-4562-9CA6-183234A97B86}" type="sibTrans" cxnId="{45B8EC8E-E166-44E8-958C-58F101B8016B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DE2FB79A-1376-4DC3-8FC2-984722B530CC}">
      <dgm:prSet phldrT="[Text]"/>
      <dgm:spPr/>
      <dgm:t>
        <a:bodyPr/>
        <a:lstStyle/>
        <a:p>
          <a:r>
            <a:rPr lang="en-US" dirty="0" err="1" smtClean="0"/>
            <a:t>Penelitian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endParaRPr lang="en-US" dirty="0"/>
        </a:p>
      </dgm:t>
    </dgm:pt>
    <dgm:pt modelId="{77CE2606-0D1F-4508-BC7E-858DD3A412FC}" type="parTrans" cxnId="{06FB6E9E-9D00-41DA-98A2-4F015AD6F844}">
      <dgm:prSet/>
      <dgm:spPr/>
      <dgm:t>
        <a:bodyPr/>
        <a:lstStyle/>
        <a:p>
          <a:endParaRPr lang="en-US"/>
        </a:p>
      </dgm:t>
    </dgm:pt>
    <dgm:pt modelId="{BE53833E-504F-4BE1-AA20-AAD586B45381}" type="sibTrans" cxnId="{06FB6E9E-9D00-41DA-98A2-4F015AD6F844}">
      <dgm:prSet/>
      <dgm:spPr/>
      <dgm:t>
        <a:bodyPr/>
        <a:lstStyle/>
        <a:p>
          <a:endParaRPr lang="en-US"/>
        </a:p>
      </dgm:t>
    </dgm:pt>
    <dgm:pt modelId="{2AE0B650-F078-485B-9F6B-406D147BE8B0}">
      <dgm:prSet phldrT="[Text]"/>
      <dgm:spPr/>
      <dgm:t>
        <a:bodyPr/>
        <a:lstStyle/>
        <a:p>
          <a:r>
            <a:rPr lang="en-US" dirty="0" smtClean="0"/>
            <a:t>Upload </a:t>
          </a:r>
          <a:r>
            <a:rPr lang="en-US" dirty="0" err="1" smtClean="0"/>
            <a:t>bukti</a:t>
          </a:r>
          <a:r>
            <a:rPr lang="en-US" dirty="0" smtClean="0"/>
            <a:t> </a:t>
          </a:r>
          <a:r>
            <a:rPr lang="en-US" dirty="0" err="1" smtClean="0"/>
            <a:t>nonton</a:t>
          </a:r>
          <a:r>
            <a:rPr lang="en-US" dirty="0" smtClean="0"/>
            <a:t> </a:t>
          </a:r>
          <a:r>
            <a:rPr lang="en-US" dirty="0" smtClean="0"/>
            <a:t>siding min 3 x</a:t>
          </a:r>
          <a:endParaRPr lang="en-US" dirty="0"/>
        </a:p>
      </dgm:t>
    </dgm:pt>
    <dgm:pt modelId="{01A8D03C-C011-4F46-B953-0CD052E68E38}" type="parTrans" cxnId="{BE7A0F0B-FB10-417F-A45D-6BB562781704}">
      <dgm:prSet/>
      <dgm:spPr/>
      <dgm:t>
        <a:bodyPr/>
        <a:lstStyle/>
        <a:p>
          <a:endParaRPr lang="en-US"/>
        </a:p>
      </dgm:t>
    </dgm:pt>
    <dgm:pt modelId="{6E970E63-9D2B-4A61-AAB3-9515B2CFBDD8}" type="sibTrans" cxnId="{BE7A0F0B-FB10-417F-A45D-6BB562781704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 custScaleY="91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19DCA481-FBF2-48FD-9E71-D02C323FA643}" type="presOf" srcId="{1C5ED0A0-E400-43B9-9A26-8589925A7CAE}" destId="{9A4C50C3-7F68-4FEF-BEB2-A80E38B2E649}" srcOrd="0" destOrd="3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204AAB17-EA40-4C3C-9326-94CFA46B07E3}" type="presOf" srcId="{DE2FB79A-1376-4DC3-8FC2-984722B530CC}" destId="{9A4C50C3-7F68-4FEF-BEB2-A80E38B2E649}" srcOrd="0" destOrd="1" presId="urn:diagrams.loki3.com/BracketList+Icon"/>
    <dgm:cxn modelId="{BE7A0F0B-FB10-417F-A45D-6BB562781704}" srcId="{9401CD92-31D5-4519-8BFB-E35503A926B7}" destId="{2AE0B650-F078-485B-9F6B-406D147BE8B0}" srcOrd="2" destOrd="0" parTransId="{01A8D03C-C011-4F46-B953-0CD052E68E38}" sibTransId="{6E970E63-9D2B-4A61-AAB3-9515B2CFBDD8}"/>
    <dgm:cxn modelId="{45B8EC8E-E166-44E8-958C-58F101B8016B}" srcId="{9401CD92-31D5-4519-8BFB-E35503A926B7}" destId="{1C5ED0A0-E400-43B9-9A26-8589925A7CAE}" srcOrd="3" destOrd="0" parTransId="{755187D6-CADE-448B-AEBA-880BBA0E9FBA}" sibTransId="{CBEB5F9B-454D-4562-9CA6-183234A97B86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7199E4B0-895D-452C-812B-02304607CDDF}" type="presOf" srcId="{2AE0B650-F078-485B-9F6B-406D147BE8B0}" destId="{9A4C50C3-7F68-4FEF-BEB2-A80E38B2E649}" srcOrd="0" destOrd="2" presId="urn:diagrams.loki3.com/BracketList+Icon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06FB6E9E-9D00-41DA-98A2-4F015AD6F844}" srcId="{9401CD92-31D5-4519-8BFB-E35503A926B7}" destId="{DE2FB79A-1376-4DC3-8FC2-984722B530CC}" srcOrd="1" destOrd="0" parTransId="{77CE2606-0D1F-4508-BC7E-858DD3A412FC}" sibTransId="{BE53833E-504F-4BE1-AA20-AAD586B4538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08122390598/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022-91606793</a:t>
          </a: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3609" y="606000"/>
          <a:ext cx="1846045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Quiz</a:t>
          </a:r>
          <a:endParaRPr lang="en-US" sz="2200" kern="1200" dirty="0"/>
        </a:p>
      </dsp:txBody>
      <dsp:txXfrm>
        <a:off x="3609" y="606000"/>
        <a:ext cx="1846045" cy="475200"/>
      </dsp:txXfrm>
    </dsp:sp>
    <dsp:sp modelId="{DDF5E764-A215-46A5-B5E4-1577C2934865}">
      <dsp:nvSpPr>
        <dsp:cNvPr id="0" name=""/>
        <dsp:cNvSpPr/>
      </dsp:nvSpPr>
      <dsp:spPr>
        <a:xfrm>
          <a:off x="1849654" y="219900"/>
          <a:ext cx="369209" cy="1247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366547" y="219900"/>
          <a:ext cx="5021243" cy="12474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Tanpa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pemberitahuan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Tidak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ada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susulan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Minimal 1 x </a:t>
          </a:r>
          <a:r>
            <a:rPr lang="en-US" sz="2200" kern="1200" dirty="0" err="1" smtClean="0"/>
            <a:t>dalam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satu</a:t>
          </a:r>
          <a:r>
            <a:rPr lang="en-US" sz="2200" kern="1200" dirty="0" smtClean="0"/>
            <a:t> semester</a:t>
          </a:r>
          <a:endParaRPr lang="en-US" sz="2200" kern="1200" dirty="0"/>
        </a:p>
      </dsp:txBody>
      <dsp:txXfrm>
        <a:off x="2366547" y="219900"/>
        <a:ext cx="5021243" cy="1247400"/>
      </dsp:txXfrm>
    </dsp:sp>
    <dsp:sp modelId="{A2D5D430-1E0D-471C-BB0F-6D041B00482A}">
      <dsp:nvSpPr>
        <dsp:cNvPr id="0" name=""/>
        <dsp:cNvSpPr/>
      </dsp:nvSpPr>
      <dsp:spPr>
        <a:xfrm>
          <a:off x="3609" y="2296200"/>
          <a:ext cx="1846045" cy="47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Tugas</a:t>
          </a:r>
          <a:endParaRPr lang="en-US" sz="2200" kern="1200" dirty="0"/>
        </a:p>
      </dsp:txBody>
      <dsp:txXfrm>
        <a:off x="3609" y="2296200"/>
        <a:ext cx="1846045" cy="475200"/>
      </dsp:txXfrm>
    </dsp:sp>
    <dsp:sp modelId="{0C8097C0-41F6-4831-A83C-73ED0DEA9E6A}">
      <dsp:nvSpPr>
        <dsp:cNvPr id="0" name=""/>
        <dsp:cNvSpPr/>
      </dsp:nvSpPr>
      <dsp:spPr>
        <a:xfrm>
          <a:off x="1849654" y="1553700"/>
          <a:ext cx="369209" cy="19602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366547" y="1633578"/>
          <a:ext cx="5021243" cy="1800443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Mandiri</a:t>
          </a:r>
          <a:r>
            <a:rPr lang="en-US" sz="2200" kern="1200" dirty="0" smtClean="0"/>
            <a:t> via email: </a:t>
          </a:r>
          <a:r>
            <a:rPr lang="en-US" sz="2200" kern="1200" dirty="0" smtClean="0">
              <a:solidFill>
                <a:srgbClr val="002060"/>
              </a:solidFill>
            </a:rPr>
            <a:t>deawfapurwantara@gmail.com</a:t>
          </a:r>
          <a:endParaRPr lang="en-US" sz="2200" kern="1200" dirty="0">
            <a:solidFill>
              <a:srgbClr val="002060"/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Penelitian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Lapangan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Upload </a:t>
          </a:r>
          <a:r>
            <a:rPr lang="en-US" sz="2200" kern="1200" dirty="0" err="1" smtClean="0"/>
            <a:t>bukti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nonton</a:t>
          </a:r>
          <a:r>
            <a:rPr lang="en-US" sz="2200" kern="1200" dirty="0" smtClean="0"/>
            <a:t> </a:t>
          </a:r>
          <a:r>
            <a:rPr lang="en-US" sz="2200" kern="1200" dirty="0" smtClean="0"/>
            <a:t>siding min 3 x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 yang </a:t>
          </a:r>
          <a:r>
            <a:rPr lang="en-US" sz="2200" kern="1200" dirty="0" err="1" smtClean="0"/>
            <a:t>dipresentasikan</a:t>
          </a:r>
          <a:endParaRPr lang="en-US" sz="2200" kern="1200" dirty="0"/>
        </a:p>
      </dsp:txBody>
      <dsp:txXfrm>
        <a:off x="2366547" y="1633578"/>
        <a:ext cx="5021243" cy="18004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METODOLOGI  ILMU  PEMERINTAHAN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700" dirty="0" err="1" smtClean="0"/>
              <a:t>Jadwal</a:t>
            </a:r>
            <a:r>
              <a:rPr lang="en-US" sz="2700" dirty="0" smtClean="0"/>
              <a:t> </a:t>
            </a:r>
            <a:r>
              <a:rPr lang="en-US" sz="2700" dirty="0" err="1" smtClean="0"/>
              <a:t>Kuliah</a:t>
            </a:r>
            <a:r>
              <a:rPr lang="en-US" sz="2700" dirty="0" smtClean="0"/>
              <a:t>: </a:t>
            </a:r>
            <a:r>
              <a:rPr lang="en-US" sz="2700" dirty="0" err="1" smtClean="0"/>
              <a:t>Kamis</a:t>
            </a:r>
            <a:r>
              <a:rPr lang="en-US" sz="2700" dirty="0" smtClean="0"/>
              <a:t>, 13.00 – 15.15 (3 SKS), </a:t>
            </a:r>
            <a:r>
              <a:rPr lang="en-US" sz="2700" dirty="0" err="1" smtClean="0"/>
              <a:t>Teori</a:t>
            </a:r>
            <a:r>
              <a:rPr lang="en-US" sz="2700" dirty="0" smtClean="0"/>
              <a:t> </a:t>
            </a:r>
            <a:r>
              <a:rPr lang="en-US" sz="2700" dirty="0" err="1" smtClean="0"/>
              <a:t>dan</a:t>
            </a:r>
            <a:r>
              <a:rPr lang="en-US" sz="2700" dirty="0" smtClean="0"/>
              <a:t> </a:t>
            </a:r>
            <a:r>
              <a:rPr lang="en-US" sz="2700" dirty="0" err="1" smtClean="0"/>
              <a:t>Praktik</a:t>
            </a:r>
            <a:endParaRPr lang="en-US" sz="2700" dirty="0" smtClean="0"/>
          </a:p>
          <a:p>
            <a:r>
              <a:rPr lang="en-US" sz="2700" dirty="0" err="1" smtClean="0"/>
              <a:t>Toleransi</a:t>
            </a:r>
            <a:r>
              <a:rPr lang="en-US" sz="2700" dirty="0" smtClean="0"/>
              <a:t> </a:t>
            </a:r>
            <a:r>
              <a:rPr lang="en-US" sz="2700" dirty="0" err="1" smtClean="0"/>
              <a:t>kehadiran</a:t>
            </a:r>
            <a:r>
              <a:rPr lang="en-US" sz="2700" dirty="0" smtClean="0"/>
              <a:t> di </a:t>
            </a:r>
            <a:r>
              <a:rPr lang="en-US" sz="2700" dirty="0" err="1" smtClean="0"/>
              <a:t>kelas</a:t>
            </a:r>
            <a:r>
              <a:rPr lang="en-US" sz="2700" dirty="0" smtClean="0"/>
              <a:t> 15 </a:t>
            </a:r>
            <a:r>
              <a:rPr lang="en-US" sz="2700" dirty="0" err="1" smtClean="0"/>
              <a:t>menit</a:t>
            </a:r>
            <a:r>
              <a:rPr lang="en-US" sz="2700" dirty="0" smtClean="0"/>
              <a:t>, </a:t>
            </a:r>
            <a:r>
              <a:rPr lang="en-US" sz="2700" dirty="0" err="1" smtClean="0"/>
              <a:t>konsekuensi</a:t>
            </a:r>
            <a:r>
              <a:rPr lang="en-US" sz="2700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terlambat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diperkenankan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, </a:t>
            </a:r>
            <a:r>
              <a:rPr lang="en-US" sz="2700" dirty="0" err="1" smtClean="0"/>
              <a:t>tetapi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</a:t>
            </a:r>
            <a:r>
              <a:rPr lang="en-US" sz="2700" dirty="0" err="1" smtClean="0"/>
              <a:t>tetap</a:t>
            </a:r>
            <a:r>
              <a:rPr lang="en-US" sz="2700" dirty="0" smtClean="0"/>
              <a:t> </a:t>
            </a:r>
            <a:r>
              <a:rPr lang="en-US" sz="2700" dirty="0" err="1" smtClean="0"/>
              <a:t>diakui</a:t>
            </a:r>
            <a:endParaRPr lang="en-US" sz="2700" dirty="0" smtClean="0"/>
          </a:p>
          <a:p>
            <a:pPr marL="796925" indent="-457200">
              <a:buFont typeface="+mj-lt"/>
              <a:buAutoNum type="arabicPeriod"/>
            </a:pPr>
            <a:r>
              <a:rPr lang="en-US" sz="2700" dirty="0" err="1" smtClean="0"/>
              <a:t>Dosen</a:t>
            </a:r>
            <a:r>
              <a:rPr lang="en-US" sz="2700" dirty="0" smtClean="0"/>
              <a:t> </a:t>
            </a:r>
            <a:r>
              <a:rPr lang="en-US" sz="2700" dirty="0" err="1" smtClean="0"/>
              <a:t>tidak</a:t>
            </a:r>
            <a:r>
              <a:rPr lang="en-US" sz="2700" dirty="0" smtClean="0"/>
              <a:t> </a:t>
            </a:r>
            <a:r>
              <a:rPr lang="en-US" sz="2700" dirty="0" err="1" smtClean="0"/>
              <a:t>masuk</a:t>
            </a:r>
            <a:r>
              <a:rPr lang="en-US" sz="2700" dirty="0" smtClean="0"/>
              <a:t> </a:t>
            </a:r>
            <a:r>
              <a:rPr lang="en-US" sz="2700" dirty="0" err="1" smtClean="0"/>
              <a:t>kelas</a:t>
            </a:r>
            <a:r>
              <a:rPr lang="en-US" sz="2700" dirty="0" smtClean="0"/>
              <a:t> </a:t>
            </a:r>
            <a:r>
              <a:rPr lang="en-US" sz="2700" dirty="0" err="1" smtClean="0"/>
              <a:t>tanpa</a:t>
            </a:r>
            <a:r>
              <a:rPr lang="en-US" sz="2700" dirty="0" smtClean="0"/>
              <a:t> </a:t>
            </a:r>
            <a:r>
              <a:rPr lang="en-US" sz="2700" dirty="0" err="1" smtClean="0"/>
              <a:t>pemberitahuan</a:t>
            </a:r>
            <a:r>
              <a:rPr lang="en-US" sz="2700" dirty="0" smtClean="0"/>
              <a:t>,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</a:t>
            </a:r>
            <a:r>
              <a:rPr lang="en-US" sz="2700" dirty="0" err="1" smtClean="0"/>
              <a:t>boleh</a:t>
            </a:r>
            <a:r>
              <a:rPr lang="en-US" sz="2700" dirty="0" smtClean="0"/>
              <a:t> </a:t>
            </a:r>
            <a:r>
              <a:rPr lang="en-US" sz="2700" dirty="0" err="1" smtClean="0"/>
              <a:t>pulang</a:t>
            </a:r>
            <a:r>
              <a:rPr lang="en-US" sz="2700" dirty="0" smtClean="0"/>
              <a:t> </a:t>
            </a:r>
            <a:r>
              <a:rPr lang="en-US" sz="2700" dirty="0" err="1" smtClean="0"/>
              <a:t>dengan</a:t>
            </a:r>
            <a:r>
              <a:rPr lang="en-US" sz="2700" dirty="0" smtClean="0"/>
              <a:t> </a:t>
            </a:r>
            <a:r>
              <a:rPr lang="en-US" sz="2700" dirty="0" err="1" smtClean="0"/>
              <a:t>membuat</a:t>
            </a:r>
            <a:r>
              <a:rPr lang="en-US" sz="2700" dirty="0" smtClean="0"/>
              <a:t> </a:t>
            </a:r>
            <a:r>
              <a:rPr lang="en-US" sz="2700" dirty="0" err="1" smtClean="0"/>
              <a:t>absensi</a:t>
            </a:r>
            <a:r>
              <a:rPr lang="en-US" sz="2700" dirty="0" smtClean="0"/>
              <a:t> manual </a:t>
            </a:r>
            <a:r>
              <a:rPr lang="en-US" sz="2700" dirty="0" err="1" smtClean="0"/>
              <a:t>diserahkan</a:t>
            </a:r>
            <a:r>
              <a:rPr lang="en-US" sz="2700" dirty="0" smtClean="0"/>
              <a:t> </a:t>
            </a:r>
            <a:r>
              <a:rPr lang="en-US" sz="2700" dirty="0" err="1" smtClean="0"/>
              <a:t>ke</a:t>
            </a:r>
            <a:r>
              <a:rPr lang="en-US" sz="2700" dirty="0" smtClean="0"/>
              <a:t> </a:t>
            </a:r>
            <a:r>
              <a:rPr lang="en-US" sz="2700" dirty="0" err="1" smtClean="0"/>
              <a:t>sekretariat</a:t>
            </a:r>
            <a:r>
              <a:rPr lang="en-US" sz="2700" dirty="0" smtClean="0"/>
              <a:t> Prodi.</a:t>
            </a:r>
          </a:p>
          <a:p>
            <a:r>
              <a:rPr lang="en-US" sz="2700" dirty="0" err="1" smtClean="0"/>
              <a:t>Kehadiran</a:t>
            </a:r>
            <a:r>
              <a:rPr lang="en-US" sz="2700" dirty="0" smtClean="0"/>
              <a:t> </a:t>
            </a:r>
            <a:r>
              <a:rPr lang="en-US" sz="2700" dirty="0" err="1" smtClean="0"/>
              <a:t>mahasiswa</a:t>
            </a:r>
            <a:r>
              <a:rPr lang="en-US" sz="2700" dirty="0" smtClean="0"/>
              <a:t> 80 %, </a:t>
            </a:r>
            <a:r>
              <a:rPr lang="en-US" sz="2700" dirty="0" err="1" smtClean="0"/>
              <a:t>selama</a:t>
            </a:r>
            <a:r>
              <a:rPr lang="en-US" sz="2700" dirty="0" smtClean="0"/>
              <a:t> </a:t>
            </a:r>
            <a:r>
              <a:rPr lang="en-US" sz="2700" dirty="0" err="1" smtClean="0"/>
              <a:t>satu</a:t>
            </a:r>
            <a:r>
              <a:rPr lang="en-US" sz="2700" dirty="0" smtClean="0"/>
              <a:t> semester</a:t>
            </a:r>
            <a:endParaRPr lang="en-US" sz="27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724400"/>
          </a:xfrm>
        </p:spPr>
        <p:txBody>
          <a:bodyPr/>
          <a:lstStyle/>
          <a:p>
            <a:r>
              <a:rPr lang="en-US" dirty="0" err="1" smtClean="0"/>
              <a:t>Dilarang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Kaos</a:t>
            </a:r>
            <a:r>
              <a:rPr lang="en-US" dirty="0" smtClean="0"/>
              <a:t> Oblong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Jeans </a:t>
            </a:r>
            <a:r>
              <a:rPr lang="en-US" dirty="0" err="1"/>
              <a:t>B</a:t>
            </a:r>
            <a:r>
              <a:rPr lang="en-US" dirty="0" err="1" smtClean="0"/>
              <a:t>olong</a:t>
            </a:r>
            <a:endParaRPr lang="en-US" dirty="0" smtClean="0"/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Sepatu</a:t>
            </a:r>
          </a:p>
          <a:p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catatan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tulis</a:t>
            </a:r>
            <a:r>
              <a:rPr lang="en-US" dirty="0" smtClean="0"/>
              <a:t> yang </a:t>
            </a:r>
            <a:r>
              <a:rPr lang="en-US" dirty="0" err="1" smtClean="0"/>
              <a:t>diperlukan</a:t>
            </a:r>
            <a:endParaRPr lang="en-US" dirty="0" smtClean="0"/>
          </a:p>
          <a:p>
            <a:r>
              <a:rPr lang="en-US" dirty="0" err="1" smtClean="0"/>
              <a:t>Rambut</a:t>
            </a:r>
            <a:r>
              <a:rPr lang="en-US" dirty="0" smtClean="0"/>
              <a:t> </a:t>
            </a:r>
            <a:r>
              <a:rPr lang="en-US" dirty="0" err="1" smtClean="0"/>
              <a:t>tertata</a:t>
            </a:r>
            <a:r>
              <a:rPr lang="en-US" dirty="0" smtClean="0"/>
              <a:t> </a:t>
            </a:r>
            <a:r>
              <a:rPr lang="en-US" dirty="0" err="1" smtClean="0"/>
              <a:t>rapi</a:t>
            </a:r>
            <a:endParaRPr lang="en-US" dirty="0" smtClean="0"/>
          </a:p>
          <a:p>
            <a:r>
              <a:rPr lang="en-US" dirty="0" err="1" smtClean="0"/>
              <a:t>Mandi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mengisi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temannya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menerangkan</a:t>
            </a:r>
            <a:endParaRPr lang="en-US" dirty="0" smtClean="0"/>
          </a:p>
          <a:p>
            <a:r>
              <a:rPr lang="en-US" dirty="0" err="1" smtClean="0"/>
              <a:t>Matikan</a:t>
            </a:r>
            <a:r>
              <a:rPr lang="en-US" dirty="0" smtClean="0"/>
              <a:t> HP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294720389"/>
              </p:ext>
            </p:extLst>
          </p:nvPr>
        </p:nvGraphicFramePr>
        <p:xfrm>
          <a:off x="-76200" y="2514600"/>
          <a:ext cx="73914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 smtClean="0"/>
              <a:t>Ndraha</a:t>
            </a:r>
            <a:r>
              <a:rPr lang="en-US" sz="2000" dirty="0"/>
              <a:t>, </a:t>
            </a:r>
            <a:r>
              <a:rPr lang="en-US" sz="2000" dirty="0" err="1"/>
              <a:t>Taliziduhu</a:t>
            </a:r>
            <a:r>
              <a:rPr lang="en-US" sz="2000" dirty="0"/>
              <a:t>. 1993.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i="1" dirty="0"/>
              <a:t> Indonesia</a:t>
            </a:r>
            <a:r>
              <a:rPr lang="en-US" sz="2000" dirty="0"/>
              <a:t>. </a:t>
            </a:r>
            <a:r>
              <a:rPr lang="en-US" sz="2000" dirty="0" err="1"/>
              <a:t>Jakarta:Bina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 err="1" smtClean="0"/>
              <a:t>Ndraha</a:t>
            </a:r>
            <a:r>
              <a:rPr lang="en-US" sz="2000" dirty="0"/>
              <a:t>, Taliziduhu.1997.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 smtClean="0"/>
              <a:t>Ilmu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Pemerintahan</a:t>
            </a:r>
            <a:r>
              <a:rPr lang="en-US" sz="2000" dirty="0" err="1" smtClean="0"/>
              <a:t>.Jakarta:Rineka</a:t>
            </a:r>
            <a:r>
              <a:rPr lang="en-US" sz="2000" dirty="0" smtClean="0"/>
              <a:t> </a:t>
            </a:r>
            <a:r>
              <a:rPr lang="en-US" sz="2000" dirty="0" err="1"/>
              <a:t>Cipta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Garna</a:t>
            </a:r>
            <a:r>
              <a:rPr lang="en-US" sz="2000" dirty="0"/>
              <a:t>, </a:t>
            </a:r>
            <a:r>
              <a:rPr lang="en-US" sz="2000" dirty="0" err="1"/>
              <a:t>Judistira</a:t>
            </a:r>
            <a:r>
              <a:rPr lang="en-US" sz="2000" dirty="0"/>
              <a:t> K. 2007.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i="1" dirty="0"/>
              <a:t>: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dalam</a:t>
            </a:r>
            <a:r>
              <a:rPr lang="en-US" sz="2000" i="1" dirty="0"/>
              <a:t> </a:t>
            </a:r>
            <a:r>
              <a:rPr lang="en-US" sz="2000" i="1" dirty="0" err="1"/>
              <a:t>Ilmu</a:t>
            </a:r>
            <a:r>
              <a:rPr lang="en-US" sz="2000" i="1" dirty="0"/>
              <a:t> </a:t>
            </a:r>
            <a:r>
              <a:rPr lang="en-US" sz="2000" i="1" dirty="0" err="1"/>
              <a:t>Pemerintahan</a:t>
            </a:r>
            <a:r>
              <a:rPr lang="en-US" sz="2000" dirty="0"/>
              <a:t>. </a:t>
            </a:r>
            <a:r>
              <a:rPr lang="en-US" sz="2000" dirty="0" err="1"/>
              <a:t>Bandung:Primaco</a:t>
            </a:r>
            <a:r>
              <a:rPr lang="en-US" sz="2000" dirty="0"/>
              <a:t> </a:t>
            </a:r>
            <a:r>
              <a:rPr lang="en-US" sz="2000" dirty="0" err="1"/>
              <a:t>Akademika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Soehartono</a:t>
            </a:r>
            <a:r>
              <a:rPr lang="en-US" sz="2000" dirty="0"/>
              <a:t>, </a:t>
            </a:r>
            <a:r>
              <a:rPr lang="en-US" sz="2000" dirty="0" err="1"/>
              <a:t>Irawan</a:t>
            </a:r>
            <a:r>
              <a:rPr lang="en-US" sz="2000" dirty="0"/>
              <a:t>. 1995.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Bandung:Remaja</a:t>
            </a:r>
            <a:r>
              <a:rPr lang="en-US" sz="2000" dirty="0"/>
              <a:t> </a:t>
            </a:r>
            <a:r>
              <a:rPr lang="en-US" sz="2000" dirty="0" err="1"/>
              <a:t>Rosdakarya</a:t>
            </a:r>
            <a:r>
              <a:rPr lang="en-US" sz="2000" dirty="0"/>
              <a:t>. BAB I.</a:t>
            </a:r>
          </a:p>
          <a:p>
            <a:pPr lvl="0"/>
            <a:r>
              <a:rPr lang="en-US" sz="2000" dirty="0" err="1" smtClean="0"/>
              <a:t>Usman</a:t>
            </a:r>
            <a:r>
              <a:rPr lang="en-US" sz="2000" dirty="0"/>
              <a:t>, </a:t>
            </a:r>
            <a:r>
              <a:rPr lang="en-US" sz="2000" dirty="0" err="1"/>
              <a:t>Husaini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Purnomo</a:t>
            </a:r>
            <a:r>
              <a:rPr lang="en-US" sz="2000" dirty="0"/>
              <a:t> S.A. 1996. </a:t>
            </a:r>
            <a:r>
              <a:rPr lang="en-US" sz="2000" i="1" dirty="0" err="1"/>
              <a:t>Metodologi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 BAB I.</a:t>
            </a:r>
          </a:p>
          <a:p>
            <a:pPr lvl="0"/>
            <a:r>
              <a:rPr lang="en-US" sz="2000" dirty="0" err="1" smtClean="0"/>
              <a:t>Kerlinger</a:t>
            </a:r>
            <a:r>
              <a:rPr lang="en-US" sz="2000" dirty="0"/>
              <a:t>, Fred. N. 2002. </a:t>
            </a:r>
            <a:r>
              <a:rPr lang="en-US" sz="2000" i="1" dirty="0" err="1"/>
              <a:t>Asas-asas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Behavioral</a:t>
            </a:r>
            <a:r>
              <a:rPr lang="en-US" sz="2000" dirty="0"/>
              <a:t>. </a:t>
            </a:r>
            <a:r>
              <a:rPr lang="en-US" sz="2000" dirty="0" err="1"/>
              <a:t>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lvl="0"/>
            <a:r>
              <a:rPr lang="en-US" sz="2000" dirty="0" err="1" smtClean="0"/>
              <a:t>Singarimbun</a:t>
            </a:r>
            <a:r>
              <a:rPr lang="en-US" sz="2000" dirty="0"/>
              <a:t>, </a:t>
            </a:r>
            <a:r>
              <a:rPr lang="en-US" sz="2000" dirty="0" err="1"/>
              <a:t>Masri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Sofian</a:t>
            </a:r>
            <a:r>
              <a:rPr lang="en-US" sz="2000" dirty="0"/>
              <a:t> Effendi. 1989.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Survei</a:t>
            </a:r>
            <a:r>
              <a:rPr lang="en-US" sz="2000" dirty="0"/>
              <a:t>. Jakarta:LP3ES. BAGIAN I.</a:t>
            </a:r>
          </a:p>
          <a:p>
            <a:pPr lvl="0"/>
            <a:r>
              <a:rPr lang="en-US" sz="2000" dirty="0" err="1" smtClean="0"/>
              <a:t>Nawawi</a:t>
            </a:r>
            <a:r>
              <a:rPr lang="en-US" sz="2000" dirty="0"/>
              <a:t>, </a:t>
            </a:r>
            <a:r>
              <a:rPr lang="en-US" sz="2000" dirty="0" err="1"/>
              <a:t>Hadari</a:t>
            </a:r>
            <a:r>
              <a:rPr lang="en-US" sz="2000" dirty="0"/>
              <a:t>. 2001. </a:t>
            </a:r>
            <a:r>
              <a:rPr lang="en-US" sz="2000" i="1" dirty="0" err="1"/>
              <a:t>Metode</a:t>
            </a:r>
            <a:r>
              <a:rPr lang="en-US" sz="2000" i="1" dirty="0"/>
              <a:t> </a:t>
            </a:r>
            <a:r>
              <a:rPr lang="en-US" sz="2000" i="1" dirty="0" err="1"/>
              <a:t>Penelitian</a:t>
            </a:r>
            <a:r>
              <a:rPr lang="en-US" sz="2000" i="1" dirty="0"/>
              <a:t> </a:t>
            </a:r>
            <a:r>
              <a:rPr lang="en-US" sz="2000" i="1" dirty="0" err="1"/>
              <a:t>Bidang</a:t>
            </a:r>
            <a:r>
              <a:rPr lang="en-US" sz="2000" i="1" dirty="0"/>
              <a:t> </a:t>
            </a:r>
            <a:r>
              <a:rPr lang="en-US" sz="2000" i="1" dirty="0" err="1"/>
              <a:t>Sosial</a:t>
            </a:r>
            <a:r>
              <a:rPr lang="en-US" sz="2000" dirty="0"/>
              <a:t>. </a:t>
            </a:r>
            <a:r>
              <a:rPr lang="en-US" sz="2000" dirty="0" err="1"/>
              <a:t>Yogyakarta:Gadjah</a:t>
            </a:r>
            <a:r>
              <a:rPr lang="en-US" sz="2000" dirty="0"/>
              <a:t> </a:t>
            </a:r>
            <a:r>
              <a:rPr lang="en-US" sz="2000" dirty="0" err="1"/>
              <a:t>Mada</a:t>
            </a:r>
            <a:r>
              <a:rPr lang="en-US" sz="2000" dirty="0"/>
              <a:t> University Press.</a:t>
            </a:r>
          </a:p>
          <a:p>
            <a:pPr lvl="0"/>
            <a:r>
              <a:rPr lang="en-US" sz="2000" dirty="0" err="1" smtClean="0"/>
              <a:t>Eriyanto</a:t>
            </a:r>
            <a:r>
              <a:rPr lang="en-US" sz="2000" dirty="0"/>
              <a:t>. 2001.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Wacana</a:t>
            </a:r>
            <a:r>
              <a:rPr lang="en-US" sz="2000" i="1" dirty="0"/>
              <a:t>, </a:t>
            </a:r>
            <a:r>
              <a:rPr lang="en-US" sz="2000" i="1" dirty="0" err="1"/>
              <a:t>Pengantar</a:t>
            </a:r>
            <a:r>
              <a:rPr lang="en-US" sz="2000" i="1" dirty="0"/>
              <a:t> </a:t>
            </a:r>
            <a:r>
              <a:rPr lang="en-US" sz="2000" i="1" dirty="0" err="1"/>
              <a:t>Analisis</a:t>
            </a:r>
            <a:r>
              <a:rPr lang="en-US" sz="2000" i="1" dirty="0"/>
              <a:t> </a:t>
            </a:r>
            <a:r>
              <a:rPr lang="en-US" sz="2000" i="1" dirty="0" err="1"/>
              <a:t>Teks</a:t>
            </a:r>
            <a:r>
              <a:rPr lang="en-US" sz="2000" i="1" dirty="0"/>
              <a:t> Media</a:t>
            </a:r>
            <a:r>
              <a:rPr lang="en-US" sz="2000" dirty="0"/>
              <a:t>. </a:t>
            </a:r>
            <a:r>
              <a:rPr lang="en-US" sz="2000" dirty="0" err="1"/>
              <a:t>Yogyakarta:LKiS</a:t>
            </a:r>
            <a:r>
              <a:rPr lang="en-US" sz="2000" dirty="0"/>
              <a:t>.</a:t>
            </a:r>
          </a:p>
          <a:p>
            <a:pPr lvl="0"/>
            <a:r>
              <a:rPr lang="en-US" sz="2000" dirty="0" err="1" smtClean="0"/>
              <a:t>Sarantakos</a:t>
            </a:r>
            <a:r>
              <a:rPr lang="en-US" sz="2000" dirty="0"/>
              <a:t>, </a:t>
            </a:r>
            <a:r>
              <a:rPr lang="en-US" sz="2000" dirty="0" err="1"/>
              <a:t>Sotirios</a:t>
            </a:r>
            <a:r>
              <a:rPr lang="en-US" sz="2000" dirty="0"/>
              <a:t>. 1993. </a:t>
            </a:r>
            <a:r>
              <a:rPr lang="en-US" sz="2000" i="1" dirty="0"/>
              <a:t>Social Research</a:t>
            </a:r>
            <a:r>
              <a:rPr lang="en-US" sz="2000" dirty="0"/>
              <a:t>. </a:t>
            </a:r>
            <a:r>
              <a:rPr lang="en-US" sz="2000" dirty="0" err="1"/>
              <a:t>Australia:MacMillan</a:t>
            </a:r>
            <a:r>
              <a:rPr lang="en-US" sz="2000" dirty="0"/>
              <a:t> Education.</a:t>
            </a:r>
          </a:p>
          <a:p>
            <a:pPr lvl="0"/>
            <a:r>
              <a:rPr lang="en-US" sz="2000" dirty="0" err="1" smtClean="0"/>
              <a:t>Neuman</a:t>
            </a:r>
            <a:r>
              <a:rPr lang="en-US" sz="2000" dirty="0"/>
              <a:t>, Lawrence W. 1997. </a:t>
            </a:r>
            <a:r>
              <a:rPr lang="en-US" sz="2000" i="1" dirty="0"/>
              <a:t>Social Research Methods : Qualitative and Quantitative Approaches</a:t>
            </a:r>
            <a:r>
              <a:rPr lang="en-US" sz="2000" dirty="0"/>
              <a:t>. </a:t>
            </a:r>
            <a:r>
              <a:rPr lang="en-US" sz="2000" dirty="0" err="1"/>
              <a:t>USA:Allyn</a:t>
            </a:r>
            <a:r>
              <a:rPr lang="en-US" sz="2000" dirty="0"/>
              <a:t> and Bacon.</a:t>
            </a:r>
          </a:p>
          <a:p>
            <a:pPr lvl="0"/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/>
              <a:t>Skripsi</a:t>
            </a:r>
            <a:r>
              <a:rPr lang="en-US" sz="2000" dirty="0"/>
              <a:t> FISIP </a:t>
            </a:r>
            <a:r>
              <a:rPr lang="en-US" sz="2000" dirty="0" err="1"/>
              <a:t>Unikom</a:t>
            </a:r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2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65527222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121</TotalTime>
  <Words>359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Wingdings</vt:lpstr>
      <vt:lpstr>cdb2004223l</vt:lpstr>
      <vt:lpstr>METODOLOGI  ILMU  PEMERINTAHAN (Aturan Perkuliahan)</vt:lpstr>
      <vt:lpstr>WAKTU PERKULIAHAN</vt:lpstr>
      <vt:lpstr>PERFORMANCE MAHASISWA</vt:lpstr>
      <vt:lpstr>KOMPONEN NILAI AKHIR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Microsoft account</cp:lastModifiedBy>
  <cp:revision>14</cp:revision>
  <dcterms:created xsi:type="dcterms:W3CDTF">2012-02-28T03:21:09Z</dcterms:created>
  <dcterms:modified xsi:type="dcterms:W3CDTF">2015-02-28T14:53:30Z</dcterms:modified>
</cp:coreProperties>
</file>