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61BD239-FE0E-4160-B15E-6B802124BCDB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239-FE0E-4160-B15E-6B802124BCDB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239-FE0E-4160-B15E-6B802124BCDB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239-FE0E-4160-B15E-6B802124BCDB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239-FE0E-4160-B15E-6B802124BCDB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239-FE0E-4160-B15E-6B802124BCDB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239-FE0E-4160-B15E-6B802124BCDB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239-FE0E-4160-B15E-6B802124BCDB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239-FE0E-4160-B15E-6B802124BCDB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239-FE0E-4160-B15E-6B802124BCDB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239-FE0E-4160-B15E-6B802124BCDB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61BD239-FE0E-4160-B15E-6B802124BCDB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and customizations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Information System Project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929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Facilitating processes include :</a:t>
            </a:r>
          </a:p>
          <a:p>
            <a:r>
              <a:rPr lang="en-US" dirty="0" smtClean="0"/>
              <a:t>Quality planning</a:t>
            </a:r>
          </a:p>
          <a:p>
            <a:r>
              <a:rPr lang="en-US" dirty="0" smtClean="0"/>
              <a:t>Organizational planning</a:t>
            </a:r>
          </a:p>
          <a:p>
            <a:r>
              <a:rPr lang="en-US" dirty="0" smtClean="0"/>
              <a:t>Staff acquisition</a:t>
            </a:r>
          </a:p>
          <a:p>
            <a:r>
              <a:rPr lang="en-US" dirty="0" smtClean="0"/>
              <a:t>Communications planning</a:t>
            </a:r>
          </a:p>
          <a:p>
            <a:r>
              <a:rPr lang="en-US" dirty="0" smtClean="0"/>
              <a:t>Risk identification</a:t>
            </a:r>
          </a:p>
          <a:p>
            <a:r>
              <a:rPr lang="en-US" dirty="0" smtClean="0"/>
              <a:t>Qualitative risk analysis</a:t>
            </a:r>
          </a:p>
          <a:p>
            <a:r>
              <a:rPr lang="en-US" dirty="0" smtClean="0"/>
              <a:t>Quantitative risk analysis</a:t>
            </a:r>
          </a:p>
          <a:p>
            <a:r>
              <a:rPr lang="en-US" dirty="0" smtClean="0"/>
              <a:t>Risk response planning</a:t>
            </a:r>
          </a:p>
          <a:p>
            <a:r>
              <a:rPr lang="en-US" dirty="0" smtClean="0"/>
              <a:t>Procurement planning</a:t>
            </a:r>
          </a:p>
          <a:p>
            <a:r>
              <a:rPr lang="en-US" dirty="0" smtClean="0"/>
              <a:t>Solicitation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153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 smtClean="0"/>
              <a:t>Executing Processes </a:t>
            </a:r>
            <a:r>
              <a:rPr lang="en-US" dirty="0" smtClean="0"/>
              <a:t>: the executing processes include core processes and facilitating processes</a:t>
            </a:r>
          </a:p>
          <a:p>
            <a:r>
              <a:rPr lang="en-US" dirty="0" smtClean="0"/>
              <a:t>Project plan execution</a:t>
            </a:r>
          </a:p>
          <a:p>
            <a:r>
              <a:rPr lang="en-US" dirty="0" smtClean="0"/>
              <a:t>Quality assurance</a:t>
            </a:r>
          </a:p>
          <a:p>
            <a:r>
              <a:rPr lang="en-US" dirty="0" smtClean="0"/>
              <a:t>Team development</a:t>
            </a:r>
          </a:p>
          <a:p>
            <a:r>
              <a:rPr lang="en-US" dirty="0" smtClean="0"/>
              <a:t>Information distribution</a:t>
            </a:r>
          </a:p>
          <a:p>
            <a:r>
              <a:rPr lang="en-US" dirty="0" smtClean="0"/>
              <a:t>Solicitation </a:t>
            </a:r>
          </a:p>
          <a:p>
            <a:r>
              <a:rPr lang="en-US" dirty="0" smtClean="0"/>
              <a:t>Source selection</a:t>
            </a:r>
          </a:p>
          <a:p>
            <a:r>
              <a:rPr lang="en-US" dirty="0" smtClean="0"/>
              <a:t>Contract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20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smtClean="0"/>
              <a:t>Controlling processes </a:t>
            </a:r>
            <a:r>
              <a:rPr lang="en-US" dirty="0" smtClean="0"/>
              <a:t>:  to monitor and measured project performances and as preventive action in anticipation possible problems.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38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Closing processes </a:t>
            </a:r>
            <a:r>
              <a:rPr lang="en-US" dirty="0" smtClean="0"/>
              <a:t>components are :</a:t>
            </a:r>
          </a:p>
          <a:p>
            <a:pPr algn="just"/>
            <a:r>
              <a:rPr lang="en-US" dirty="0" smtClean="0"/>
              <a:t>Contract closeout : completion and settlement of the contract, including resolution of any open systems</a:t>
            </a:r>
          </a:p>
          <a:p>
            <a:pPr algn="just"/>
            <a:r>
              <a:rPr lang="en-US" dirty="0" smtClean="0"/>
              <a:t>Administrative closure : generating, gathering and disseminating information to formalize phase or project completion, including evaluating the project and compiling lessons learned for use in planning future projects or phases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979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Input and output of Knowledge Areas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305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72200"/>
            <a:ext cx="1866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1830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64236" cy="1281113"/>
          </a:xfrm>
        </p:spPr>
        <p:txBody>
          <a:bodyPr>
            <a:normAutofit fontScale="90000"/>
          </a:bodyPr>
          <a:lstStyle/>
          <a:p>
            <a:r>
              <a:rPr lang="en-US" dirty="0"/>
              <a:t>Input and output of Knowledge Areas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62113"/>
            <a:ext cx="8381999" cy="45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2" y="6248400"/>
            <a:ext cx="1866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6144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91" y="457200"/>
            <a:ext cx="8333509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Input and output of Knowledge Areas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05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449291"/>
            <a:ext cx="1866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6945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534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Input and output of Knowledge Areas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05800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27" y="6238875"/>
            <a:ext cx="1866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134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Input and output of Knowledge Areas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305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27" y="6172200"/>
            <a:ext cx="1866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6578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82" y="609600"/>
            <a:ext cx="831965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Input and output of Knowledge Areas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33538"/>
            <a:ext cx="8305800" cy="438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6727"/>
            <a:ext cx="1866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694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Management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b="1" dirty="0" smtClean="0"/>
              <a:t>Project Processes </a:t>
            </a:r>
            <a:r>
              <a:rPr lang="en-US" dirty="0" smtClean="0"/>
              <a:t>: projects are composed of process. </a:t>
            </a:r>
            <a:r>
              <a:rPr lang="en-US" dirty="0"/>
              <a:t> </a:t>
            </a:r>
            <a:r>
              <a:rPr lang="en-US" dirty="0" smtClean="0"/>
              <a:t>A process is a series of actions bringing about a result. </a:t>
            </a:r>
          </a:p>
          <a:p>
            <a:pPr marL="0" indent="0" algn="just">
              <a:buNone/>
            </a:pPr>
            <a:r>
              <a:rPr lang="en-US" dirty="0" smtClean="0"/>
              <a:t>Project processes are performed by people and generally fall into one of two major categories :</a:t>
            </a:r>
          </a:p>
          <a:p>
            <a:pPr lvl="1" algn="just"/>
            <a:r>
              <a:rPr lang="en-US" dirty="0" smtClean="0"/>
              <a:t>Project Management Processes describe, organized and complete the work of the project</a:t>
            </a:r>
          </a:p>
          <a:p>
            <a:pPr lvl="1" algn="just"/>
            <a:r>
              <a:rPr lang="en-US" dirty="0" smtClean="0"/>
              <a:t>Product – oriented processes</a:t>
            </a:r>
          </a:p>
          <a:p>
            <a:pPr marL="365760" lvl="1" indent="0" algn="just">
              <a:buNone/>
            </a:pPr>
            <a:r>
              <a:rPr lang="en-US" dirty="0"/>
              <a:t>	</a:t>
            </a:r>
            <a:r>
              <a:rPr lang="en-US" dirty="0" smtClean="0"/>
              <a:t>specify </a:t>
            </a:r>
            <a:r>
              <a:rPr lang="en-US" dirty="0" smtClean="0"/>
              <a:t>and create the project’s product. </a:t>
            </a:r>
            <a:r>
              <a:rPr lang="en-US" dirty="0" smtClean="0"/>
              <a:t>	Product </a:t>
            </a:r>
            <a:r>
              <a:rPr lang="en-US" dirty="0" smtClean="0"/>
              <a:t>– oriented processes are typically </a:t>
            </a:r>
            <a:r>
              <a:rPr lang="en-US" dirty="0" smtClean="0"/>
              <a:t>	defined </a:t>
            </a:r>
            <a:r>
              <a:rPr lang="en-US" dirty="0" smtClean="0"/>
              <a:t>by the project life and vary by </a:t>
            </a:r>
            <a:r>
              <a:rPr lang="en-US" dirty="0" smtClean="0"/>
              <a:t>	application </a:t>
            </a:r>
            <a:r>
              <a:rPr lang="en-US" dirty="0" smtClean="0"/>
              <a:t>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51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288473"/>
          </a:xfrm>
        </p:spPr>
        <p:txBody>
          <a:bodyPr>
            <a:normAutofit fontScale="90000"/>
          </a:bodyPr>
          <a:lstStyle/>
          <a:p>
            <a:r>
              <a:rPr lang="en-US" dirty="0"/>
              <a:t>Input and output of Knowledge Areas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93273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62255"/>
            <a:ext cx="1866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1082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33400"/>
            <a:ext cx="8001000" cy="1385888"/>
          </a:xfrm>
        </p:spPr>
        <p:txBody>
          <a:bodyPr>
            <a:normAutofit/>
          </a:bodyPr>
          <a:lstStyle/>
          <a:p>
            <a:r>
              <a:rPr lang="en-US" dirty="0"/>
              <a:t>Input and output of Knowledge Areas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66888"/>
            <a:ext cx="8382000" cy="440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79127"/>
            <a:ext cx="1866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232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4964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Input and output of Knowledge Areas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3058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0"/>
            <a:ext cx="1866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0323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&amp; 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Project Management Body of Knowledge by Project Management Institute (PMI)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PRINCE ( Projects IN Controlled Environments) by OGC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0235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just">
              <a:buNone/>
            </a:pPr>
            <a:r>
              <a:rPr lang="en-US" dirty="0" smtClean="0"/>
              <a:t>Read and make resume from  a journal : “Project Management in The Information Systems and Information Technologies Industries”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3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Process Groups </a:t>
            </a:r>
            <a:r>
              <a:rPr lang="en-US" dirty="0" smtClean="0"/>
              <a:t>: Project management processes can be organized into five groups of one or more processes each :</a:t>
            </a:r>
          </a:p>
          <a:p>
            <a:pPr lvl="1" algn="just"/>
            <a:r>
              <a:rPr lang="en-US" dirty="0" smtClean="0"/>
              <a:t>Initiating processes : authorizing the project phase</a:t>
            </a:r>
          </a:p>
          <a:p>
            <a:pPr lvl="1" algn="just"/>
            <a:r>
              <a:rPr lang="en-US" dirty="0" smtClean="0"/>
              <a:t>Planning process : defining and refining objectives and selecting the best of the alternatives courses of action to attain the objectives that the project was undertaken to address</a:t>
            </a:r>
          </a:p>
          <a:p>
            <a:pPr lvl="1" algn="just"/>
            <a:r>
              <a:rPr lang="en-US" dirty="0" smtClean="0"/>
              <a:t>Executing processes : coordinating people and other resources to carry out the plan</a:t>
            </a:r>
          </a:p>
          <a:p>
            <a:pPr lvl="1" algn="just"/>
            <a:r>
              <a:rPr lang="en-US" dirty="0" smtClean="0"/>
              <a:t>Controlling processes : ensuring that monitoring and measuring progress regularly to identify variances from plan so that corrective action can be taken when necessary meet project objectives</a:t>
            </a:r>
          </a:p>
          <a:p>
            <a:pPr lvl="1" algn="just"/>
            <a:r>
              <a:rPr lang="en-US" dirty="0" smtClean="0"/>
              <a:t>Closing processes : formalizing acceptance of the project or phase and bringing it to an orderly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49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smtClean="0"/>
              <a:t>Process Interactions </a:t>
            </a:r>
            <a:r>
              <a:rPr lang="en-US" dirty="0" smtClean="0"/>
              <a:t>: within each process group, the individual processes are linked by their inputs and outputs. </a:t>
            </a: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So each process can describe in terms :</a:t>
            </a:r>
          </a:p>
          <a:p>
            <a:pPr lvl="1" algn="just"/>
            <a:r>
              <a:rPr lang="en-US" dirty="0" smtClean="0"/>
              <a:t>Inputs 	: documents or documentable items that will be acted upon</a:t>
            </a:r>
          </a:p>
          <a:p>
            <a:pPr lvl="1" algn="just"/>
            <a:r>
              <a:rPr lang="en-US" dirty="0" smtClean="0"/>
              <a:t>Tools and techniques : mechanism applied to the inputs to create the outputs</a:t>
            </a:r>
          </a:p>
          <a:p>
            <a:pPr lvl="1" algn="just"/>
            <a:r>
              <a:rPr lang="en-US" dirty="0" smtClean="0"/>
              <a:t>Outputs : documents or documentable items that are a result of the process</a:t>
            </a:r>
          </a:p>
          <a:p>
            <a:pPr marL="457200" lvl="1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9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smtClean="0"/>
              <a:t>Core processes </a:t>
            </a:r>
            <a:r>
              <a:rPr lang="en-US" dirty="0" smtClean="0"/>
              <a:t>: some planning processes have clear dependencies that require them to be performed in essentially the same order on most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02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Core planning processes include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Scope planning : developing a written scope statement as the basis for future project decisions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Scope definition : </a:t>
            </a:r>
            <a:r>
              <a:rPr lang="en-US" dirty="0" err="1" smtClean="0"/>
              <a:t>subdiving</a:t>
            </a:r>
            <a:r>
              <a:rPr lang="en-US" dirty="0" smtClean="0"/>
              <a:t> the major project  deliverables into smaller, more manageable components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Activity definition : identifying the specific activities that must be performed to produce the various project deliverable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Activity sequencing : identifying and documenting interactivity 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7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buFont typeface="+mj-lt"/>
              <a:buAutoNum type="arabicPeriod" startAt="5"/>
            </a:pPr>
            <a:r>
              <a:rPr lang="en-US" dirty="0" smtClean="0"/>
              <a:t>Activity duration estimating : estimating the number of work periods that will be needed to complete individual activities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en-US" dirty="0" smtClean="0"/>
              <a:t>Schedule development : analyzing activity sequences, activity durations, and resource requirements to create the project schedule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en-US" dirty="0" smtClean="0"/>
              <a:t>Risk management planning : deciding how to approach and plan for risk management in project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614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 startAt="8"/>
            </a:pPr>
            <a:r>
              <a:rPr lang="en-US" dirty="0" smtClean="0"/>
              <a:t>Resource Planning : determining what resources (people, equipment, materials) and what quantities of each should be used to perform project activities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en-US" dirty="0" smtClean="0"/>
              <a:t>Cost Estimating : developing an approximation (estimate) of the costs of the resources required to complete project activities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en-US" dirty="0"/>
              <a:t> </a:t>
            </a:r>
            <a:r>
              <a:rPr lang="en-US" dirty="0" smtClean="0"/>
              <a:t>cost budgeting : allocating the overall cost estimate to individual work activities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en-US" dirty="0" smtClean="0"/>
              <a:t>Project plan development : taking the results of other planning processes and putting them into a consistent, coherent document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481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smtClean="0"/>
              <a:t>Facilitating Processes  </a:t>
            </a:r>
            <a:r>
              <a:rPr lang="en-US" dirty="0" smtClean="0"/>
              <a:t>: interactions among the other planning processes are more dependent on the nature of project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34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333</TotalTime>
  <Words>689</Words>
  <Application>Microsoft Office PowerPoint</Application>
  <PresentationFormat>On-screen Show (4:3)</PresentationFormat>
  <Paragraphs>81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Austin</vt:lpstr>
      <vt:lpstr>Process and customizations</vt:lpstr>
      <vt:lpstr>Project Management Process </vt:lpstr>
      <vt:lpstr>Project Management Process </vt:lpstr>
      <vt:lpstr>Project Management Process </vt:lpstr>
      <vt:lpstr>Project Management Process </vt:lpstr>
      <vt:lpstr>Project Management Process </vt:lpstr>
      <vt:lpstr>Project Management Process </vt:lpstr>
      <vt:lpstr>Project Management Process </vt:lpstr>
      <vt:lpstr>Project Management Process </vt:lpstr>
      <vt:lpstr>Project Management Process </vt:lpstr>
      <vt:lpstr>Project Management Process </vt:lpstr>
      <vt:lpstr>Project Management Process </vt:lpstr>
      <vt:lpstr>Project Management Process </vt:lpstr>
      <vt:lpstr>Input and output of Knowledge Areas</vt:lpstr>
      <vt:lpstr>Input and output of Knowledge Areas</vt:lpstr>
      <vt:lpstr>Input and output of Knowledge Areas</vt:lpstr>
      <vt:lpstr>Input and output of Knowledge Areas</vt:lpstr>
      <vt:lpstr>Input and output of Knowledge Areas</vt:lpstr>
      <vt:lpstr>Input and output of Knowledge Areas</vt:lpstr>
      <vt:lpstr>Input and output of Knowledge Areas</vt:lpstr>
      <vt:lpstr>Input and output of Knowledge Areas</vt:lpstr>
      <vt:lpstr>Input and output of Knowledge Areas</vt:lpstr>
      <vt:lpstr>Standards &amp;  Certification</vt:lpstr>
      <vt:lpstr>Reading 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Axi.o_O</dc:creator>
  <cp:lastModifiedBy>Axi.o_O</cp:lastModifiedBy>
  <cp:revision>20</cp:revision>
  <dcterms:created xsi:type="dcterms:W3CDTF">2014-03-20T07:48:45Z</dcterms:created>
  <dcterms:modified xsi:type="dcterms:W3CDTF">2014-03-28T02:22:27Z</dcterms:modified>
</cp:coreProperties>
</file>