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61109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14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3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81164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RINALDI MUNIR, Matematika Diskrit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77107B-E8E9-4B98-8ADB-7A12FE67C296}" type="slidenum">
              <a:rPr lang="en-US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2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3092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2600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4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8751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0349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1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540A70-5B3F-43D8-8371-FC613AF6C5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9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60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167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Inferensi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4F9F6EF1-7B9C-4967-B164-C44D0335A5DB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11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9416"/>
            <a:ext cx="8382000" cy="4846320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Penarikan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endParaRPr lang="en-US" dirty="0" smtClean="0"/>
          </a:p>
          <a:p>
            <a:pPr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Kaidah</a:t>
            </a:r>
            <a:r>
              <a:rPr lang="en-US" dirty="0" smtClean="0"/>
              <a:t> 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Modus </a:t>
            </a:r>
            <a:r>
              <a:rPr lang="en-US" dirty="0" err="1" smtClean="0"/>
              <a:t>Ponen</a:t>
            </a:r>
            <a:endParaRPr lang="en-US" dirty="0" smtClean="0"/>
          </a:p>
          <a:p>
            <a:pPr lvl="1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Modus </a:t>
            </a:r>
            <a:r>
              <a:rPr lang="en-US" dirty="0" err="1" smtClean="0"/>
              <a:t>Tollen</a:t>
            </a:r>
            <a:endParaRPr lang="en-US" dirty="0" smtClean="0"/>
          </a:p>
          <a:p>
            <a:pPr lvl="1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Silogisme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 smtClean="0"/>
          </a:p>
          <a:p>
            <a:pPr lvl="1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Silogisme</a:t>
            </a:r>
            <a:r>
              <a:rPr lang="en-US" dirty="0" smtClean="0"/>
              <a:t> </a:t>
            </a:r>
            <a:r>
              <a:rPr lang="en-US" dirty="0" err="1" smtClean="0"/>
              <a:t>Disjungtif</a:t>
            </a:r>
            <a:endParaRPr lang="en-US" dirty="0" smtClean="0"/>
          </a:p>
          <a:p>
            <a:pPr lvl="1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Simplifikasi</a:t>
            </a:r>
            <a:endParaRPr lang="en-US" dirty="0" smtClean="0"/>
          </a:p>
          <a:p>
            <a:pPr lvl="1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Penjumlahan</a:t>
            </a:r>
            <a:r>
              <a:rPr lang="en-US" dirty="0" smtClean="0"/>
              <a:t> 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Konjungsi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Simplifikasi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87D5C13D-DFDC-483B-B918-08515E20CF93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10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59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60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61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0362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63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036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65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0366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67" name="Rectangle 5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68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69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037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0371" name="Rectangle 4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457200" y="1600202"/>
            <a:ext cx="8229600" cy="4640263"/>
          </a:xfrm>
          <a:blipFill rotWithShape="1">
            <a:blip r:embed="rId2" cstate="print"/>
            <a:stretch>
              <a:fillRect l="-1259" t="-118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44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Simplifikasi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E7681B1D-5995-4909-8694-73DF20E413A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11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13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8382000" cy="46402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>
                <a:sym typeface="Wingdings" pitchFamily="2" charset="2"/>
              </a:rPr>
              <a:t> “</a:t>
            </a:r>
            <a:r>
              <a:rPr lang="en-US" sz="2000" dirty="0" err="1">
                <a:sym typeface="Wingdings" pitchFamily="2" charset="2"/>
              </a:rPr>
              <a:t>icha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adalah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mahasiswa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Unpad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Unikom</a:t>
            </a:r>
            <a:r>
              <a:rPr lang="en-US" sz="2000" dirty="0">
                <a:sym typeface="Wingdings" pitchFamily="2" charset="2"/>
              </a:rPr>
              <a:t>. </a:t>
            </a:r>
            <a:r>
              <a:rPr lang="en-US" sz="2000" dirty="0" err="1">
                <a:sym typeface="Wingdings" pitchFamily="2" charset="2"/>
              </a:rPr>
              <a:t>Oleh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karena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itu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icha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adalah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mahasiswa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Unpad</a:t>
            </a:r>
            <a:r>
              <a:rPr lang="en-US" sz="2000" dirty="0">
                <a:sym typeface="Wingdings" pitchFamily="2" charset="2"/>
              </a:rPr>
              <a:t>” </a:t>
            </a:r>
            <a:r>
              <a:rPr lang="en-US" sz="2000" dirty="0" err="1">
                <a:sym typeface="Wingdings" pitchFamily="2" charset="2"/>
              </a:rPr>
              <a:t>adalah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benar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menurut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Simplifikasi</a:t>
            </a: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>
                <a:sym typeface="Wingdings" pitchFamily="2" charset="2"/>
              </a:rPr>
              <a:t>Atau</a:t>
            </a:r>
            <a:r>
              <a:rPr lang="en-US" sz="2000" dirty="0">
                <a:sym typeface="Wingdings" pitchFamily="2" charset="2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dirty="0">
                <a:sym typeface="Wingdings" pitchFamily="2" charset="2"/>
              </a:rPr>
              <a:t>	“</a:t>
            </a:r>
            <a:r>
              <a:rPr lang="en-US" sz="2000" dirty="0" err="1">
                <a:sym typeface="Wingdings" pitchFamily="2" charset="2"/>
              </a:rPr>
              <a:t>icha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adalah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mahasiswa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Unpad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Unikom</a:t>
            </a:r>
            <a:r>
              <a:rPr lang="en-US" sz="2000" dirty="0">
                <a:sym typeface="Wingdings" pitchFamily="2" charset="2"/>
              </a:rPr>
              <a:t>. </a:t>
            </a:r>
            <a:r>
              <a:rPr lang="en-US" sz="2000" dirty="0" err="1">
                <a:sym typeface="Wingdings" pitchFamily="2" charset="2"/>
              </a:rPr>
              <a:t>Oleh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karena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itu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icha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adalah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mahasiswa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Unikom</a:t>
            </a:r>
            <a:r>
              <a:rPr lang="en-US" sz="2000" dirty="0">
                <a:sym typeface="Wingdings" pitchFamily="2" charset="2"/>
              </a:rPr>
              <a:t>” </a:t>
            </a:r>
            <a:r>
              <a:rPr lang="en-US" sz="2000" dirty="0" err="1">
                <a:sym typeface="Wingdings" pitchFamily="2" charset="2"/>
              </a:rPr>
              <a:t>adalah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juga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benar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menurut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Simplifikasi</a:t>
            </a: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/>
          </a:p>
        </p:txBody>
      </p:sp>
      <p:sp>
        <p:nvSpPr>
          <p:cNvPr id="101381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82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83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84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1385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86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1387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88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1389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90" name="Rectangle 5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91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93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1394" name="Rectangle 4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Penjumlahan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886774A5-6A64-4C76-AD21-CC5666C8594E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12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24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tautologi</a:t>
            </a:r>
            <a:r>
              <a:rPr lang="en-US" dirty="0" smtClean="0"/>
              <a:t> : </a:t>
            </a:r>
          </a:p>
          <a:p>
            <a:pPr algn="just"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i="1" dirty="0" smtClean="0"/>
              <a:t>	p</a:t>
            </a:r>
            <a:r>
              <a:rPr lang="en-US" i="1" dirty="0" smtClean="0">
                <a:cs typeface="Courier New" pitchFamily="49" charset="0"/>
                <a:sym typeface="Wingdings" pitchFamily="2" charset="2"/>
              </a:rPr>
              <a:t> </a:t>
            </a:r>
            <a:r>
              <a:rPr lang="en-US" i="1" dirty="0" smtClean="0"/>
              <a:t>(p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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i="1" dirty="0" smtClean="0">
                <a:sym typeface="Wingdings" pitchFamily="2" charset="2"/>
              </a:rPr>
              <a:t>)</a:t>
            </a:r>
            <a:endParaRPr lang="en-US" i="1" dirty="0" smtClean="0"/>
          </a:p>
          <a:p>
            <a:pPr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Kaidah</a:t>
            </a:r>
            <a:r>
              <a:rPr lang="en-US" dirty="0" smtClean="0"/>
              <a:t> :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 p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dirty="0" smtClean="0">
                <a:sym typeface="Wingdings" pitchFamily="2" charset="2"/>
              </a:rPr>
              <a:t>     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47725" y="3581400"/>
            <a:ext cx="1277938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07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08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09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2410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11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2412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13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241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15" name="Rectangle 5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16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17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241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19" name="Rectangle 4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420" name="Rectangle 5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2421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242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4865" y="3638550"/>
            <a:ext cx="12477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3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Penjumlahan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AADB20CE-F98E-4F31-9C4F-B44159CDF88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13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3427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3810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/>
              <a:t>	“</a:t>
            </a:r>
            <a:r>
              <a:rPr lang="en-US" sz="2000" dirty="0" err="1"/>
              <a:t>Icha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 </a:t>
            </a:r>
            <a:r>
              <a:rPr lang="en-US" sz="2000" dirty="0" err="1"/>
              <a:t>diskrit</a:t>
            </a:r>
            <a:r>
              <a:rPr lang="en-US" sz="2000" dirty="0"/>
              <a:t> .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icha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 </a:t>
            </a:r>
            <a:r>
              <a:rPr lang="en-US" sz="2000" dirty="0" err="1"/>
              <a:t>diskrit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” 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/>
              <a:t>penjumlahan</a:t>
            </a:r>
            <a:r>
              <a:rPr lang="en-US" sz="2000" dirty="0"/>
              <a:t>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Konjungsi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B0875458-55C9-44D4-B8C8-84F91F76AA40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14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44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tautologi</a:t>
            </a:r>
            <a:r>
              <a:rPr lang="en-US" dirty="0" smtClean="0"/>
              <a:t> : </a:t>
            </a:r>
          </a:p>
          <a:p>
            <a:pPr algn="just"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i="1" dirty="0" smtClean="0"/>
              <a:t>	((p</a:t>
            </a:r>
            <a:r>
              <a:rPr lang="en-US" i="1" dirty="0" smtClean="0">
                <a:sym typeface="Wingdings" pitchFamily="2" charset="2"/>
              </a:rPr>
              <a:t>)</a:t>
            </a:r>
            <a:r>
              <a:rPr lang="en-US" i="1" dirty="0" smtClean="0"/>
              <a:t>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 </a:t>
            </a:r>
            <a:r>
              <a:rPr lang="en-US" i="1" dirty="0" smtClean="0">
                <a:cs typeface="Courier New" pitchFamily="49" charset="0"/>
              </a:rPr>
              <a:t>(q</a:t>
            </a:r>
            <a:r>
              <a:rPr lang="en-US" i="1" dirty="0" smtClean="0">
                <a:cs typeface="Courier New" pitchFamily="49" charset="0"/>
                <a:sym typeface="Wingdings" pitchFamily="2" charset="2"/>
              </a:rPr>
              <a:t>) </a:t>
            </a:r>
            <a:r>
              <a:rPr lang="en-US" i="1" dirty="0" smtClean="0"/>
              <a:t>(p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cs typeface="Courier New" pitchFamily="49" charset="0"/>
              </a:rPr>
              <a:t>q</a:t>
            </a:r>
            <a:r>
              <a:rPr lang="en-US" i="1" dirty="0" smtClean="0">
                <a:cs typeface="Courier New" pitchFamily="49" charset="0"/>
                <a:sym typeface="Wingdings" pitchFamily="2" charset="2"/>
              </a:rPr>
              <a:t>)</a:t>
            </a:r>
            <a:endParaRPr lang="en-US" i="1" dirty="0" smtClean="0"/>
          </a:p>
          <a:p>
            <a:pPr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Kaidah</a:t>
            </a:r>
            <a:r>
              <a:rPr lang="en-US" dirty="0" smtClean="0"/>
              <a:t> :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dirty="0" smtClean="0"/>
              <a:t>	p 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dirty="0" smtClean="0">
                <a:sym typeface="Wingdings" pitchFamily="2" charset="2"/>
              </a:rPr>
              <a:t>    q 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i="1" dirty="0" smtClean="0">
                <a:sym typeface="Wingdings" pitchFamily="2" charset="2"/>
              </a:rPr>
              <a:t>       </a:t>
            </a:r>
            <a:r>
              <a:rPr lang="en-US" i="1" dirty="0" smtClean="0"/>
              <a:t>p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cs typeface="Courier New" pitchFamily="49" charset="0"/>
              </a:rPr>
              <a:t>q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dirty="0" smtClean="0">
              <a:sym typeface="Wingdings" pitchFamily="2" charset="2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47725" y="4113212"/>
            <a:ext cx="1277938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456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457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4458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459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4460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461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4462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463" name="Rectangle 5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46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44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9627" y="4019550"/>
            <a:ext cx="4095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66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Konjungsi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A12AF662-B7B5-4757-8C36-C81D9F77DABA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15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5475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038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/>
              <a:t>“</a:t>
            </a:r>
            <a:r>
              <a:rPr lang="en-US" sz="2000" dirty="0" err="1"/>
              <a:t>Icha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logika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. </a:t>
            </a:r>
            <a:r>
              <a:rPr lang="en-US" sz="2000" dirty="0" err="1"/>
              <a:t>Icha</a:t>
            </a:r>
            <a:r>
              <a:rPr lang="en-US" sz="2000" dirty="0"/>
              <a:t> </a:t>
            </a:r>
            <a:r>
              <a:rPr lang="en-US" sz="2000" dirty="0" err="1"/>
              <a:t>mengulang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.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icha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logika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” 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konjungsi</a:t>
            </a:r>
            <a:r>
              <a:rPr lang="en-US" sz="2000" dirty="0"/>
              <a:t>.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endParaRPr lang="en-US" sz="2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Argumen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97141565-841B-4771-94DB-2FD5F18623C9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16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6499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11175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r>
              <a:rPr lang="en-US" dirty="0" smtClean="0"/>
              <a:t> yang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p1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i="1" dirty="0" smtClean="0"/>
              <a:t>	p2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i="1" dirty="0" smtClean="0"/>
              <a:t>	…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pn</a:t>
            </a:r>
            <a:endParaRPr lang="en-US" i="1" dirty="0" smtClean="0"/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i="1" dirty="0" smtClean="0"/>
              <a:t>p1, p2, …, </a:t>
            </a:r>
            <a:r>
              <a:rPr lang="en-US" i="1" dirty="0" err="1" smtClean="0"/>
              <a:t>pn</a:t>
            </a:r>
            <a:r>
              <a:rPr lang="en-US" i="1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dirty="0" smtClean="0"/>
              <a:t>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2" y="3962402"/>
            <a:ext cx="657225" cy="1587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650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" y="3962400"/>
            <a:ext cx="581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4" name="Rectangle 3"/>
          <p:cNvSpPr>
            <a:spLocks noChangeArrowheads="1"/>
          </p:cNvSpPr>
          <p:nvPr/>
        </p:nvSpPr>
        <p:spPr bwMode="auto">
          <a:xfrm>
            <a:off x="2" y="8249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Argumen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8EC1E800-B696-4AE9-B5A2-10BC6F93F06F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17</a:t>
            </a:fld>
            <a:endParaRPr lang="en-US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10752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34644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argumen</a:t>
            </a:r>
            <a:r>
              <a:rPr lang="en-US" sz="2000" dirty="0"/>
              <a:t> </a:t>
            </a:r>
            <a:r>
              <a:rPr lang="en-US" sz="2000" smtClean="0"/>
              <a:t>dikatakan </a:t>
            </a:r>
            <a:r>
              <a:rPr lang="en-US" sz="2000" dirty="0" err="1"/>
              <a:t>sahih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konklusi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bilamana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hipotesisnya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; </a:t>
            </a:r>
            <a:r>
              <a:rPr lang="en-US" sz="2000" dirty="0" err="1"/>
              <a:t>sebaliknya</a:t>
            </a:r>
            <a:r>
              <a:rPr lang="en-US" sz="2000" dirty="0"/>
              <a:t> </a:t>
            </a:r>
            <a:r>
              <a:rPr lang="en-US" sz="2000" dirty="0" err="1"/>
              <a:t>argumen</a:t>
            </a:r>
            <a:r>
              <a:rPr lang="en-US" sz="2000" dirty="0"/>
              <a:t>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dirty="0" err="1"/>
              <a:t>palsu</a:t>
            </a:r>
            <a:r>
              <a:rPr lang="en-US" sz="2000" dirty="0"/>
              <a:t> (fallacy </a:t>
            </a:r>
            <a:r>
              <a:rPr lang="en-US" sz="2000" dirty="0" err="1"/>
              <a:t>atau</a:t>
            </a:r>
            <a:r>
              <a:rPr lang="en-US" sz="2000" dirty="0"/>
              <a:t> invalid) </a:t>
            </a:r>
            <a:r>
              <a:rPr lang="en-US" sz="2000" dirty="0" err="1"/>
              <a:t>konklusi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bilamana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hipotesisnya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.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menyatakan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argumen</a:t>
            </a:r>
            <a:r>
              <a:rPr lang="en-US" sz="2000" dirty="0"/>
              <a:t> </a:t>
            </a:r>
            <a:r>
              <a:rPr lang="en-US" sz="2000" dirty="0" err="1"/>
              <a:t>sahih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diperlihatkan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implikasi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(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tautologi</a:t>
            </a:r>
            <a:r>
              <a:rPr lang="en-US" sz="2000" dirty="0"/>
              <a:t>).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2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Argumen</a:t>
            </a:r>
            <a:r>
              <a:rPr lang="en-US" sz="36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6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(</a:t>
            </a:r>
            <a:r>
              <a:rPr lang="id-ID" sz="36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3</a:t>
            </a:r>
            <a:r>
              <a:rPr lang="en-US" sz="36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)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18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Perhatikan argumen berikut ini :</a:t>
            </a:r>
          </a:p>
          <a:p>
            <a:pPr marL="0" indent="0">
              <a:buNone/>
            </a:pPr>
            <a:r>
              <a:rPr lang="id-ID" dirty="0" smtClean="0"/>
              <a:t>“jika air laut surut setelah gempa di laut, maka tsunami datang.</a:t>
            </a:r>
          </a:p>
          <a:p>
            <a:pPr marL="0" indent="0">
              <a:buNone/>
            </a:pPr>
            <a:r>
              <a:rPr lang="id-ID" dirty="0" smtClean="0"/>
              <a:t>“air laut surut setelah gempa di laut. Oleh karena itu tsunami datang”</a:t>
            </a:r>
          </a:p>
          <a:p>
            <a:pPr marL="0" indent="0">
              <a:buNone/>
            </a:pPr>
            <a:r>
              <a:rPr lang="id-ID" dirty="0" smtClean="0"/>
              <a:t>Buktikan argumen tersebut sahih atau valid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1690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Argumen</a:t>
            </a:r>
            <a:r>
              <a:rPr lang="en-US" sz="36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6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(</a:t>
            </a:r>
            <a:r>
              <a:rPr lang="id-ID" sz="36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4</a:t>
            </a:r>
            <a:r>
              <a:rPr lang="en-US" sz="36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)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19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id-ID" dirty="0" smtClean="0"/>
              <a:t>Misalkan p adalah proposisi “air laut surut setelah gempa di laut” dan q adalah proposisi “tsunami datang”, maka argumen tsb dapat ditulis :</a:t>
            </a:r>
          </a:p>
          <a:p>
            <a:pPr>
              <a:lnSpc>
                <a:spcPct val="17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id-ID" sz="2800" dirty="0" smtClean="0"/>
              <a:t>    </a:t>
            </a:r>
            <a:r>
              <a:rPr lang="en-US" sz="2800" dirty="0" smtClean="0"/>
              <a:t>p </a:t>
            </a:r>
            <a:r>
              <a:rPr lang="en-US" sz="2800" dirty="0">
                <a:sym typeface="Wingdings" pitchFamily="2" charset="2"/>
              </a:rPr>
              <a:t> q</a:t>
            </a: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800" dirty="0">
                <a:sym typeface="Wingdings" pitchFamily="2" charset="2"/>
              </a:rPr>
              <a:t>    </a:t>
            </a:r>
            <a:r>
              <a:rPr lang="id-ID" sz="2800" dirty="0">
                <a:sym typeface="Wingdings" pitchFamily="2" charset="2"/>
              </a:rPr>
              <a:t>p</a:t>
            </a:r>
            <a:endParaRPr lang="en-US" sz="2800" dirty="0">
              <a:sym typeface="Wingdings" pitchFamily="2" charset="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800" dirty="0">
                <a:sym typeface="Wingdings" pitchFamily="2" charset="2"/>
              </a:rPr>
              <a:t>    </a:t>
            </a: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endParaRPr lang="en-US" sz="2800" dirty="0">
              <a:sym typeface="Wingdings" pitchFamily="2" charset="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endParaRPr lang="en-US" sz="2800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79549" y="3696237"/>
            <a:ext cx="7727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810" y="3704820"/>
            <a:ext cx="581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76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Modus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Ponen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1519F535-5917-4933-9984-8831D4978EB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2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21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8382000" cy="46402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Didasarkan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tautologi</a:t>
            </a:r>
            <a:r>
              <a:rPr lang="en-US" sz="2000" dirty="0"/>
              <a:t> : 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i="1" dirty="0"/>
              <a:t>	(p </a:t>
            </a:r>
            <a:r>
              <a:rPr lang="en-US" sz="2000" i="1" dirty="0">
                <a:sym typeface="Symbol" pitchFamily="18" charset="2"/>
              </a:rPr>
              <a:t></a:t>
            </a:r>
            <a:r>
              <a:rPr lang="en-US" sz="2000" i="1" dirty="0"/>
              <a:t>  </a:t>
            </a:r>
            <a:r>
              <a:rPr lang="en-US" sz="2000" i="1" dirty="0">
                <a:cs typeface="Courier New" pitchFamily="49" charset="0"/>
              </a:rPr>
              <a:t>(</a:t>
            </a:r>
            <a:r>
              <a:rPr lang="en-US" sz="2000" i="1" dirty="0" err="1">
                <a:cs typeface="Courier New" pitchFamily="49" charset="0"/>
              </a:rPr>
              <a:t>p</a:t>
            </a:r>
            <a:r>
              <a:rPr lang="en-US" sz="2000" i="1" dirty="0" err="1">
                <a:cs typeface="Courier New" pitchFamily="49" charset="0"/>
                <a:sym typeface="Wingdings" pitchFamily="2" charset="2"/>
              </a:rPr>
              <a:t>q</a:t>
            </a:r>
            <a:r>
              <a:rPr lang="en-US" sz="2000" i="1" dirty="0">
                <a:cs typeface="Courier New" pitchFamily="49" charset="0"/>
                <a:sym typeface="Wingdings" pitchFamily="2" charset="2"/>
              </a:rPr>
              <a:t>))q)</a:t>
            </a:r>
            <a:endParaRPr lang="en-US" sz="2000" i="1" dirty="0"/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Kaidah</a:t>
            </a:r>
            <a:r>
              <a:rPr lang="en-US" sz="2000" dirty="0"/>
              <a:t> :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/>
              <a:t>	p </a:t>
            </a:r>
            <a:r>
              <a:rPr lang="en-US" sz="2000" dirty="0">
                <a:sym typeface="Wingdings" pitchFamily="2" charset="2"/>
              </a:rPr>
              <a:t> q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p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>
                <a:sym typeface="Wingdings" pitchFamily="2" charset="2"/>
              </a:rPr>
              <a:t>Modus </a:t>
            </a:r>
            <a:r>
              <a:rPr lang="en-US" sz="2000" dirty="0" err="1">
                <a:sym typeface="Wingdings" pitchFamily="2" charset="2"/>
              </a:rPr>
              <a:t>ponen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menyatakan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bahwa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jika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hipotesis</a:t>
            </a:r>
            <a:r>
              <a:rPr lang="en-US" sz="2000" dirty="0">
                <a:sym typeface="Wingdings" pitchFamily="2" charset="2"/>
              </a:rPr>
              <a:t> p </a:t>
            </a:r>
            <a:r>
              <a:rPr lang="en-US" sz="2000" dirty="0" err="1">
                <a:sym typeface="Wingdings" pitchFamily="2" charset="2"/>
              </a:rPr>
              <a:t>dan</a:t>
            </a:r>
            <a:r>
              <a:rPr lang="en-US" sz="2000" dirty="0">
                <a:sym typeface="Wingdings" pitchFamily="2" charset="2"/>
              </a:rPr>
              <a:t>  </a:t>
            </a:r>
            <a:r>
              <a:rPr lang="en-US" sz="2000" dirty="0" err="1">
                <a:sym typeface="Wingdings" pitchFamily="2" charset="2"/>
              </a:rPr>
              <a:t>implikasi</a:t>
            </a:r>
            <a:r>
              <a:rPr lang="en-US" sz="2000" dirty="0">
                <a:sym typeface="Wingdings" pitchFamily="2" charset="2"/>
              </a:rPr>
              <a:t> p q </a:t>
            </a:r>
            <a:r>
              <a:rPr lang="en-US" sz="2000" dirty="0" err="1">
                <a:sym typeface="Wingdings" pitchFamily="2" charset="2"/>
              </a:rPr>
              <a:t>benar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maka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konklusi</a:t>
            </a:r>
            <a:r>
              <a:rPr lang="en-US" sz="2000" dirty="0">
                <a:sym typeface="Wingdings" pitchFamily="2" charset="2"/>
              </a:rPr>
              <a:t> q </a:t>
            </a:r>
            <a:r>
              <a:rPr lang="en-US" sz="2000" dirty="0" err="1">
                <a:sym typeface="Wingdings" pitchFamily="2" charset="2"/>
              </a:rPr>
              <a:t>benar</a:t>
            </a: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4189412"/>
            <a:ext cx="1277938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167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168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169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2170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172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62000" y="4240530"/>
          <a:ext cx="609600" cy="396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53800" imgH="164880" progId="">
                  <p:embed/>
                </p:oleObj>
              </mc:Choice>
              <mc:Fallback>
                <p:oleObj name="Equation" r:id="rId3" imgW="253800" imgH="1648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40530"/>
                        <a:ext cx="609600" cy="396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3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Argumen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(</a:t>
            </a:r>
            <a:r>
              <a:rPr lang="id-ID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5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)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20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Tabel kebenaran</a:t>
            </a:r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862506"/>
              </p:ext>
            </p:extLst>
          </p:nvPr>
        </p:nvGraphicFramePr>
        <p:xfrm>
          <a:off x="764146" y="2337157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q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 q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969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Argumen</a:t>
            </a:r>
            <a:r>
              <a:rPr lang="en-US" sz="36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6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(</a:t>
            </a:r>
            <a:r>
              <a:rPr lang="id-ID" sz="36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6</a:t>
            </a:r>
            <a:r>
              <a:rPr lang="en-US" sz="36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)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21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Periksa kesahihan argumen ini :</a:t>
            </a:r>
          </a:p>
          <a:p>
            <a:pPr marL="0" indent="0">
              <a:buNone/>
            </a:pPr>
            <a:r>
              <a:rPr lang="id-ID" dirty="0" smtClean="0"/>
              <a:t>“jika 17 adalah bilangan prima,maka 3 tidak habis dibagi 17 “</a:t>
            </a:r>
          </a:p>
          <a:p>
            <a:pPr marL="0" indent="0">
              <a:buNone/>
            </a:pPr>
            <a:r>
              <a:rPr lang="id-ID" dirty="0" smtClean="0"/>
              <a:t>“3 habis dibagi 17” sehingga 17 bukan bilangan prima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94329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Argumen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(</a:t>
            </a:r>
            <a:r>
              <a:rPr lang="id-ID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7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)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22</a:t>
            </a:fld>
            <a:endParaRPr lang="en-US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Jika saya menyukai informatika, maka saya akan belajar sungguh-sungguh</a:t>
            </a:r>
          </a:p>
          <a:p>
            <a:r>
              <a:rPr lang="id-ID" sz="2400" dirty="0" smtClean="0"/>
              <a:t>Saya akan belajar sungguh – sungguh atau saya gagal</a:t>
            </a:r>
          </a:p>
          <a:p>
            <a:r>
              <a:rPr lang="id-ID" sz="2400" dirty="0" smtClean="0"/>
              <a:t>Sehingga jika saya gagal, maka saya tidak menyukai informatika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64315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Modus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Ponen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9AB36DA0-A2A6-4FD3-878B-F75B2E4CC3BB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3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3187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0355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Misalkan</a:t>
            </a:r>
            <a:r>
              <a:rPr lang="en-US" sz="2000" dirty="0"/>
              <a:t> </a:t>
            </a:r>
            <a:r>
              <a:rPr lang="en-US" sz="2000" dirty="0" err="1"/>
              <a:t>implikasi</a:t>
            </a:r>
            <a:r>
              <a:rPr lang="en-US" sz="2000" dirty="0"/>
              <a:t> “</a:t>
            </a:r>
            <a:r>
              <a:rPr lang="en-US" sz="2000" dirty="0" err="1"/>
              <a:t>jika</a:t>
            </a:r>
            <a:r>
              <a:rPr lang="en-US" sz="2000" dirty="0"/>
              <a:t> 25 </a:t>
            </a:r>
            <a:r>
              <a:rPr lang="en-US" sz="2000" dirty="0" err="1"/>
              <a:t>habis</a:t>
            </a:r>
            <a:r>
              <a:rPr lang="en-US" sz="2000" dirty="0"/>
              <a:t> </a:t>
            </a:r>
            <a:r>
              <a:rPr lang="en-US" sz="2000" dirty="0" err="1"/>
              <a:t>dibagi</a:t>
            </a:r>
            <a:r>
              <a:rPr lang="en-US" sz="2000" dirty="0"/>
              <a:t> 5, </a:t>
            </a:r>
            <a:r>
              <a:rPr lang="en-US" sz="2000" dirty="0" err="1"/>
              <a:t>maka</a:t>
            </a:r>
            <a:r>
              <a:rPr lang="en-US" sz="2000" dirty="0"/>
              <a:t> 25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ganjil</a:t>
            </a:r>
            <a:r>
              <a:rPr lang="en-US" sz="2000" dirty="0"/>
              <a:t>”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hipotesis</a:t>
            </a:r>
            <a:r>
              <a:rPr lang="en-US" sz="2000" dirty="0"/>
              <a:t> “25 </a:t>
            </a:r>
            <a:r>
              <a:rPr lang="en-US" sz="2000" dirty="0" err="1"/>
              <a:t>habis</a:t>
            </a:r>
            <a:r>
              <a:rPr lang="en-US" sz="2000" dirty="0"/>
              <a:t> </a:t>
            </a:r>
            <a:r>
              <a:rPr lang="en-US" sz="2000" dirty="0" err="1"/>
              <a:t>dibagi</a:t>
            </a:r>
            <a:r>
              <a:rPr lang="en-US" sz="2000" dirty="0"/>
              <a:t> 5” </a:t>
            </a:r>
            <a:r>
              <a:rPr lang="en-US" sz="2000" dirty="0" err="1"/>
              <a:t>keduanya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modus </a:t>
            </a:r>
            <a:r>
              <a:rPr lang="en-US" sz="2000" dirty="0" err="1"/>
              <a:t>ponen</a:t>
            </a:r>
            <a:r>
              <a:rPr lang="en-US" sz="2000" dirty="0"/>
              <a:t> :</a:t>
            </a:r>
          </a:p>
          <a:p>
            <a:pPr marL="971550" lvl="1" indent="-5143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i="1" dirty="0"/>
              <a:t>p </a:t>
            </a:r>
            <a:r>
              <a:rPr lang="en-US" sz="2000" dirty="0"/>
              <a:t>: 25 </a:t>
            </a:r>
            <a:r>
              <a:rPr lang="en-US" sz="2000" dirty="0" err="1"/>
              <a:t>habis</a:t>
            </a:r>
            <a:r>
              <a:rPr lang="en-US" sz="2000" dirty="0"/>
              <a:t> </a:t>
            </a:r>
            <a:r>
              <a:rPr lang="en-US" sz="2000" dirty="0" err="1"/>
              <a:t>dibagi</a:t>
            </a:r>
            <a:r>
              <a:rPr lang="en-US" sz="2000" dirty="0"/>
              <a:t> 5</a:t>
            </a:r>
          </a:p>
          <a:p>
            <a:pPr marL="971550" lvl="1" indent="-5143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i="1" dirty="0"/>
              <a:t>q : </a:t>
            </a:r>
            <a:r>
              <a:rPr lang="en-US" sz="2000" dirty="0"/>
              <a:t>25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ganjil</a:t>
            </a:r>
            <a:endParaRPr lang="en-US" sz="2000" dirty="0"/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dirty="0"/>
              <a:t>	“</a:t>
            </a:r>
            <a:r>
              <a:rPr lang="en-US" sz="2000" dirty="0" err="1"/>
              <a:t>jika</a:t>
            </a:r>
            <a:r>
              <a:rPr lang="en-US" sz="2000" dirty="0"/>
              <a:t> 25 </a:t>
            </a:r>
            <a:r>
              <a:rPr lang="en-US" sz="2000" dirty="0" err="1"/>
              <a:t>habis</a:t>
            </a:r>
            <a:r>
              <a:rPr lang="en-US" sz="2000" dirty="0"/>
              <a:t> </a:t>
            </a:r>
            <a:r>
              <a:rPr lang="en-US" sz="2000" dirty="0" err="1"/>
              <a:t>dibagi</a:t>
            </a:r>
            <a:r>
              <a:rPr lang="en-US" sz="2000" dirty="0"/>
              <a:t> 5, </a:t>
            </a:r>
            <a:r>
              <a:rPr lang="en-US" sz="2000" dirty="0" err="1"/>
              <a:t>maka</a:t>
            </a:r>
            <a:r>
              <a:rPr lang="en-US" sz="2000" dirty="0"/>
              <a:t> 25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ganjil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hipotesis</a:t>
            </a:r>
            <a:r>
              <a:rPr lang="en-US" sz="2000" dirty="0"/>
              <a:t> 25 </a:t>
            </a:r>
            <a:r>
              <a:rPr lang="en-US" sz="2000" dirty="0" err="1"/>
              <a:t>habis</a:t>
            </a:r>
            <a:r>
              <a:rPr lang="en-US" sz="2000" dirty="0"/>
              <a:t> </a:t>
            </a:r>
            <a:r>
              <a:rPr lang="en-US" sz="2000" dirty="0" err="1"/>
              <a:t>dibagi</a:t>
            </a:r>
            <a:r>
              <a:rPr lang="en-US" sz="2000" dirty="0"/>
              <a:t> 5.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25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ganjil</a:t>
            </a:r>
            <a:r>
              <a:rPr lang="en-US" sz="2000" dirty="0"/>
              <a:t>”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. 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5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58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Modus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Tollen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10033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82A43C35-3F33-4452-8D98-7964730135E8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4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2"/>
            <a:ext cx="7772400" cy="4640263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Didasarkan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tautologi</a:t>
            </a:r>
            <a:r>
              <a:rPr lang="en-US" sz="2000" dirty="0"/>
              <a:t> : </a:t>
            </a:r>
          </a:p>
          <a:p>
            <a:pPr algn="just" eaLnBrk="1" hangingPunct="1"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i="1" dirty="0"/>
              <a:t>	(~q </a:t>
            </a:r>
            <a:r>
              <a:rPr lang="en-US" sz="2000" i="1" dirty="0">
                <a:sym typeface="Symbol" pitchFamily="18" charset="2"/>
              </a:rPr>
              <a:t></a:t>
            </a:r>
            <a:r>
              <a:rPr lang="en-US" sz="2000" i="1" dirty="0"/>
              <a:t>  </a:t>
            </a:r>
            <a:r>
              <a:rPr lang="en-US" sz="2000" i="1" dirty="0">
                <a:cs typeface="Courier New" pitchFamily="49" charset="0"/>
              </a:rPr>
              <a:t>(</a:t>
            </a:r>
            <a:r>
              <a:rPr lang="en-US" sz="2000" i="1" dirty="0" err="1">
                <a:cs typeface="Courier New" pitchFamily="49" charset="0"/>
              </a:rPr>
              <a:t>p</a:t>
            </a:r>
            <a:r>
              <a:rPr lang="en-US" sz="2000" i="1" dirty="0" err="1">
                <a:cs typeface="Courier New" pitchFamily="49" charset="0"/>
                <a:sym typeface="Wingdings" pitchFamily="2" charset="2"/>
              </a:rPr>
              <a:t>q</a:t>
            </a:r>
            <a:r>
              <a:rPr lang="en-US" sz="2000" i="1" dirty="0">
                <a:cs typeface="Courier New" pitchFamily="49" charset="0"/>
                <a:sym typeface="Wingdings" pitchFamily="2" charset="2"/>
              </a:rPr>
              <a:t>)) ~p)</a:t>
            </a:r>
            <a:endParaRPr lang="en-US" sz="2000" i="1" dirty="0"/>
          </a:p>
          <a:p>
            <a:pPr eaLnBrk="1" hangingPunct="1"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Kaidah</a:t>
            </a:r>
            <a:r>
              <a:rPr lang="en-US" sz="2000" dirty="0"/>
              <a:t> :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/>
              <a:t>	p </a:t>
            </a:r>
            <a:r>
              <a:rPr lang="en-US" sz="2000" dirty="0">
                <a:sym typeface="Wingdings" pitchFamily="2" charset="2"/>
              </a:rPr>
              <a:t> q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~q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>
              <a:sym typeface="Wingdings" pitchFamily="2" charset="2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>
              <a:sym typeface="Wingdings" pitchFamily="2" charset="2"/>
            </a:endParaRPr>
          </a:p>
          <a:p>
            <a:pPr marL="0" indent="0">
              <a:buClr>
                <a:schemeClr val="accent3">
                  <a:lumMod val="75000"/>
                </a:schemeClr>
              </a:buClr>
              <a:buNone/>
            </a:pPr>
            <a:r>
              <a:rPr lang="en-US" sz="2000" dirty="0">
                <a:sym typeface="Wingdings" pitchFamily="2" charset="2"/>
              </a:rPr>
              <a:t>Modus </a:t>
            </a:r>
            <a:r>
              <a:rPr lang="en-US" sz="2000" dirty="0" err="1">
                <a:sym typeface="Wingdings" pitchFamily="2" charset="2"/>
              </a:rPr>
              <a:t>tolen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menyatakan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bahwa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jika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hipotesis</a:t>
            </a:r>
            <a:r>
              <a:rPr lang="en-US" sz="2000" dirty="0">
                <a:sym typeface="Wingdings" pitchFamily="2" charset="2"/>
              </a:rPr>
              <a:t> ¬q </a:t>
            </a:r>
            <a:r>
              <a:rPr lang="en-US" sz="2000" dirty="0" err="1">
                <a:sym typeface="Wingdings" pitchFamily="2" charset="2"/>
              </a:rPr>
              <a:t>benar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implikasi</a:t>
            </a:r>
            <a:r>
              <a:rPr lang="en-US" sz="2000" dirty="0">
                <a:sym typeface="Wingdings" pitchFamily="2" charset="2"/>
              </a:rPr>
              <a:t> p q </a:t>
            </a:r>
            <a:r>
              <a:rPr lang="en-US" sz="2000" dirty="0" err="1">
                <a:sym typeface="Wingdings" pitchFamily="2" charset="2"/>
              </a:rPr>
              <a:t>benar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maka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konklusi</a:t>
            </a:r>
            <a:r>
              <a:rPr lang="en-US" sz="2000" dirty="0">
                <a:sym typeface="Wingdings" pitchFamily="2" charset="2"/>
              </a:rPr>
              <a:t> ¬p  </a:t>
            </a:r>
            <a:r>
              <a:rPr lang="en-US" sz="2000" dirty="0" err="1">
                <a:sym typeface="Wingdings" pitchFamily="2" charset="2"/>
              </a:rPr>
              <a:t>benar</a:t>
            </a:r>
            <a:endParaRPr lang="en-US" sz="2000" dirty="0">
              <a:sym typeface="Wingdings" pitchFamily="2" charset="2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>
              <a:sym typeface="Wingdings" pitchFamily="2" charset="2"/>
            </a:endParaRPr>
          </a:p>
          <a:p>
            <a:pPr eaLnBrk="1" hangingPunct="1"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3581400"/>
            <a:ext cx="1277938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15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16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17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4218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19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4220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942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2" y="3581400"/>
            <a:ext cx="731837" cy="49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22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9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Modus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Tollen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1D4EE7A9-72C7-4DD9-B8F2-7770137BAB78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5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5235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36576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Misalkan</a:t>
            </a:r>
            <a:r>
              <a:rPr lang="en-US" sz="2000" dirty="0"/>
              <a:t> </a:t>
            </a:r>
            <a:r>
              <a:rPr lang="en-US" sz="2000" dirty="0" err="1"/>
              <a:t>implikasi</a:t>
            </a:r>
            <a:r>
              <a:rPr lang="en-US" sz="2000" dirty="0"/>
              <a:t> “</a:t>
            </a:r>
            <a:r>
              <a:rPr lang="en-US" sz="2000" dirty="0" err="1"/>
              <a:t>jika</a:t>
            </a:r>
            <a:r>
              <a:rPr lang="en-US" sz="2000" dirty="0"/>
              <a:t> n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2n </a:t>
            </a:r>
            <a:r>
              <a:rPr lang="en-US" sz="2000" dirty="0" err="1"/>
              <a:t>bernilai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”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hipotesis</a:t>
            </a:r>
            <a:r>
              <a:rPr lang="en-US" sz="2000" dirty="0"/>
              <a:t> “2n </a:t>
            </a:r>
            <a:r>
              <a:rPr lang="en-US" sz="2000" dirty="0" err="1"/>
              <a:t>bernilai</a:t>
            </a:r>
            <a:r>
              <a:rPr lang="en-US" sz="2000" dirty="0"/>
              <a:t>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” </a:t>
            </a:r>
            <a:r>
              <a:rPr lang="en-US" sz="2000" dirty="0" err="1"/>
              <a:t>keduanya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.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modus </a:t>
            </a:r>
            <a:r>
              <a:rPr lang="en-US" sz="2000" dirty="0" err="1"/>
              <a:t>tollen</a:t>
            </a:r>
            <a:r>
              <a:rPr lang="en-US" sz="2000" dirty="0"/>
              <a:t> :</a:t>
            </a:r>
          </a:p>
          <a:p>
            <a:pPr marL="971550" lvl="1" indent="-5143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i="1" dirty="0"/>
              <a:t>p </a:t>
            </a:r>
            <a:r>
              <a:rPr lang="en-US" sz="2000" dirty="0"/>
              <a:t>: n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endParaRPr lang="en-US" sz="2000" dirty="0"/>
          </a:p>
          <a:p>
            <a:pPr marL="971550" lvl="1" indent="-5143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i="1" dirty="0"/>
              <a:t>q : </a:t>
            </a:r>
            <a:r>
              <a:rPr lang="en-US" sz="2000" dirty="0"/>
              <a:t>2n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endParaRPr lang="en-US" sz="2000" dirty="0"/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dirty="0"/>
              <a:t>	“</a:t>
            </a:r>
            <a:r>
              <a:rPr lang="en-US" sz="2000" dirty="0" err="1"/>
              <a:t>jika</a:t>
            </a:r>
            <a:r>
              <a:rPr lang="en-US" sz="2000" dirty="0"/>
              <a:t> n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2n </a:t>
            </a:r>
            <a:r>
              <a:rPr lang="en-US" sz="2000" dirty="0" err="1"/>
              <a:t>bernilai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2n </a:t>
            </a:r>
            <a:r>
              <a:rPr lang="en-US" sz="2000" dirty="0" err="1"/>
              <a:t>bernilai</a:t>
            </a:r>
            <a:r>
              <a:rPr lang="en-US" sz="2000" dirty="0"/>
              <a:t> </a:t>
            </a:r>
            <a:r>
              <a:rPr lang="en-US" sz="2000" dirty="0" err="1"/>
              <a:t>ganjil</a:t>
            </a:r>
            <a:r>
              <a:rPr lang="en-US" sz="2000" dirty="0"/>
              <a:t>.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n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”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Silogisme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Hipotesis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4ACF88FE-363D-4931-A9F1-493965994A5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6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62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Didasarkan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tautologi</a:t>
            </a:r>
            <a:r>
              <a:rPr lang="en-US" sz="2000" dirty="0"/>
              <a:t> : 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i="1" dirty="0"/>
              <a:t>	((</a:t>
            </a:r>
            <a:r>
              <a:rPr lang="en-US" sz="2000" i="1" dirty="0" err="1"/>
              <a:t>p</a:t>
            </a:r>
            <a:r>
              <a:rPr lang="en-US" sz="2000" i="1" dirty="0" err="1">
                <a:sym typeface="Wingdings" pitchFamily="2" charset="2"/>
              </a:rPr>
              <a:t>q</a:t>
            </a:r>
            <a:r>
              <a:rPr lang="en-US" sz="2000" i="1" dirty="0">
                <a:sym typeface="Wingdings" pitchFamily="2" charset="2"/>
              </a:rPr>
              <a:t>)</a:t>
            </a:r>
            <a:r>
              <a:rPr lang="en-US" sz="2000" i="1" dirty="0"/>
              <a:t> </a:t>
            </a:r>
            <a:r>
              <a:rPr lang="en-US" sz="2000" i="1" dirty="0">
                <a:sym typeface="Symbol" pitchFamily="18" charset="2"/>
              </a:rPr>
              <a:t></a:t>
            </a:r>
            <a:r>
              <a:rPr lang="en-US" sz="2000" i="1" dirty="0"/>
              <a:t>  </a:t>
            </a:r>
            <a:r>
              <a:rPr lang="en-US" sz="2000" i="1" dirty="0">
                <a:cs typeface="Courier New" pitchFamily="49" charset="0"/>
              </a:rPr>
              <a:t>(</a:t>
            </a:r>
            <a:r>
              <a:rPr lang="en-US" sz="2000" i="1" dirty="0" err="1">
                <a:cs typeface="Courier New" pitchFamily="49" charset="0"/>
              </a:rPr>
              <a:t>q</a:t>
            </a:r>
            <a:r>
              <a:rPr lang="en-US" sz="2000" i="1" dirty="0" err="1">
                <a:cs typeface="Courier New" pitchFamily="49" charset="0"/>
                <a:sym typeface="Wingdings" pitchFamily="2" charset="2"/>
              </a:rPr>
              <a:t>r</a:t>
            </a:r>
            <a:r>
              <a:rPr lang="en-US" sz="2000" i="1" dirty="0">
                <a:cs typeface="Courier New" pitchFamily="49" charset="0"/>
                <a:sym typeface="Wingdings" pitchFamily="2" charset="2"/>
              </a:rPr>
              <a:t>)) (</a:t>
            </a:r>
            <a:r>
              <a:rPr lang="en-US" sz="2000" i="1" dirty="0" err="1">
                <a:cs typeface="Courier New" pitchFamily="49" charset="0"/>
                <a:sym typeface="Wingdings" pitchFamily="2" charset="2"/>
              </a:rPr>
              <a:t>pr</a:t>
            </a:r>
            <a:r>
              <a:rPr lang="en-US" sz="2000" i="1" dirty="0">
                <a:cs typeface="Courier New" pitchFamily="49" charset="0"/>
                <a:sym typeface="Wingdings" pitchFamily="2" charset="2"/>
              </a:rPr>
              <a:t>)</a:t>
            </a:r>
            <a:endParaRPr lang="en-US" sz="2000" i="1" dirty="0"/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Kaidah</a:t>
            </a:r>
            <a:r>
              <a:rPr lang="en-US" sz="2000" dirty="0"/>
              <a:t> :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/>
              <a:t>	p </a:t>
            </a:r>
            <a:r>
              <a:rPr lang="en-US" sz="2000" dirty="0">
                <a:sym typeface="Wingdings" pitchFamily="2" charset="2"/>
              </a:rPr>
              <a:t> q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q  r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265612"/>
            <a:ext cx="1277938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6263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6264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6265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6266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6267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6268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6269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6270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6271" name="Rectangle 5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9627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852" y="4324350"/>
            <a:ext cx="10382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Silogisme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Hipotesis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A2087136-EAD6-4754-8C59-520861723F9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7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728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114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Misalkan</a:t>
            </a:r>
            <a:r>
              <a:rPr lang="en-US" sz="2000" dirty="0"/>
              <a:t> </a:t>
            </a:r>
            <a:r>
              <a:rPr lang="en-US" sz="2000" dirty="0" err="1"/>
              <a:t>implikasi</a:t>
            </a:r>
            <a:r>
              <a:rPr lang="en-US" sz="2000" dirty="0"/>
              <a:t> “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 smtClean="0"/>
              <a:t>Informatika</a:t>
            </a:r>
            <a:r>
              <a:rPr lang="en-US" sz="2000" dirty="0" smtClean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 </a:t>
            </a:r>
            <a:r>
              <a:rPr lang="en-US" sz="2000" dirty="0" err="1"/>
              <a:t>diskrit</a:t>
            </a:r>
            <a:r>
              <a:rPr lang="en-US" sz="2000" dirty="0"/>
              <a:t>”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implikasi</a:t>
            </a:r>
            <a:r>
              <a:rPr lang="en-US" sz="2000" dirty="0"/>
              <a:t> “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 </a:t>
            </a:r>
            <a:r>
              <a:rPr lang="en-US" sz="2000" dirty="0" err="1"/>
              <a:t>diskrit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. </a:t>
            </a:r>
          </a:p>
          <a:p>
            <a:pPr marL="971550" lvl="1" indent="-5143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i="1" dirty="0"/>
              <a:t>p </a:t>
            </a:r>
            <a:r>
              <a:rPr lang="en-US" sz="2000" dirty="0"/>
              <a:t>: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 smtClean="0"/>
              <a:t>Informatika</a:t>
            </a:r>
            <a:endParaRPr lang="en-US" sz="2000" dirty="0"/>
          </a:p>
          <a:p>
            <a:pPr marL="971550" lvl="1" indent="-5143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i="1" dirty="0"/>
              <a:t>q :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belajat</a:t>
            </a:r>
            <a:r>
              <a:rPr lang="en-US" sz="2000" dirty="0"/>
              <a:t> </a:t>
            </a:r>
            <a:r>
              <a:rPr lang="en-US" sz="2000" dirty="0" err="1"/>
              <a:t>matematika</a:t>
            </a:r>
            <a:r>
              <a:rPr lang="en-US" sz="2000" dirty="0"/>
              <a:t> </a:t>
            </a:r>
            <a:r>
              <a:rPr lang="en-US" sz="2000" dirty="0" err="1"/>
              <a:t>diskrit</a:t>
            </a:r>
            <a:endParaRPr lang="en-US" sz="2000" dirty="0"/>
          </a:p>
          <a:p>
            <a:pPr marL="971550" lvl="1" indent="-5143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i="1" dirty="0"/>
              <a:t>r :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endParaRPr lang="en-US" sz="2000" dirty="0"/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 smtClean="0"/>
              <a:t>Informatika</a:t>
            </a:r>
            <a:r>
              <a:rPr lang="en-US" sz="2000" dirty="0" smtClean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”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silogisme</a:t>
            </a:r>
            <a:r>
              <a:rPr lang="en-US" sz="2000" dirty="0"/>
              <a:t> </a:t>
            </a:r>
            <a:r>
              <a:rPr lang="en-US" sz="2000" dirty="0" err="1"/>
              <a:t>hipotesis</a:t>
            </a:r>
            <a:r>
              <a:rPr lang="en-US" sz="2000" dirty="0"/>
              <a:t>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Silogisme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Disjungtif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7A18AFB9-DE55-4F8E-A479-9B6B9466777E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8</a:t>
            </a:fld>
            <a:endParaRPr lang="en-US" dirty="0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83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Didasarkan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tautologi</a:t>
            </a:r>
            <a:r>
              <a:rPr lang="en-US" sz="2000" dirty="0"/>
              <a:t> : </a:t>
            </a:r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i="1" dirty="0"/>
              <a:t>	((p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</a:t>
            </a:r>
            <a:r>
              <a:rPr lang="en-US" sz="2000" dirty="0"/>
              <a:t> </a:t>
            </a:r>
            <a:r>
              <a:rPr lang="en-US" sz="2000" i="1" dirty="0"/>
              <a:t>q</a:t>
            </a:r>
            <a:r>
              <a:rPr lang="en-US" sz="2000" i="1" dirty="0">
                <a:sym typeface="Wingdings" pitchFamily="2" charset="2"/>
              </a:rPr>
              <a:t>)</a:t>
            </a:r>
            <a:r>
              <a:rPr lang="en-US" sz="2000" i="1" dirty="0"/>
              <a:t> </a:t>
            </a:r>
            <a:r>
              <a:rPr lang="en-US" sz="2000" i="1" dirty="0">
                <a:sym typeface="Symbol" pitchFamily="18" charset="2"/>
              </a:rPr>
              <a:t></a:t>
            </a:r>
            <a:r>
              <a:rPr lang="en-US" sz="2000" i="1" dirty="0"/>
              <a:t>  </a:t>
            </a:r>
            <a:r>
              <a:rPr lang="en-US" sz="2000" i="1" dirty="0">
                <a:cs typeface="Courier New" pitchFamily="49" charset="0"/>
              </a:rPr>
              <a:t>~p</a:t>
            </a:r>
            <a:r>
              <a:rPr lang="en-US" sz="2000" i="1" dirty="0">
                <a:cs typeface="Courier New" pitchFamily="49" charset="0"/>
                <a:sym typeface="Wingdings" pitchFamily="2" charset="2"/>
              </a:rPr>
              <a:t>) q</a:t>
            </a:r>
            <a:endParaRPr lang="en-US" sz="2000" i="1" dirty="0"/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Kaidah</a:t>
            </a:r>
            <a:r>
              <a:rPr lang="en-US" sz="2000" dirty="0"/>
              <a:t> :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None/>
            </a:pPr>
            <a:r>
              <a:rPr lang="en-US" sz="2000" dirty="0"/>
              <a:t>	p </a:t>
            </a:r>
            <a:r>
              <a:rPr lang="en-US" sz="2000" dirty="0">
                <a:sym typeface="Symbol" pitchFamily="18" charset="2"/>
              </a:rPr>
              <a:t></a:t>
            </a:r>
            <a:r>
              <a:rPr lang="en-US" sz="2000" dirty="0"/>
              <a:t> q</a:t>
            </a: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~p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r>
              <a:rPr lang="en-US" sz="2000" dirty="0">
                <a:sym typeface="Wingdings" pitchFamily="2" charset="2"/>
              </a:rPr>
              <a:t>    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charset="0"/>
              <a:buNone/>
            </a:pP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265612"/>
            <a:ext cx="1277938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311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312" name="Rectangle 10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313" name="Rectangle 11"/>
          <p:cNvSpPr>
            <a:spLocks noChangeArrowheads="1"/>
          </p:cNvSpPr>
          <p:nvPr/>
        </p:nvSpPr>
        <p:spPr bwMode="auto">
          <a:xfrm>
            <a:off x="2" y="844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8314" name="Rectangle 13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315" name="Rectangle 14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8316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317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8318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319" name="Rectangle 5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320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983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7727" y="4324350"/>
            <a:ext cx="6191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22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srgbClr val="9F2936">
                  <a:lumMod val="75000"/>
                </a:srgbClr>
              </a:solidFill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Silogisme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Disjungtif</a:t>
            </a:r>
            <a:r>
              <a:rPr lang="en-US" sz="3200" u="sng" dirty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99060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fld id="{7B47EEDB-54A1-4EB0-9A33-238083DD125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/>
              <a:t>9</a:t>
            </a:fld>
            <a:endParaRPr lang="en-US" smtClean="0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99331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1879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/>
              <a:t>“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meneruskan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menikah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depan</a:t>
            </a:r>
            <a:r>
              <a:rPr lang="en-US" sz="2000" dirty="0"/>
              <a:t>.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meneruskan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. </a:t>
            </a:r>
          </a:p>
          <a:p>
            <a:pPr marL="515938" indent="-27305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dirty="0"/>
              <a:t>p: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meneruskan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endParaRPr lang="en-US" sz="2000" dirty="0"/>
          </a:p>
          <a:p>
            <a:pPr marL="515938" indent="-27305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000" dirty="0"/>
              <a:t>q: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menikah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depan</a:t>
            </a:r>
            <a:endParaRPr lang="en-US" sz="2000" dirty="0"/>
          </a:p>
          <a:p>
            <a:pPr algn="just"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menikah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depan</a:t>
            </a:r>
            <a:r>
              <a:rPr lang="en-US" sz="2000" dirty="0"/>
              <a:t>”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silogisme</a:t>
            </a:r>
            <a:r>
              <a:rPr lang="en-US" sz="2000" dirty="0"/>
              <a:t> </a:t>
            </a:r>
            <a:r>
              <a:rPr lang="en-US" sz="2000" dirty="0" err="1"/>
              <a:t>disjungtif</a:t>
            </a:r>
            <a:r>
              <a:rPr lang="en-US" sz="2000" dirty="0"/>
              <a:t>.</a:t>
            </a:r>
          </a:p>
        </p:txBody>
      </p:sp>
      <p:sp>
        <p:nvSpPr>
          <p:cNvPr id="99333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9334" name="Rectangle 3"/>
          <p:cNvSpPr>
            <a:spLocks noChangeArrowheads="1"/>
          </p:cNvSpPr>
          <p:nvPr/>
        </p:nvSpPr>
        <p:spPr bwMode="auto">
          <a:xfrm>
            <a:off x="2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597</Words>
  <Application>Microsoft Office PowerPoint</Application>
  <PresentationFormat>On-screen Show (4:3)</PresentationFormat>
  <Paragraphs>160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Civic</vt:lpstr>
      <vt:lpstr>Equation</vt:lpstr>
      <vt:lpstr>Inferensi</vt:lpstr>
      <vt:lpstr>Modus Ponen (1)</vt:lpstr>
      <vt:lpstr>Modus Ponen (2)</vt:lpstr>
      <vt:lpstr>Modus Tollen (1)</vt:lpstr>
      <vt:lpstr>Modus Tollen (2)</vt:lpstr>
      <vt:lpstr>Silogisme Hipotesis (1)</vt:lpstr>
      <vt:lpstr>Silogisme Hipotesis (2)</vt:lpstr>
      <vt:lpstr>Silogisme Disjungtif (1)</vt:lpstr>
      <vt:lpstr>Silogisme Disjungtif (1)</vt:lpstr>
      <vt:lpstr>Simplifikasi (1)</vt:lpstr>
      <vt:lpstr>Simplifikasi (2)</vt:lpstr>
      <vt:lpstr>Penjumlahan (1)</vt:lpstr>
      <vt:lpstr>Penjumlahan (2)</vt:lpstr>
      <vt:lpstr>Konjungsi (1)</vt:lpstr>
      <vt:lpstr>Konjungsi (2)</vt:lpstr>
      <vt:lpstr>Argumen (1)</vt:lpstr>
      <vt:lpstr>Argumen (2)</vt:lpstr>
      <vt:lpstr>Argumen (3)</vt:lpstr>
      <vt:lpstr>Argumen (4)</vt:lpstr>
      <vt:lpstr>Argumen (5)</vt:lpstr>
      <vt:lpstr>Argumen (6)</vt:lpstr>
      <vt:lpstr>Argumen (7)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ismail - [2010]</cp:lastModifiedBy>
  <cp:revision>7</cp:revision>
  <dcterms:created xsi:type="dcterms:W3CDTF">2014-03-19T01:58:49Z</dcterms:created>
  <dcterms:modified xsi:type="dcterms:W3CDTF">2014-04-04T01:28:19Z</dcterms:modified>
</cp:coreProperties>
</file>