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5"/>
  </p:notesMasterIdLst>
  <p:handoutMasterIdLst>
    <p:handoutMasterId r:id="rId6"/>
  </p:handoutMasterIdLst>
  <p:sldIdLst>
    <p:sldId id="400" r:id="rId2"/>
    <p:sldId id="399" r:id="rId3"/>
    <p:sldId id="398" r:id="rId4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169"/>
    <a:srgbClr val="E41CCC"/>
    <a:srgbClr val="0000FF"/>
    <a:srgbClr val="DFF379"/>
    <a:srgbClr val="FCD2A3"/>
    <a:srgbClr val="FFFF99"/>
    <a:srgbClr val="D2E28B"/>
    <a:srgbClr val="FDD1A1"/>
    <a:srgbClr val="ECC9A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471751641509079E-2"/>
                  <c:y val="0.21625487424864201"/>
                </c:manualLayout>
              </c:layout>
              <c:spPr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4448"/>
                        <a:gd name="adj2" fmla="val -2389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2.0597930345908993E-2"/>
                  <c:y val="-1.0165709986795469E-16"/>
                </c:manualLayout>
              </c:layout>
              <c:spPr>
                <a:solidFill>
                  <a:schemeClr val="accent2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4215"/>
                        <a:gd name="adj2" fmla="val -94017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spPr>
                <a:solidFill>
                  <a:schemeClr val="accent3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4048"/>
                        <a:gd name="adj2" fmla="val -10049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>
                <c:manualLayout>
                  <c:x val="3.5348967865282382E-2"/>
                  <c:y val="2.7725202184990697E-2"/>
                </c:manualLayout>
              </c:layout>
              <c:spPr>
                <a:xfrm>
                  <a:off x="108974" y="63500"/>
                  <a:ext cx="1234791" cy="741170"/>
                </a:xfrm>
                <a:solidFill>
                  <a:schemeClr val="accent4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2908"/>
                        <a:gd name="adj2" fmla="val 7807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053776385556844"/>
                      <c:h val="0.3236054891220001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APBN</c:v>
                </c:pt>
                <c:pt idx="1">
                  <c:v>APBD</c:v>
                </c:pt>
                <c:pt idx="2">
                  <c:v>BUMN</c:v>
                </c:pt>
                <c:pt idx="3">
                  <c:v>Swasta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bg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1.0080645161290322E-2"/>
                  <c:y val="0.10989010989010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419354838709749E-2"/>
                  <c:y val="0.14560439560439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491935483870976"/>
                  <c:y val="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08064516129033"/>
                  <c:y val="-1.648351648351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8709677419354843E-2"/>
                  <c:y val="-8.241758241758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306451612903226E-2"/>
                  <c:y val="-0.14285714285714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258064516129031E-2"/>
                  <c:y val="-0.14835164835164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0080645161290326"/>
                  <c:y val="-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6129032258064516E-2"/>
                  <c:y val="-4.945054945054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0241935483870969E-2"/>
                  <c:y val="0.13186813186813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5B9BD5">
                  <a:lumMod val="75000"/>
                </a:srgbClr>
              </a:solidFill>
              <a:ln>
                <a:solidFill>
                  <a:prstClr val="white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Pendapatan Rumah Tangga</c:v>
                </c:pt>
                <c:pt idx="1">
                  <c:v>Kondisi Rumah dan Aset</c:v>
                </c:pt>
                <c:pt idx="2">
                  <c:v>Pekerjaan</c:v>
                </c:pt>
                <c:pt idx="3">
                  <c:v>Pendidikan</c:v>
                </c:pt>
                <c:pt idx="4">
                  <c:v>Kesehatan</c:v>
                </c:pt>
                <c:pt idx="5">
                  <c:v>Ketersediaan Waktu Luang</c:v>
                </c:pt>
                <c:pt idx="6">
                  <c:v>Hubungan Sosial</c:v>
                </c:pt>
                <c:pt idx="7">
                  <c:v>Keharmonisan Keluarga</c:v>
                </c:pt>
                <c:pt idx="8">
                  <c:v>Kondisi Keamanan</c:v>
                </c:pt>
                <c:pt idx="9">
                  <c:v>Keadaan Lingkungan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58.03</c:v>
                </c:pt>
                <c:pt idx="1">
                  <c:v>62.42</c:v>
                </c:pt>
                <c:pt idx="2">
                  <c:v>64.680000000000007</c:v>
                </c:pt>
                <c:pt idx="3">
                  <c:v>55.19</c:v>
                </c:pt>
                <c:pt idx="4">
                  <c:v>66.400000000000006</c:v>
                </c:pt>
                <c:pt idx="5">
                  <c:v>68.02</c:v>
                </c:pt>
                <c:pt idx="6">
                  <c:v>72.430000000000007</c:v>
                </c:pt>
                <c:pt idx="7">
                  <c:v>78.11</c:v>
                </c:pt>
                <c:pt idx="8">
                  <c:v>76.63</c:v>
                </c:pt>
                <c:pt idx="9">
                  <c:v>70.430000000000007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bg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4.032258064516122E-2"/>
                  <c:y val="-1.373626373626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354838709677422E-2"/>
                  <c:y val="1.648351648351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1682240841445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0645161290322578E-3"/>
                  <c:y val="4.395604395604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096774193548425E-2"/>
                  <c:y val="6.8681318681318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620967741935484E-2"/>
                  <c:y val="1.9230769230769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ED7D31"/>
              </a:solidFill>
              <a:ln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6576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Pendapatan Rumah Tangga</c:v>
                </c:pt>
                <c:pt idx="1">
                  <c:v>Kondisi Rumah dan Aset</c:v>
                </c:pt>
                <c:pt idx="2">
                  <c:v>Pekerjaan</c:v>
                </c:pt>
                <c:pt idx="3">
                  <c:v>Pendidikan</c:v>
                </c:pt>
                <c:pt idx="4">
                  <c:v>Kesehatan</c:v>
                </c:pt>
                <c:pt idx="5">
                  <c:v>Ketersediaan Waktu Luang</c:v>
                </c:pt>
                <c:pt idx="6">
                  <c:v>Hubungan Sosial</c:v>
                </c:pt>
                <c:pt idx="7">
                  <c:v>Keharmonisan Keluarga</c:v>
                </c:pt>
                <c:pt idx="8">
                  <c:v>Kondisi Keamanan</c:v>
                </c:pt>
                <c:pt idx="9">
                  <c:v>Keadaan Lingkungan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63.09</c:v>
                </c:pt>
                <c:pt idx="1">
                  <c:v>65.010000000000005</c:v>
                </c:pt>
                <c:pt idx="2">
                  <c:v>67.08</c:v>
                </c:pt>
                <c:pt idx="3">
                  <c:v>58.28</c:v>
                </c:pt>
                <c:pt idx="4">
                  <c:v>69.72</c:v>
                </c:pt>
                <c:pt idx="5">
                  <c:v>71.739999999999995</c:v>
                </c:pt>
                <c:pt idx="6">
                  <c:v>74.290000000000006</c:v>
                </c:pt>
                <c:pt idx="7">
                  <c:v>78.89</c:v>
                </c:pt>
                <c:pt idx="8">
                  <c:v>74.83</c:v>
                </c:pt>
                <c:pt idx="9">
                  <c:v>74.86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16610472"/>
        <c:axId val="416610864"/>
      </c:radarChart>
      <c:catAx>
        <c:axId val="416610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10864"/>
        <c:crosses val="autoZero"/>
        <c:auto val="1"/>
        <c:lblAlgn val="ctr"/>
        <c:lblOffset val="100"/>
        <c:noMultiLvlLbl val="0"/>
      </c:catAx>
      <c:valAx>
        <c:axId val="4166108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104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D9E078F-2256-492B-9FAC-243C7839B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95B7AA0-AE4E-4F74-9566-B532728D2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A9914F6A-8E18-4D20-89DB-87EC59BD0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27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58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36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92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75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3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7E18-D886-4A3D-BE5D-B59A49FD8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780-E1A2-4B7D-AA11-30BC4E1EA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B773-38EF-450B-8D46-FF6FA9864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ECA-02CC-427B-A226-22A5EB62B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C729-38D6-4763-831C-7B5662738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BC6E-5794-4D73-9D25-333100AA8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BEB-E5F5-48CA-B2CC-2C24277C4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448D-D942-4A5C-AAE0-6D00526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72E1-4192-490C-AB4D-3EB735B64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6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  <p:sldLayoutId id="21474844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chart" Target="../charts/chart2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4DF529-CC85-402F-A676-31CC64C414C2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400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027"/>
            <a:ext cx="7793037" cy="13858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6000" dirty="0" smtClean="0">
                <a:solidFill>
                  <a:srgbClr val="E41CCC"/>
                </a:solidFill>
                <a:latin typeface="Arial Rounded MT Bold" panose="020F0704030504030204" pitchFamily="34" charset="0"/>
              </a:rPr>
              <a:t>MATERI TAMBAHAN</a:t>
            </a:r>
            <a:br>
              <a:rPr lang="en-US" sz="6000" dirty="0" smtClean="0">
                <a:solidFill>
                  <a:srgbClr val="E41CCC"/>
                </a:solidFill>
                <a:latin typeface="Arial Rounded MT Bold" panose="020F0704030504030204" pitchFamily="34" charset="0"/>
              </a:rPr>
            </a:br>
            <a:r>
              <a:rPr lang="en-US" sz="6000" dirty="0" smtClean="0">
                <a:solidFill>
                  <a:srgbClr val="E41CCC"/>
                </a:solidFill>
                <a:latin typeface="Arial Rounded MT Bold" panose="020F0704030504030204" pitchFamily="34" charset="0"/>
              </a:rPr>
              <a:t>KULIAH KE-2</a:t>
            </a:r>
            <a:endParaRPr lang="en-US" sz="6000" dirty="0" smtClean="0">
              <a:latin typeface="Arial Rounded MT Bold" panose="020F070403050403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35487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4800" dirty="0" smtClean="0"/>
              <a:t>SELAMAT BELAJAR…!</a:t>
            </a:r>
            <a:endParaRPr lang="en-US" sz="4800" dirty="0" smtClean="0">
              <a:cs typeface="Tahoma" pitchFamily="34" charset="0"/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cs typeface="Tahoma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68986710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7244" y="46923"/>
            <a:ext cx="686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/>
                <a:solidFill>
                  <a:srgbClr val="15416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KOMPOSISI SUMBER PENDANAAN BERIKUT ALOKASI SEKTOR INDUSTRI (TRILIUN RUPIAH)</a:t>
            </a:r>
            <a:endParaRPr lang="en-US" sz="1400" b="1" dirty="0">
              <a:ln/>
              <a:solidFill>
                <a:srgbClr val="154169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35" y="6502400"/>
            <a:ext cx="41486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 smtClean="0">
                <a:solidFill>
                  <a:srgbClr val="0000FF"/>
                </a:solidFill>
              </a:rPr>
              <a:t>Sumber</a:t>
            </a:r>
            <a:r>
              <a:rPr lang="en-US" sz="900" i="1" dirty="0" smtClean="0">
                <a:solidFill>
                  <a:srgbClr val="0000FF"/>
                </a:solidFill>
              </a:rPr>
              <a:t>: BAPPENAS, </a:t>
            </a:r>
            <a:r>
              <a:rPr lang="en-US" sz="900" i="1" dirty="0" err="1" smtClean="0">
                <a:solidFill>
                  <a:srgbClr val="0000FF"/>
                </a:solidFill>
              </a:rPr>
              <a:t>Persatuan</a:t>
            </a:r>
            <a:r>
              <a:rPr lang="en-US" sz="900" i="1" dirty="0" smtClean="0">
                <a:solidFill>
                  <a:srgbClr val="0000FF"/>
                </a:solidFill>
              </a:rPr>
              <a:t> </a:t>
            </a:r>
            <a:r>
              <a:rPr lang="en-US" sz="900" i="1" dirty="0" err="1" smtClean="0">
                <a:solidFill>
                  <a:srgbClr val="0000FF"/>
                </a:solidFill>
              </a:rPr>
              <a:t>Insinyur</a:t>
            </a:r>
            <a:r>
              <a:rPr lang="en-US" sz="900" i="1" dirty="0" smtClean="0">
                <a:solidFill>
                  <a:srgbClr val="0000FF"/>
                </a:solidFill>
              </a:rPr>
              <a:t> Indonesia</a:t>
            </a:r>
            <a:endParaRPr lang="en-US" sz="900" i="1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614058" y="1906802"/>
          <a:ext cx="5303520" cy="3962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645920"/>
                <a:gridCol w="731520"/>
                <a:gridCol w="731520"/>
                <a:gridCol w="731520"/>
                <a:gridCol w="731520"/>
                <a:gridCol w="73152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Sektor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APBN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APBD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BUMN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Swasta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Jalan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340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65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805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Kereta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Api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150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11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122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283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Perhubungan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Laut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498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238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164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900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Udara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85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50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25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165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Darat</a:t>
                      </a:r>
                      <a:r>
                        <a:rPr lang="en-US" sz="1000" dirty="0" smtClean="0"/>
                        <a:t> (ASDP)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50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60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Transportasi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Perkotaan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90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15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115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Ketenagalistrikan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445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435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980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Energi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Migas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152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352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507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Telekomunikasi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Informatika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13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15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27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223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278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Sumber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Daya</a:t>
                      </a:r>
                      <a:r>
                        <a:rPr lang="en-US" sz="1000" baseline="0" dirty="0" smtClean="0"/>
                        <a:t> Air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276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68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50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401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Air </a:t>
                      </a:r>
                      <a:r>
                        <a:rPr lang="en-US" sz="1000" dirty="0" err="1" smtClean="0"/>
                        <a:t>Minum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dan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Limbah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227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198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44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30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499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Perumahan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384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44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13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87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528</a:t>
                      </a:r>
                      <a:endParaRPr lang="en-US" sz="1000" dirty="0"/>
                    </a:p>
                  </a:txBody>
                  <a:tcPr marR="274320"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 </a:t>
                      </a:r>
                      <a:r>
                        <a:rPr lang="en-US" sz="1000" dirty="0" err="1" smtClean="0"/>
                        <a:t>Infrastruktur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2.216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545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1.066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1.692</a:t>
                      </a:r>
                      <a:endParaRPr lang="en-US" sz="1000" dirty="0"/>
                    </a:p>
                  </a:txBody>
                  <a:tcPr marR="2743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5.519</a:t>
                      </a:r>
                      <a:endParaRPr lang="en-US" sz="1000" dirty="0"/>
                    </a:p>
                  </a:txBody>
                  <a:tcPr marR="274320" anchor="ctr"/>
                </a:tc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4698275" y="654706"/>
            <a:ext cx="3670662" cy="764788"/>
          </a:xfrm>
          <a:prstGeom prst="wedgeRectCallout">
            <a:avLst>
              <a:gd name="adj1" fmla="val 21028"/>
              <a:gd name="adj2" fmla="val 79167"/>
            </a:avLst>
          </a:prstGeom>
          <a:ln w="3810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Alokasi</a:t>
            </a:r>
            <a:r>
              <a:rPr lang="en-US" sz="1400" dirty="0" smtClean="0"/>
              <a:t> </a:t>
            </a:r>
            <a:r>
              <a:rPr lang="en-US" sz="1400" dirty="0" err="1" smtClean="0"/>
              <a:t>Pendanaan</a:t>
            </a:r>
            <a:r>
              <a:rPr lang="en-US" sz="1400" dirty="0" smtClean="0"/>
              <a:t> </a:t>
            </a:r>
            <a:r>
              <a:rPr lang="en-US" sz="1400" dirty="0" err="1" smtClean="0"/>
              <a:t>Pengembangan</a:t>
            </a:r>
            <a:endParaRPr lang="en-US" sz="1400" dirty="0" smtClean="0"/>
          </a:p>
          <a:p>
            <a:pPr algn="ctr"/>
            <a:r>
              <a:rPr lang="en-US" sz="1400" dirty="0" err="1" smtClean="0"/>
              <a:t>Infrastruktur</a:t>
            </a:r>
            <a:r>
              <a:rPr lang="en-US" sz="1400" dirty="0" smtClean="0"/>
              <a:t> </a:t>
            </a:r>
            <a:r>
              <a:rPr lang="en-US" sz="1400" dirty="0" err="1" smtClean="0"/>
              <a:t>Menurut</a:t>
            </a:r>
            <a:r>
              <a:rPr lang="en-US" sz="1400" dirty="0" smtClean="0"/>
              <a:t> </a:t>
            </a:r>
            <a:r>
              <a:rPr lang="en-US" sz="1400" dirty="0" err="1" smtClean="0"/>
              <a:t>Sektor</a:t>
            </a:r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8535" y="654706"/>
            <a:ext cx="3887408" cy="5833126"/>
            <a:chOff x="118535" y="654706"/>
            <a:chExt cx="3887408" cy="5833126"/>
          </a:xfrm>
        </p:grpSpPr>
        <p:graphicFrame>
          <p:nvGraphicFramePr>
            <p:cNvPr id="15" name="Chart 14"/>
            <p:cNvGraphicFramePr/>
            <p:nvPr>
              <p:extLst/>
            </p:nvPr>
          </p:nvGraphicFramePr>
          <p:xfrm>
            <a:off x="118535" y="1724297"/>
            <a:ext cx="3082834" cy="2290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Rectangular Callout 15"/>
            <p:cNvSpPr/>
            <p:nvPr/>
          </p:nvSpPr>
          <p:spPr>
            <a:xfrm>
              <a:off x="226423" y="654706"/>
              <a:ext cx="3779520" cy="764788"/>
            </a:xfrm>
            <a:prstGeom prst="wedgeRectCallout">
              <a:avLst>
                <a:gd name="adj1" fmla="val -20603"/>
                <a:gd name="adj2" fmla="val 8185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  </a:t>
              </a:r>
              <a:r>
                <a:rPr lang="en-US" sz="1400" dirty="0" err="1" smtClean="0"/>
                <a:t>Sumber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Pendanaan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Pengembangan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Infrastruktur</a:t>
              </a:r>
              <a:r>
                <a:rPr lang="en-US" sz="1400" dirty="0" smtClean="0"/>
                <a:t> 2015-2019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0267" y="4162697"/>
              <a:ext cx="1140823" cy="80118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rgbClr val="154169"/>
                  </a:solidFill>
                </a:rPr>
                <a:t>Swasta</a:t>
              </a:r>
              <a:r>
                <a:rPr lang="en-US" sz="1400" dirty="0" smtClean="0">
                  <a:solidFill>
                    <a:srgbClr val="154169"/>
                  </a:solidFill>
                </a:rPr>
                <a:t>+</a:t>
              </a:r>
            </a:p>
            <a:p>
              <a:pPr algn="ctr"/>
              <a:r>
                <a:rPr lang="en-US" sz="1400" dirty="0" smtClean="0">
                  <a:solidFill>
                    <a:srgbClr val="154169"/>
                  </a:solidFill>
                </a:rPr>
                <a:t>BUMN</a:t>
              </a:r>
            </a:p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50%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16148" y="4162697"/>
              <a:ext cx="1140823" cy="80118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154169"/>
                  </a:solidFill>
                </a:rPr>
                <a:t>APBN+</a:t>
              </a:r>
            </a:p>
            <a:p>
              <a:pPr algn="ctr"/>
              <a:r>
                <a:rPr lang="en-US" sz="1400" dirty="0" smtClean="0">
                  <a:solidFill>
                    <a:srgbClr val="154169"/>
                  </a:solidFill>
                </a:rPr>
                <a:t>APBD</a:t>
              </a:r>
            </a:p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50%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4348" y="5199017"/>
              <a:ext cx="2002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E41CCC"/>
                  </a:solidFill>
                </a:rPr>
                <a:t>Total </a:t>
              </a:r>
              <a:r>
                <a:rPr lang="en-US" sz="1200" dirty="0" err="1" smtClean="0">
                  <a:solidFill>
                    <a:srgbClr val="E41CCC"/>
                  </a:solidFill>
                </a:rPr>
                <a:t>kebutuhan</a:t>
              </a:r>
              <a:r>
                <a:rPr lang="en-US" sz="1200" dirty="0" smtClean="0">
                  <a:solidFill>
                    <a:srgbClr val="E41CCC"/>
                  </a:solidFill>
                </a:rPr>
                <a:t> </a:t>
              </a:r>
              <a:r>
                <a:rPr lang="en-US" sz="1200" dirty="0" err="1" smtClean="0">
                  <a:solidFill>
                    <a:srgbClr val="E41CCC"/>
                  </a:solidFill>
                </a:rPr>
                <a:t>pembiayaan</a:t>
              </a:r>
              <a:r>
                <a:rPr lang="en-US" sz="1200" dirty="0" smtClean="0">
                  <a:solidFill>
                    <a:srgbClr val="E41CCC"/>
                  </a:solidFill>
                </a:rPr>
                <a:t> </a:t>
              </a:r>
              <a:r>
                <a:rPr lang="en-US" sz="1200" dirty="0" err="1" smtClean="0">
                  <a:solidFill>
                    <a:srgbClr val="E41CCC"/>
                  </a:solidFill>
                </a:rPr>
                <a:t>infrastruktur</a:t>
              </a:r>
              <a:r>
                <a:rPr lang="en-US" sz="1200" dirty="0" smtClean="0">
                  <a:solidFill>
                    <a:srgbClr val="E41CCC"/>
                  </a:solidFill>
                </a:rPr>
                <a:t> </a:t>
              </a:r>
              <a:r>
                <a:rPr lang="en-US" sz="1200" dirty="0" err="1" smtClean="0">
                  <a:solidFill>
                    <a:srgbClr val="E41CCC"/>
                  </a:solidFill>
                </a:rPr>
                <a:t>selama</a:t>
              </a:r>
              <a:r>
                <a:rPr lang="en-US" sz="1200" dirty="0" smtClean="0">
                  <a:solidFill>
                    <a:srgbClr val="E41CCC"/>
                  </a:solidFill>
                </a:rPr>
                <a:t> 5 </a:t>
              </a:r>
              <a:r>
                <a:rPr lang="en-US" sz="1200" dirty="0" err="1" smtClean="0">
                  <a:solidFill>
                    <a:srgbClr val="E41CCC"/>
                  </a:solidFill>
                </a:rPr>
                <a:t>tahun</a:t>
              </a:r>
              <a:r>
                <a:rPr lang="en-US" sz="1200" dirty="0" smtClean="0">
                  <a:solidFill>
                    <a:srgbClr val="E41CCC"/>
                  </a:solidFill>
                </a:rPr>
                <a:t> </a:t>
              </a:r>
              <a:r>
                <a:rPr lang="en-US" sz="1200" dirty="0" err="1" smtClean="0">
                  <a:solidFill>
                    <a:srgbClr val="E41CCC"/>
                  </a:solidFill>
                </a:rPr>
                <a:t>ke</a:t>
              </a:r>
              <a:r>
                <a:rPr lang="en-US" sz="1200" dirty="0" smtClean="0">
                  <a:solidFill>
                    <a:srgbClr val="E41CCC"/>
                  </a:solidFill>
                </a:rPr>
                <a:t> </a:t>
              </a:r>
              <a:r>
                <a:rPr lang="en-US" sz="1200" dirty="0" err="1" smtClean="0">
                  <a:solidFill>
                    <a:srgbClr val="E41CCC"/>
                  </a:solidFill>
                </a:rPr>
                <a:t>depan</a:t>
              </a:r>
              <a:r>
                <a:rPr lang="en-US" sz="1200" dirty="0" smtClean="0">
                  <a:solidFill>
                    <a:srgbClr val="E41CCC"/>
                  </a:solidFill>
                </a:rPr>
                <a:t>:</a:t>
              </a:r>
            </a:p>
            <a:p>
              <a:r>
                <a:rPr lang="en-US" sz="1200" b="1" dirty="0" err="1" smtClean="0">
                  <a:solidFill>
                    <a:srgbClr val="E41CCC"/>
                  </a:solidFill>
                </a:rPr>
                <a:t>Rp</a:t>
              </a:r>
              <a:r>
                <a:rPr lang="en-US" sz="1200" b="1" dirty="0" smtClean="0">
                  <a:solidFill>
                    <a:srgbClr val="E41CCC"/>
                  </a:solidFill>
                </a:rPr>
                <a:t>. 5.519 </a:t>
              </a:r>
              <a:r>
                <a:rPr lang="en-US" sz="1200" b="1" dirty="0" err="1" smtClean="0">
                  <a:solidFill>
                    <a:srgbClr val="E41CCC"/>
                  </a:solidFill>
                </a:rPr>
                <a:t>triliun</a:t>
              </a:r>
              <a:endParaRPr lang="en-US" sz="1200" b="1" dirty="0">
                <a:solidFill>
                  <a:srgbClr val="E41CCC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560" y="4511040"/>
              <a:ext cx="1702786" cy="1976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535" y="125304"/>
            <a:ext cx="596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TINGKAT KEPUASAN HIDUP TERHADAP SEPULUH ASPEK KEHIDUPAN 2013 DAN 2014</a:t>
            </a:r>
            <a:endParaRPr 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535" y="6502400"/>
            <a:ext cx="414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 smtClean="0">
                <a:solidFill>
                  <a:srgbClr val="154169"/>
                </a:solidFill>
              </a:rPr>
              <a:t>Sumber</a:t>
            </a:r>
            <a:r>
              <a:rPr lang="en-US" sz="900" i="1" dirty="0" smtClean="0">
                <a:solidFill>
                  <a:srgbClr val="154169"/>
                </a:solidFill>
              </a:rPr>
              <a:t>: </a:t>
            </a:r>
            <a:r>
              <a:rPr lang="en-US" sz="900" i="1" dirty="0" err="1" smtClean="0">
                <a:solidFill>
                  <a:srgbClr val="154169"/>
                </a:solidFill>
              </a:rPr>
              <a:t>Berita</a:t>
            </a:r>
            <a:r>
              <a:rPr lang="en-US" sz="900" i="1" dirty="0" smtClean="0">
                <a:solidFill>
                  <a:srgbClr val="154169"/>
                </a:solidFill>
              </a:rPr>
              <a:t> </a:t>
            </a:r>
            <a:r>
              <a:rPr lang="en-US" sz="900" i="1" dirty="0" err="1" smtClean="0">
                <a:solidFill>
                  <a:srgbClr val="154169"/>
                </a:solidFill>
              </a:rPr>
              <a:t>Resmi</a:t>
            </a:r>
            <a:r>
              <a:rPr lang="en-US" sz="900" i="1" dirty="0" smtClean="0">
                <a:solidFill>
                  <a:srgbClr val="154169"/>
                </a:solidFill>
              </a:rPr>
              <a:t> </a:t>
            </a:r>
            <a:r>
              <a:rPr lang="en-US" sz="900" i="1" dirty="0" err="1" smtClean="0">
                <a:solidFill>
                  <a:srgbClr val="154169"/>
                </a:solidFill>
              </a:rPr>
              <a:t>Statistik</a:t>
            </a:r>
            <a:r>
              <a:rPr lang="en-US" sz="900" i="1" dirty="0" smtClean="0">
                <a:solidFill>
                  <a:srgbClr val="154169"/>
                </a:solidFill>
              </a:rPr>
              <a:t> BPS </a:t>
            </a:r>
            <a:r>
              <a:rPr lang="en-US" sz="900" i="1" dirty="0" err="1" smtClean="0">
                <a:solidFill>
                  <a:srgbClr val="154169"/>
                </a:solidFill>
              </a:rPr>
              <a:t>dan</a:t>
            </a:r>
            <a:r>
              <a:rPr lang="en-US" sz="900" i="1" dirty="0" smtClean="0">
                <a:solidFill>
                  <a:srgbClr val="154169"/>
                </a:solidFill>
              </a:rPr>
              <a:t> World </a:t>
            </a:r>
            <a:r>
              <a:rPr lang="en-US" sz="900" i="1" dirty="0" err="1" smtClean="0">
                <a:solidFill>
                  <a:srgbClr val="154169"/>
                </a:solidFill>
              </a:rPr>
              <a:t>Hapapines</a:t>
            </a:r>
            <a:r>
              <a:rPr lang="en-US" sz="900" i="1" dirty="0" smtClean="0">
                <a:solidFill>
                  <a:srgbClr val="154169"/>
                </a:solidFill>
              </a:rPr>
              <a:t> Report, </a:t>
            </a:r>
            <a:r>
              <a:rPr lang="en-US" sz="900" i="1" dirty="0" err="1" smtClean="0">
                <a:solidFill>
                  <a:srgbClr val="154169"/>
                </a:solidFill>
              </a:rPr>
              <a:t>Kompas</a:t>
            </a:r>
            <a:r>
              <a:rPr lang="en-US" sz="900" i="1" dirty="0" smtClean="0">
                <a:solidFill>
                  <a:srgbClr val="154169"/>
                </a:solidFill>
              </a:rPr>
              <a:t> 14 Feb’15</a:t>
            </a:r>
            <a:endParaRPr lang="en-US" sz="900" i="1" dirty="0">
              <a:solidFill>
                <a:srgbClr val="154169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193980" y="849420"/>
          <a:ext cx="2743200" cy="52806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"/>
                <a:gridCol w="22860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2060"/>
                          </a:solidFill>
                        </a:rPr>
                        <a:t>PERINGKAT KEBAHAGIAAN WARGA DUNIA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Denmark (7,693)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Norwegia</a:t>
                      </a:r>
                      <a:r>
                        <a:rPr lang="en-US" sz="1050" dirty="0" smtClean="0"/>
                        <a:t> (7,655)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Swiss</a:t>
                      </a:r>
                      <a:r>
                        <a:rPr lang="en-US" sz="1050" baseline="0" dirty="0" smtClean="0"/>
                        <a:t> (7,650)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Belanda</a:t>
                      </a:r>
                      <a:r>
                        <a:rPr lang="en-US" sz="1050" dirty="0" smtClean="0"/>
                        <a:t> (7,512)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Swedia</a:t>
                      </a:r>
                      <a:r>
                        <a:rPr lang="en-US" sz="1050" dirty="0" smtClean="0"/>
                        <a:t> (7,480)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10.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Australia (7,351)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14.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Uni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Emirat</a:t>
                      </a:r>
                      <a:r>
                        <a:rPr lang="en-US" sz="1050" dirty="0" smtClean="0"/>
                        <a:t> Arab (7,144)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17.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Amerika </a:t>
                      </a:r>
                      <a:r>
                        <a:rPr lang="en-US" sz="1050" dirty="0" err="1" smtClean="0"/>
                        <a:t>Serikat</a:t>
                      </a:r>
                      <a:r>
                        <a:rPr lang="en-US" sz="1050" dirty="0" smtClean="0"/>
                        <a:t> (7,082)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22.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Inggris</a:t>
                      </a:r>
                      <a:r>
                        <a:rPr lang="en-US" sz="1050" dirty="0" smtClean="0"/>
                        <a:t> (6,883)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30.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Singapura</a:t>
                      </a:r>
                      <a:r>
                        <a:rPr lang="en-US" sz="1050" baseline="0" dirty="0" smtClean="0"/>
                        <a:t> (6,546)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33.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Arab Saudi (6,480)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36.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Thailand (6,371)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41.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Korea</a:t>
                      </a:r>
                      <a:r>
                        <a:rPr lang="en-US" sz="1050" baseline="0" dirty="0" smtClean="0"/>
                        <a:t> Selatan (6,267)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43.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Jepang</a:t>
                      </a:r>
                      <a:r>
                        <a:rPr lang="en-US" sz="1050" baseline="0" dirty="0" smtClean="0"/>
                        <a:t> (6,046)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56.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Malaysia</a:t>
                      </a:r>
                      <a:r>
                        <a:rPr lang="en-US" sz="1050" baseline="0" dirty="0" smtClean="0"/>
                        <a:t> (5,760)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63.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Vietnam (5,533)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76.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Indonesia (5,348)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92.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Filipina (4,985)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93.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Tiongkok</a:t>
                      </a:r>
                      <a:r>
                        <a:rPr lang="en-US" sz="1050" dirty="0" smtClean="0"/>
                        <a:t> (4,978)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111.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India</a:t>
                      </a:r>
                      <a:r>
                        <a:rPr lang="en-US" sz="1050" baseline="0" dirty="0" smtClean="0"/>
                        <a:t> (4,772)</a:t>
                      </a:r>
                      <a:endParaRPr lang="en-US" sz="105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898813" y="478654"/>
            <a:ext cx="4038598" cy="6254578"/>
            <a:chOff x="4898813" y="478654"/>
            <a:chExt cx="4038598" cy="625457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8465">
              <a:off x="5231650" y="478654"/>
              <a:ext cx="1038762" cy="10972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6336">
              <a:off x="4898813" y="5544512"/>
              <a:ext cx="1188720" cy="118872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131" y="2943734"/>
              <a:ext cx="1097280" cy="109728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18535" y="771042"/>
            <a:ext cx="6299200" cy="5435601"/>
            <a:chOff x="118535" y="771042"/>
            <a:chExt cx="6299200" cy="5435601"/>
          </a:xfrm>
        </p:grpSpPr>
        <p:graphicFrame>
          <p:nvGraphicFramePr>
            <p:cNvPr id="13" name="Chart 12"/>
            <p:cNvGraphicFramePr/>
            <p:nvPr>
              <p:extLst/>
            </p:nvPr>
          </p:nvGraphicFramePr>
          <p:xfrm>
            <a:off x="118535" y="771042"/>
            <a:ext cx="6299200" cy="5435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355" y="966816"/>
              <a:ext cx="550189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790" y="1269940"/>
              <a:ext cx="628623" cy="5486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951" y="2169096"/>
              <a:ext cx="640080" cy="64008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79" y="3132815"/>
              <a:ext cx="640080" cy="6400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213" y="4157499"/>
              <a:ext cx="457200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55" y="4386099"/>
              <a:ext cx="640080" cy="64008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56" y="3087095"/>
              <a:ext cx="731520" cy="73152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56" y="2043210"/>
              <a:ext cx="640080" cy="64008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617" y="910058"/>
              <a:ext cx="1005840" cy="100584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76" y="5124210"/>
              <a:ext cx="64008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8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13795</TotalTime>
  <Words>336</Words>
  <Application>Microsoft Office PowerPoint</Application>
  <PresentationFormat>On-screen Show (4:3)</PresentationFormat>
  <Paragraphs>165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Tahoma</vt:lpstr>
      <vt:lpstr>Wingdings</vt:lpstr>
      <vt:lpstr>Celestial</vt:lpstr>
      <vt:lpstr>MATERI TAMBAHAN KULIAH KE-2</vt:lpstr>
      <vt:lpstr>PowerPoint Presentation</vt:lpstr>
      <vt:lpstr>PowerPoint Presentation</vt:lpstr>
    </vt:vector>
  </TitlesOfParts>
  <Company>Primagama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</dc:title>
  <dc:creator>Kalis</dc:creator>
  <cp:lastModifiedBy>DR.IR.EDDY_SOERYANTO</cp:lastModifiedBy>
  <cp:revision>248</cp:revision>
  <dcterms:created xsi:type="dcterms:W3CDTF">2006-11-28T07:48:59Z</dcterms:created>
  <dcterms:modified xsi:type="dcterms:W3CDTF">2015-02-28T05:27:59Z</dcterms:modified>
</cp:coreProperties>
</file>