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9"/>
  </p:notesMasterIdLst>
  <p:sldIdLst>
    <p:sldId id="256" r:id="rId3"/>
    <p:sldId id="257" r:id="rId4"/>
    <p:sldId id="259" r:id="rId5"/>
    <p:sldId id="258" r:id="rId6"/>
    <p:sldId id="260" r:id="rId7"/>
    <p:sldId id="261" r:id="rId8"/>
    <p:sldId id="272" r:id="rId9"/>
    <p:sldId id="276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2" r:id="rId25"/>
    <p:sldId id="290" r:id="rId26"/>
    <p:sldId id="291" r:id="rId27"/>
    <p:sldId id="293" r:id="rId28"/>
  </p:sldIdLst>
  <p:sldSz cx="12601575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38" y="-102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25EF6-2D72-4B84-B371-C39B7B8F4614}" type="datetimeFigureOut">
              <a:rPr lang="id-ID" smtClean="0"/>
              <a:t>03/03/2015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913D4-0A40-4D15-A394-5D9C8D825F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119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id-ID" dirty="0" smtClean="0"/>
              <a:t>Sistem Informasi adalah sistem kerja dimana proses bisnis didalamnya digunakan untuk menangkap,</a:t>
            </a:r>
            <a:r>
              <a:rPr lang="id-ID" baseline="0" dirty="0" smtClean="0"/>
              <a:t> mentransmisikan, menyajikan, menerima, memanipulasi dan menyajikan informasi yang berguna untuk mendukung sistem kerja yang lain. (Alter, 2002)</a:t>
            </a:r>
          </a:p>
          <a:p>
            <a:pPr marL="0" indent="0">
              <a:buFont typeface="Arial" pitchFamily="34" charset="0"/>
              <a:buNone/>
            </a:pPr>
            <a:r>
              <a:rPr lang="id-ID" baseline="0" dirty="0" smtClean="0"/>
              <a:t>Sistem Informasi secara teknik berupa kumpulan komponen yang saling berelasi untuk mengumpulkan proses, menyajikan dan mendistribusikan informasi untuk mendukung pengambilan keputusan, koordinasi dan mengontrol di dalam organisasi. (Laudon, 2001)</a:t>
            </a:r>
          </a:p>
          <a:p>
            <a:pPr marL="0" indent="0">
              <a:buFont typeface="Arial" pitchFamily="34" charset="0"/>
              <a:buNone/>
            </a:pPr>
            <a:r>
              <a:rPr lang="id-ID" baseline="0" dirty="0" smtClean="0"/>
              <a:t>Sistem Informasi Manajemen adalah integrasi user dengan sistem yang menyediakan informasi untuk mendukung fungsi operasi, manajemen, analisis dan pengambilan keputusan dalam sebuah organisasi. (Davis, 1985)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13D4-0A40-4D15-A394-5D9C8D825FE9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5195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Organisasi adalah struktur sosial</a:t>
            </a:r>
            <a:r>
              <a:rPr lang="id-ID" baseline="0" dirty="0" smtClean="0"/>
              <a:t> yang mengambil sumber daya dari lingkungan dan memprosesnya untuk mendapatkan output.</a:t>
            </a:r>
          </a:p>
          <a:p>
            <a:r>
              <a:rPr lang="id-ID" baseline="0" dirty="0" smtClean="0"/>
              <a:t>Sistem Informasi harus sejalan dengan organisasi untuk mendapatkan informasi yang penting dalam kelompok sesuai dengan kebutuhan.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04778-E855-4018-8D5C-9DFE41744905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826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61212" y="152399"/>
            <a:ext cx="2730341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0030" y="153923"/>
            <a:ext cx="9241155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1212" y="2052960"/>
            <a:ext cx="2730341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DFD5BEF-8EF5-475B-A5B6-05D888016F58}" type="datetimeFigureOut">
              <a:rPr lang="id-ID" smtClean="0"/>
              <a:t>03/03/2015</a:t>
            </a:fld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30083" y="2052960"/>
            <a:ext cx="8716089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5BEF-8EF5-475B-A5B6-05D888016F58}" type="datetimeFigureOut">
              <a:rPr lang="id-ID" smtClean="0"/>
              <a:t>03/03/2015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0030" y="147319"/>
            <a:ext cx="9241155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661207" y="147319"/>
            <a:ext cx="269567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238" y="274641"/>
            <a:ext cx="2310289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083" y="274641"/>
            <a:ext cx="82960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5BEF-8EF5-475B-A5B6-05D888016F58}" type="datetimeFigureOut">
              <a:rPr lang="id-ID" smtClean="0"/>
              <a:t>03/03/2015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61209" y="152399"/>
            <a:ext cx="2730341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72" tIns="58636" rIns="117272" bIns="5863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027" y="153923"/>
            <a:ext cx="9241155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72" tIns="58636" rIns="117272" bIns="5863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1209" y="2052960"/>
            <a:ext cx="2730341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586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9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5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1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8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4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90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57A4D74-77EF-4443-9319-15AC5E0E5216}" type="datetimeFigureOut">
              <a:rPr lang="id-ID" smtClean="0">
                <a:solidFill>
                  <a:srgbClr val="CCD1B9"/>
                </a:solidFill>
              </a:rPr>
              <a:pPr/>
              <a:t>03/03/2015</a:t>
            </a:fld>
            <a:endParaRPr lang="id-ID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BD1BCE-920D-4752-BE07-7778439D5C3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id-ID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30080" y="2052960"/>
            <a:ext cx="8716089" cy="1828800"/>
          </a:xfrm>
        </p:spPr>
        <p:txBody>
          <a:bodyPr/>
          <a:lstStyle>
            <a:lvl1pPr algn="r">
              <a:defRPr sz="5400" spc="192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04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4D74-77EF-4443-9319-15AC5E0E5216}" type="datetimeFigureOut">
              <a:rPr lang="id-ID" smtClean="0">
                <a:solidFill>
                  <a:srgbClr val="534949"/>
                </a:solidFill>
              </a:rPr>
              <a:pPr/>
              <a:t>03/03/2015</a:t>
            </a:fld>
            <a:endParaRPr lang="id-ID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1BCE-920D-4752-BE07-7778439D5C3A}" type="slidenum">
              <a:rPr lang="id-ID" smtClean="0">
                <a:solidFill>
                  <a:srgbClr val="534949"/>
                </a:solidFill>
              </a:rPr>
              <a:pPr/>
              <a:t>‹#›</a:t>
            </a:fld>
            <a:endParaRPr lang="id-ID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40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61209" y="152399"/>
            <a:ext cx="273034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72" tIns="58636" rIns="117272" bIns="5863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027" y="153923"/>
            <a:ext cx="9241155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72" tIns="58636" rIns="117272" bIns="5863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1234" y="2892277"/>
            <a:ext cx="2205277" cy="1645920"/>
          </a:xfrm>
        </p:spPr>
        <p:txBody>
          <a:bodyPr anchor="ctr"/>
          <a:lstStyle>
            <a:lvl1pPr marL="0" indent="0">
              <a:buNone/>
              <a:defRPr sz="2600">
                <a:solidFill>
                  <a:schemeClr val="bg2"/>
                </a:solidFill>
              </a:defRPr>
            </a:lvl1pPr>
            <a:lvl2pPr marL="58635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7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90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54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17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8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45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90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7A4D74-77EF-4443-9319-15AC5E0E5216}" type="datetimeFigureOut">
              <a:rPr lang="id-ID" smtClean="0"/>
              <a:pPr/>
              <a:t>03/03/2015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BD1BCE-920D-4752-BE07-7778439D5C3A}" type="slidenum">
              <a:rPr lang="id-ID" smtClean="0">
                <a:solidFill>
                  <a:srgbClr val="CCD1B9"/>
                </a:solidFill>
              </a:rPr>
              <a:pPr/>
              <a:t>‹#›</a:t>
            </a:fld>
            <a:endParaRPr lang="id-ID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25067" y="2892277"/>
            <a:ext cx="8716089" cy="1645920"/>
          </a:xfrm>
        </p:spPr>
        <p:txBody>
          <a:bodyPr/>
          <a:lstStyle>
            <a:lvl1pPr algn="r">
              <a:defRPr sz="5400" spc="192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55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079" y="1719072"/>
            <a:ext cx="5565696" cy="440740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5800" y="1719072"/>
            <a:ext cx="5565696" cy="440740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4D74-77EF-4443-9319-15AC5E0E5216}" type="datetimeFigureOut">
              <a:rPr lang="id-ID" smtClean="0">
                <a:solidFill>
                  <a:srgbClr val="534949"/>
                </a:solidFill>
              </a:rPr>
              <a:pPr/>
              <a:t>03/03/2015</a:t>
            </a:fld>
            <a:endParaRPr lang="id-ID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1BCE-920D-4752-BE07-7778439D5C3A}" type="slidenum">
              <a:rPr lang="id-ID" smtClean="0">
                <a:solidFill>
                  <a:srgbClr val="534949"/>
                </a:solidFill>
              </a:rPr>
              <a:pPr/>
              <a:t>‹#›</a:t>
            </a:fld>
            <a:endParaRPr lang="id-ID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1722438"/>
            <a:ext cx="5567884" cy="639762"/>
          </a:xfrm>
        </p:spPr>
        <p:txBody>
          <a:bodyPr anchor="b"/>
          <a:lstStyle>
            <a:lvl1pPr marL="0" indent="0" algn="ctr">
              <a:buNone/>
              <a:defRPr sz="3100" b="0">
                <a:solidFill>
                  <a:schemeClr val="tx2"/>
                </a:solidFill>
              </a:defRPr>
            </a:lvl1pPr>
            <a:lvl2pPr marL="586359" indent="0">
              <a:buNone/>
              <a:defRPr sz="2600" b="1"/>
            </a:lvl2pPr>
            <a:lvl3pPr marL="1172718" indent="0">
              <a:buNone/>
              <a:defRPr sz="2300" b="1"/>
            </a:lvl3pPr>
            <a:lvl4pPr marL="1759077" indent="0">
              <a:buNone/>
              <a:defRPr sz="2100" b="1"/>
            </a:lvl4pPr>
            <a:lvl5pPr marL="2345436" indent="0">
              <a:buNone/>
              <a:defRPr sz="2100" b="1"/>
            </a:lvl5pPr>
            <a:lvl6pPr marL="2931795" indent="0">
              <a:buNone/>
              <a:defRPr sz="2100" b="1"/>
            </a:lvl6pPr>
            <a:lvl7pPr marL="3518154" indent="0">
              <a:buNone/>
              <a:defRPr sz="2100" b="1"/>
            </a:lvl7pPr>
            <a:lvl8pPr marL="4104513" indent="0">
              <a:buNone/>
              <a:defRPr sz="2100" b="1"/>
            </a:lvl8pPr>
            <a:lvl9pPr marL="469087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9" y="2438399"/>
            <a:ext cx="5567884" cy="368776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1427" y="1722438"/>
            <a:ext cx="5570071" cy="639762"/>
          </a:xfrm>
        </p:spPr>
        <p:txBody>
          <a:bodyPr anchor="b"/>
          <a:lstStyle>
            <a:lvl1pPr marL="0" indent="0" algn="ctr">
              <a:buNone/>
              <a:defRPr sz="3100" b="0">
                <a:solidFill>
                  <a:schemeClr val="tx2"/>
                </a:solidFill>
              </a:defRPr>
            </a:lvl1pPr>
            <a:lvl2pPr marL="586359" indent="0">
              <a:buNone/>
              <a:defRPr sz="2600" b="1"/>
            </a:lvl2pPr>
            <a:lvl3pPr marL="1172718" indent="0">
              <a:buNone/>
              <a:defRPr sz="2300" b="1"/>
            </a:lvl3pPr>
            <a:lvl4pPr marL="1759077" indent="0">
              <a:buNone/>
              <a:defRPr sz="2100" b="1"/>
            </a:lvl4pPr>
            <a:lvl5pPr marL="2345436" indent="0">
              <a:buNone/>
              <a:defRPr sz="2100" b="1"/>
            </a:lvl5pPr>
            <a:lvl6pPr marL="2931795" indent="0">
              <a:buNone/>
              <a:defRPr sz="2100" b="1"/>
            </a:lvl6pPr>
            <a:lvl7pPr marL="3518154" indent="0">
              <a:buNone/>
              <a:defRPr sz="2100" b="1"/>
            </a:lvl7pPr>
            <a:lvl8pPr marL="4104513" indent="0">
              <a:buNone/>
              <a:defRPr sz="2100" b="1"/>
            </a:lvl8pPr>
            <a:lvl9pPr marL="469087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1427" y="2438399"/>
            <a:ext cx="5570071" cy="368776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4D74-77EF-4443-9319-15AC5E0E5216}" type="datetimeFigureOut">
              <a:rPr lang="id-ID" smtClean="0">
                <a:solidFill>
                  <a:srgbClr val="534949"/>
                </a:solidFill>
              </a:rPr>
              <a:pPr/>
              <a:t>03/03/2015</a:t>
            </a:fld>
            <a:endParaRPr lang="id-ID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1BCE-920D-4752-BE07-7778439D5C3A}" type="slidenum">
              <a:rPr lang="id-ID" smtClean="0">
                <a:solidFill>
                  <a:srgbClr val="534949"/>
                </a:solidFill>
              </a:rPr>
              <a:pPr/>
              <a:t>‹#›</a:t>
            </a:fld>
            <a:endParaRPr lang="id-ID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54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4D74-77EF-4443-9319-15AC5E0E5216}" type="datetimeFigureOut">
              <a:rPr lang="id-ID" smtClean="0">
                <a:solidFill>
                  <a:srgbClr val="534949"/>
                </a:solidFill>
              </a:rPr>
              <a:pPr/>
              <a:t>03/03/2015</a:t>
            </a:fld>
            <a:endParaRPr lang="id-ID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1BCE-920D-4752-BE07-7778439D5C3A}" type="slidenum">
              <a:rPr lang="id-ID" smtClean="0">
                <a:solidFill>
                  <a:srgbClr val="534949"/>
                </a:solidFill>
              </a:rPr>
              <a:pPr/>
              <a:t>‹#›</a:t>
            </a:fld>
            <a:endParaRPr lang="id-ID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12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0027" y="150919"/>
            <a:ext cx="12171327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72" tIns="58636" rIns="117272" bIns="5863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4D74-77EF-4443-9319-15AC5E0E5216}" type="datetimeFigureOut">
              <a:rPr lang="id-ID" smtClean="0">
                <a:solidFill>
                  <a:srgbClr val="534949"/>
                </a:solidFill>
              </a:rPr>
              <a:pPr/>
              <a:t>03/03/2015</a:t>
            </a:fld>
            <a:endParaRPr lang="id-ID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1BCE-920D-4752-BE07-7778439D5C3A}" type="slidenum">
              <a:rPr lang="id-ID" smtClean="0">
                <a:solidFill>
                  <a:srgbClr val="534949"/>
                </a:solidFill>
              </a:rPr>
              <a:pPr/>
              <a:t>‹#›</a:t>
            </a:fld>
            <a:endParaRPr lang="id-ID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78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126015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72" tIns="58636" rIns="117272" bIns="5863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61209" y="150876"/>
            <a:ext cx="2730341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72" tIns="58636" rIns="117272" bIns="5863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210027" y="152400"/>
            <a:ext cx="9241155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72" tIns="58636" rIns="117272" bIns="5863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106" y="304801"/>
            <a:ext cx="8086011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67033" y="2130552"/>
            <a:ext cx="2306088" cy="2816352"/>
          </a:xfrm>
        </p:spPr>
        <p:txBody>
          <a:bodyPr tIns="0"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586359" indent="0">
              <a:buNone/>
              <a:defRPr sz="1500"/>
            </a:lvl2pPr>
            <a:lvl3pPr marL="1172718" indent="0">
              <a:buNone/>
              <a:defRPr sz="1300"/>
            </a:lvl3pPr>
            <a:lvl4pPr marL="1759077" indent="0">
              <a:buNone/>
              <a:defRPr sz="1200"/>
            </a:lvl4pPr>
            <a:lvl5pPr marL="2345436" indent="0">
              <a:buNone/>
              <a:defRPr sz="1200"/>
            </a:lvl5pPr>
            <a:lvl6pPr marL="2931795" indent="0">
              <a:buNone/>
              <a:defRPr sz="1200"/>
            </a:lvl6pPr>
            <a:lvl7pPr marL="3518154" indent="0">
              <a:buNone/>
              <a:defRPr sz="1200"/>
            </a:lvl7pPr>
            <a:lvl8pPr marL="4104513" indent="0">
              <a:buNone/>
              <a:defRPr sz="1200"/>
            </a:lvl8pPr>
            <a:lvl9pPr marL="469087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4D74-77EF-4443-9319-15AC5E0E5216}" type="datetimeFigureOut">
              <a:rPr lang="id-ID" smtClean="0">
                <a:solidFill>
                  <a:srgbClr val="534949"/>
                </a:solidFill>
              </a:rPr>
              <a:pPr/>
              <a:t>03/03/2015</a:t>
            </a:fld>
            <a:endParaRPr lang="id-ID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BD1BCE-920D-4752-BE07-7778439D5C3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867034" y="457200"/>
            <a:ext cx="2309269" cy="1673352"/>
          </a:xfrm>
        </p:spPr>
        <p:txBody>
          <a:bodyPr anchor="b"/>
          <a:lstStyle>
            <a:lvl1pPr algn="l">
              <a:defRPr sz="2600" spc="192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96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5BEF-8EF5-475B-A5B6-05D888016F58}" type="datetimeFigureOut">
              <a:rPr lang="id-ID" smtClean="0"/>
              <a:t>03/03/2015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126015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72" tIns="58636" rIns="117272" bIns="5863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9661209" y="150876"/>
            <a:ext cx="2730341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72" tIns="58636" rIns="117272" bIns="5863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0027" y="152400"/>
            <a:ext cx="9241155" cy="6553200"/>
          </a:xfrm>
        </p:spPr>
        <p:txBody>
          <a:bodyPr anchor="ctr"/>
          <a:lstStyle>
            <a:lvl1pPr marL="0" indent="0" algn="ctr">
              <a:buNone/>
              <a:defRPr sz="4100"/>
            </a:lvl1pPr>
            <a:lvl2pPr marL="586359" indent="0">
              <a:buNone/>
              <a:defRPr sz="3600"/>
            </a:lvl2pPr>
            <a:lvl3pPr marL="1172718" indent="0">
              <a:buNone/>
              <a:defRPr sz="3100"/>
            </a:lvl3pPr>
            <a:lvl4pPr marL="1759077" indent="0">
              <a:buNone/>
              <a:defRPr sz="2600"/>
            </a:lvl4pPr>
            <a:lvl5pPr marL="2345436" indent="0">
              <a:buNone/>
              <a:defRPr sz="2600"/>
            </a:lvl5pPr>
            <a:lvl6pPr marL="2931795" indent="0">
              <a:buNone/>
              <a:defRPr sz="2600"/>
            </a:lvl6pPr>
            <a:lvl7pPr marL="3518154" indent="0">
              <a:buNone/>
              <a:defRPr sz="2600"/>
            </a:lvl7pPr>
            <a:lvl8pPr marL="4104513" indent="0">
              <a:buNone/>
              <a:defRPr sz="2600"/>
            </a:lvl8pPr>
            <a:lvl9pPr marL="4690872" indent="0">
              <a:buNone/>
              <a:defRPr sz="2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71235" y="2133600"/>
            <a:ext cx="2310289" cy="2971800"/>
          </a:xfrm>
        </p:spPr>
        <p:txBody>
          <a:bodyPr tIns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586359" indent="0">
              <a:buNone/>
              <a:defRPr sz="1500"/>
            </a:lvl2pPr>
            <a:lvl3pPr marL="1172718" indent="0">
              <a:buNone/>
              <a:defRPr sz="1300"/>
            </a:lvl3pPr>
            <a:lvl4pPr marL="1759077" indent="0">
              <a:buNone/>
              <a:defRPr sz="1200"/>
            </a:lvl4pPr>
            <a:lvl5pPr marL="2345436" indent="0">
              <a:buNone/>
              <a:defRPr sz="1200"/>
            </a:lvl5pPr>
            <a:lvl6pPr marL="2931795" indent="0">
              <a:buNone/>
              <a:defRPr sz="1200"/>
            </a:lvl6pPr>
            <a:lvl7pPr marL="3518154" indent="0">
              <a:buNone/>
              <a:defRPr sz="1200"/>
            </a:lvl7pPr>
            <a:lvl8pPr marL="4104513" indent="0">
              <a:buNone/>
              <a:defRPr sz="1200"/>
            </a:lvl8pPr>
            <a:lvl9pPr marL="469087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4D74-77EF-4443-9319-15AC5E0E5216}" type="datetimeFigureOut">
              <a:rPr lang="id-ID" smtClean="0">
                <a:solidFill>
                  <a:srgbClr val="CCD1B9"/>
                </a:solidFill>
              </a:rPr>
              <a:pPr/>
              <a:t>03/03/2015</a:t>
            </a:fld>
            <a:endParaRPr lang="id-ID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1BCE-920D-4752-BE07-7778439D5C3A}" type="slidenum">
              <a:rPr lang="id-ID" smtClean="0">
                <a:solidFill>
                  <a:srgbClr val="CCD1B9"/>
                </a:solidFill>
              </a:rPr>
              <a:pPr/>
              <a:t>‹#›</a:t>
            </a:fld>
            <a:endParaRPr lang="id-ID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871235" y="460249"/>
            <a:ext cx="2310289" cy="1673352"/>
          </a:xfrm>
        </p:spPr>
        <p:txBody>
          <a:bodyPr anchor="b"/>
          <a:lstStyle>
            <a:lvl1pPr algn="l">
              <a:defRPr sz="2600" spc="192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886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4D74-77EF-4443-9319-15AC5E0E5216}" type="datetimeFigureOut">
              <a:rPr lang="id-ID" smtClean="0">
                <a:solidFill>
                  <a:srgbClr val="534949"/>
                </a:solidFill>
              </a:rPr>
              <a:pPr/>
              <a:t>03/03/2015</a:t>
            </a:fld>
            <a:endParaRPr lang="id-ID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1BCE-920D-4752-BE07-7778439D5C3A}" type="slidenum">
              <a:rPr lang="id-ID" smtClean="0">
                <a:solidFill>
                  <a:srgbClr val="534949"/>
                </a:solidFill>
              </a:rPr>
              <a:pPr/>
              <a:t>‹#›</a:t>
            </a:fld>
            <a:endParaRPr lang="id-ID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42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0027" y="147319"/>
            <a:ext cx="9241155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72" tIns="58636" rIns="117272" bIns="5863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61207" y="147319"/>
            <a:ext cx="269567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72" tIns="58636" rIns="117272" bIns="5863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235" y="274639"/>
            <a:ext cx="2310289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080" y="274639"/>
            <a:ext cx="82960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4D74-77EF-4443-9319-15AC5E0E5216}" type="datetimeFigureOut">
              <a:rPr lang="id-ID" smtClean="0">
                <a:solidFill>
                  <a:srgbClr val="534949"/>
                </a:solidFill>
              </a:rPr>
              <a:pPr/>
              <a:t>03/03/2015</a:t>
            </a:fld>
            <a:endParaRPr lang="id-ID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BD1BCE-920D-4752-BE07-7778439D5C3A}" type="slidenum">
              <a:rPr lang="id-ID" smtClean="0">
                <a:solidFill>
                  <a:srgbClr val="CCD1B9"/>
                </a:solidFill>
              </a:rPr>
              <a:pPr/>
              <a:t>‹#›</a:t>
            </a:fld>
            <a:endParaRPr lang="id-ID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61212" y="152399"/>
            <a:ext cx="273034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0030" y="153923"/>
            <a:ext cx="9241155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1237" y="2892277"/>
            <a:ext cx="2205277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FD5BEF-8EF5-475B-A5B6-05D888016F58}" type="datetimeFigureOut">
              <a:rPr lang="id-ID" smtClean="0"/>
              <a:t>03/03/2015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25070" y="2892277"/>
            <a:ext cx="8716089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079" y="1719072"/>
            <a:ext cx="5565696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5800" y="1719072"/>
            <a:ext cx="5565696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5BEF-8EF5-475B-A5B6-05D888016F58}" type="datetimeFigureOut">
              <a:rPr lang="id-ID" smtClean="0"/>
              <a:t>03/03/2015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1722438"/>
            <a:ext cx="5567884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9" y="2438400"/>
            <a:ext cx="5567884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1430" y="1722438"/>
            <a:ext cx="5570071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1430" y="2438400"/>
            <a:ext cx="5570071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5BEF-8EF5-475B-A5B6-05D888016F58}" type="datetimeFigureOut">
              <a:rPr lang="id-ID" smtClean="0"/>
              <a:t>03/03/2015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5BEF-8EF5-475B-A5B6-05D888016F58}" type="datetimeFigureOut">
              <a:rPr lang="id-ID" smtClean="0"/>
              <a:t>03/03/2015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0030" y="150919"/>
            <a:ext cx="12171327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5BEF-8EF5-475B-A5B6-05D888016F58}" type="datetimeFigureOut">
              <a:rPr lang="id-ID" smtClean="0"/>
              <a:t>03/03/2015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" y="0"/>
            <a:ext cx="126015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661212" y="150876"/>
            <a:ext cx="2730341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210030" y="152400"/>
            <a:ext cx="9241155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109" y="304803"/>
            <a:ext cx="808601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67033" y="2130552"/>
            <a:ext cx="2306088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5BEF-8EF5-475B-A5B6-05D888016F58}" type="datetimeFigureOut">
              <a:rPr lang="id-ID" smtClean="0"/>
              <a:t>03/03/2015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867037" y="457200"/>
            <a:ext cx="2309269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0"/>
            <a:ext cx="126015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9661212" y="150876"/>
            <a:ext cx="2730341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0030" y="152400"/>
            <a:ext cx="9241155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71238" y="2133600"/>
            <a:ext cx="2310289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5BEF-8EF5-475B-A5B6-05D888016F58}" type="datetimeFigureOut">
              <a:rPr lang="id-ID" smtClean="0"/>
              <a:t>03/03/2015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871238" y="460249"/>
            <a:ext cx="2310289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0030" y="1634971"/>
            <a:ext cx="12171327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0029" y="152403"/>
            <a:ext cx="12146859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5066" y="355847"/>
            <a:ext cx="11550424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065" y="1719071"/>
            <a:ext cx="11587128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1130" y="6356351"/>
            <a:ext cx="294036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5DFD5BEF-8EF5-475B-A5B6-05D888016F58}" type="datetimeFigureOut">
              <a:rPr lang="id-ID" smtClean="0"/>
              <a:t>03/03/2015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0525" y="6356351"/>
            <a:ext cx="462057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8418" y="6355081"/>
            <a:ext cx="803400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0027" y="1634971"/>
            <a:ext cx="12171327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72" tIns="58636" rIns="117272" bIns="5863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026" y="152401"/>
            <a:ext cx="12146859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72" tIns="58636" rIns="117272" bIns="5863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5066" y="355847"/>
            <a:ext cx="11550424" cy="1054394"/>
          </a:xfrm>
          <a:prstGeom prst="rect">
            <a:avLst/>
          </a:prstGeom>
        </p:spPr>
        <p:txBody>
          <a:bodyPr vert="horz" lIns="117272" tIns="58636" rIns="117272" bIns="58636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065" y="1719071"/>
            <a:ext cx="11587128" cy="4407408"/>
          </a:xfrm>
          <a:prstGeom prst="rect">
            <a:avLst/>
          </a:prstGeom>
        </p:spPr>
        <p:txBody>
          <a:bodyPr vert="horz" lIns="117272" tIns="58636" rIns="117272" bIns="586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1130" y="6356351"/>
            <a:ext cx="2940368" cy="274320"/>
          </a:xfrm>
          <a:prstGeom prst="rect">
            <a:avLst/>
          </a:prstGeom>
        </p:spPr>
        <p:txBody>
          <a:bodyPr vert="horz" lIns="117272" tIns="58636" rIns="117272" bIns="58636" rtlCol="0" anchor="ctr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457A4D74-77EF-4443-9319-15AC5E0E5216}" type="datetimeFigureOut">
              <a:rPr lang="id-ID" smtClean="0">
                <a:solidFill>
                  <a:srgbClr val="534949"/>
                </a:solidFill>
              </a:rPr>
              <a:pPr/>
              <a:t>03/03/2015</a:t>
            </a:fld>
            <a:endParaRPr lang="id-ID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0525" y="6356351"/>
            <a:ext cx="4620578" cy="274320"/>
          </a:xfrm>
          <a:prstGeom prst="rect">
            <a:avLst/>
          </a:prstGeom>
        </p:spPr>
        <p:txBody>
          <a:bodyPr vert="horz" lIns="117272" tIns="58636" rIns="117272" bIns="58636" rtlCol="0" anchor="ctr"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id-ID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8418" y="6355081"/>
            <a:ext cx="803400" cy="274320"/>
          </a:xfrm>
          <a:prstGeom prst="rect">
            <a:avLst/>
          </a:prstGeom>
          <a:ln w="19050">
            <a:noFill/>
          </a:ln>
        </p:spPr>
        <p:txBody>
          <a:bodyPr vert="horz" lIns="117272" tIns="58636" rIns="117272" bIns="58636" rtlCol="0" anchor="ctr"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fld id="{99BD1BCE-920D-4752-BE07-7778439D5C3A}" type="slidenum">
              <a:rPr lang="id-ID" smtClean="0">
                <a:solidFill>
                  <a:srgbClr val="534949"/>
                </a:solidFill>
              </a:rPr>
              <a:pPr/>
              <a:t>‹#›</a:t>
            </a:fld>
            <a:endParaRPr lang="id-ID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2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172718" rtl="0" eaLnBrk="1" latinLnBrk="0" hangingPunct="1">
        <a:spcBef>
          <a:spcPct val="0"/>
        </a:spcBef>
        <a:buNone/>
        <a:defRPr sz="4100" kern="1200" cap="all" spc="257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351815" indent="-293180" algn="l" defTabSz="1172718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600" kern="1200" spc="192" baseline="0">
          <a:solidFill>
            <a:schemeClr val="tx2"/>
          </a:solidFill>
          <a:latin typeface="+mn-lt"/>
          <a:ea typeface="+mn-ea"/>
          <a:cs typeface="+mn-cs"/>
        </a:defRPr>
      </a:lvl1pPr>
      <a:lvl2pPr marL="703631" indent="-234544" algn="l" defTabSz="1172718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2300" kern="1200" spc="128" baseline="0">
          <a:solidFill>
            <a:schemeClr val="tx2"/>
          </a:solidFill>
          <a:latin typeface="+mn-lt"/>
          <a:ea typeface="+mn-ea"/>
          <a:cs typeface="+mn-cs"/>
        </a:defRPr>
      </a:lvl2pPr>
      <a:lvl3pPr marL="1055446" indent="-234544" algn="l" defTabSz="1172718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2100" kern="1200" spc="128" baseline="0">
          <a:solidFill>
            <a:schemeClr val="tx2"/>
          </a:solidFill>
          <a:latin typeface="+mn-lt"/>
          <a:ea typeface="+mn-ea"/>
          <a:cs typeface="+mn-cs"/>
        </a:defRPr>
      </a:lvl3pPr>
      <a:lvl4pPr marL="1407262" indent="-234544" algn="l" defTabSz="1172718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641805" indent="-234544" algn="l" defTabSz="1172718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700" kern="1200" spc="128" baseline="0">
          <a:solidFill>
            <a:schemeClr val="tx2"/>
          </a:solidFill>
          <a:latin typeface="+mn-lt"/>
          <a:ea typeface="+mn-ea"/>
          <a:cs typeface="+mn-cs"/>
        </a:defRPr>
      </a:lvl5pPr>
      <a:lvl6pPr marL="1993621" indent="-234544" algn="l" defTabSz="1172718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345436" indent="-234544" algn="l" defTabSz="1172718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697251" indent="-234544" algn="l" defTabSz="1172718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3049067" indent="-234544" algn="l" defTabSz="1172718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271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359" algn="l" defTabSz="117271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718" algn="l" defTabSz="117271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9077" algn="l" defTabSz="117271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436" algn="l" defTabSz="117271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1795" algn="l" defTabSz="117271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8154" algn="l" defTabSz="117271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4513" algn="l" defTabSz="117271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90872" algn="l" defTabSz="117271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4563" y="3933056"/>
            <a:ext cx="4968552" cy="1828800"/>
          </a:xfrm>
        </p:spPr>
        <p:txBody>
          <a:bodyPr/>
          <a:lstStyle/>
          <a:p>
            <a:pPr algn="r"/>
            <a:r>
              <a:rPr lang="id-ID" dirty="0" smtClean="0"/>
              <a:t>Rani Susanto</a:t>
            </a:r>
          </a:p>
          <a:p>
            <a:pPr algn="r"/>
            <a:r>
              <a:rPr lang="id-ID" dirty="0" smtClean="0"/>
              <a:t>Teknik Informatika</a:t>
            </a:r>
          </a:p>
          <a:p>
            <a:pPr algn="r"/>
            <a:r>
              <a:rPr lang="id-ID" sz="2000" dirty="0" smtClean="0"/>
              <a:t>Universitas Komputer Indonesia</a:t>
            </a:r>
            <a:endParaRPr lang="id-ID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Pendahuluan</a:t>
            </a:r>
            <a:br>
              <a:rPr lang="id-ID" dirty="0" smtClean="0"/>
            </a:br>
            <a:r>
              <a:rPr lang="id-ID" dirty="0" smtClean="0"/>
              <a:t>sistem informasi enterprise</a:t>
            </a:r>
            <a:endParaRPr lang="id-ID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559" y="2505846"/>
            <a:ext cx="2628900" cy="1743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5" y="4345594"/>
            <a:ext cx="3253272" cy="2323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35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[Bret_Wagner,_Ellen_Monk]_Concepts_in_Enterprise_R(BookFi.org)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4" t="23235" r="19454" b="31250"/>
          <a:stretch/>
        </p:blipFill>
        <p:spPr>
          <a:xfrm>
            <a:off x="2772395" y="1700808"/>
            <a:ext cx="7505239" cy="32403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Business processes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1476251" y="5570159"/>
            <a:ext cx="9926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algn="ctr">
              <a:spcBef>
                <a:spcPct val="45000"/>
              </a:spcBef>
              <a:buClr>
                <a:schemeClr val="accent1"/>
              </a:buClr>
            </a:pPr>
            <a:r>
              <a:rPr lang="id-ID" spc="150" dirty="0">
                <a:solidFill>
                  <a:schemeClr val="tx2"/>
                </a:solidFill>
              </a:rPr>
              <a:t>Kumpulan aktifitas yang memiliki satu atau lebih input dan menghasilkan output yang berguna bagi customer</a:t>
            </a:r>
          </a:p>
        </p:txBody>
      </p:sp>
    </p:spTree>
    <p:extLst>
      <p:ext uri="{BB962C8B-B14F-4D97-AF65-F5344CB8AC3E}">
        <p14:creationId xmlns:p14="http://schemas.microsoft.com/office/powerpoint/2010/main" val="17894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116" y="2892277"/>
            <a:ext cx="8989044" cy="1645920"/>
          </a:xfrm>
        </p:spPr>
        <p:txBody>
          <a:bodyPr/>
          <a:lstStyle/>
          <a:p>
            <a:r>
              <a:rPr lang="en-US" dirty="0"/>
              <a:t>Functional Areas and Business of a very small business</a:t>
            </a:r>
            <a:br>
              <a:rPr lang="en-US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36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Example</a:t>
            </a:r>
            <a:endParaRPr lang="id-ID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483" y="2060848"/>
            <a:ext cx="5792440" cy="385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396131" y="2330588"/>
            <a:ext cx="1778496" cy="612648"/>
          </a:xfrm>
          <a:prstGeom prst="wedgeRectCallout">
            <a:avLst>
              <a:gd name="adj1" fmla="val 109812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Marketing and Sales</a:t>
            </a:r>
            <a:endParaRPr lang="id-ID" dirty="0"/>
          </a:p>
        </p:txBody>
      </p:sp>
      <p:sp>
        <p:nvSpPr>
          <p:cNvPr id="8" name="Rectangular Callout 7"/>
          <p:cNvSpPr/>
          <p:nvPr/>
        </p:nvSpPr>
        <p:spPr>
          <a:xfrm>
            <a:off x="396131" y="4581128"/>
            <a:ext cx="1788578" cy="612648"/>
          </a:xfrm>
          <a:prstGeom prst="wedgeRectCallout">
            <a:avLst>
              <a:gd name="adj1" fmla="val 102534"/>
              <a:gd name="adj2" fmla="val -650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Supply Chain Management</a:t>
            </a:r>
            <a:endParaRPr lang="id-ID" dirty="0"/>
          </a:p>
        </p:txBody>
      </p:sp>
      <p:sp>
        <p:nvSpPr>
          <p:cNvPr id="9" name="Rectangular Callout 8"/>
          <p:cNvSpPr/>
          <p:nvPr/>
        </p:nvSpPr>
        <p:spPr>
          <a:xfrm>
            <a:off x="10189219" y="2176664"/>
            <a:ext cx="1778496" cy="612648"/>
          </a:xfrm>
          <a:prstGeom prst="wedgeRectCallout">
            <a:avLst>
              <a:gd name="adj1" fmla="val -90040"/>
              <a:gd name="adj2" fmla="val 841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Accounting and Finance</a:t>
            </a:r>
            <a:endParaRPr lang="id-ID" dirty="0"/>
          </a:p>
        </p:txBody>
      </p:sp>
      <p:sp>
        <p:nvSpPr>
          <p:cNvPr id="10" name="Rectangular Callout 9"/>
          <p:cNvSpPr/>
          <p:nvPr/>
        </p:nvSpPr>
        <p:spPr>
          <a:xfrm>
            <a:off x="10189219" y="4725144"/>
            <a:ext cx="1778496" cy="612648"/>
          </a:xfrm>
          <a:prstGeom prst="wedgeRectCallout">
            <a:avLst>
              <a:gd name="adj1" fmla="val -92528"/>
              <a:gd name="adj2" fmla="val -482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Human Resources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9087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2800" dirty="0" smtClean="0"/>
              <a:t>Pengembangan Produk, menentukan harga, promosi produk, menerima pesanan.</a:t>
            </a:r>
          </a:p>
          <a:p>
            <a:pPr algn="just"/>
            <a:r>
              <a:rPr lang="id-ID" sz="2800" dirty="0" smtClean="0"/>
              <a:t>Merupakan bisnis langsung sehingga tidak membutuhkan pencatatan formal tetapi tetap dibutuhkan untuk melihat pelanggan yang sering datang,</a:t>
            </a:r>
          </a:p>
          <a:p>
            <a:pPr algn="just"/>
            <a:r>
              <a:rPr lang="id-ID" sz="2800" dirty="0" smtClean="0"/>
              <a:t>Menganalisa histori penjualan sehingga mengetahui jenis lemon yang banyak disukai.</a:t>
            </a:r>
            <a:endParaRPr lang="id-ID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Marketing and sales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0583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Pembuatan (manufacturing/production)</a:t>
            </a:r>
          </a:p>
          <a:p>
            <a:r>
              <a:rPr lang="id-ID" sz="2800" dirty="0" smtClean="0"/>
              <a:t>Pembelian bahan baku.</a:t>
            </a:r>
          </a:p>
          <a:p>
            <a:r>
              <a:rPr lang="id-ID" sz="2800" dirty="0" smtClean="0"/>
              <a:t>Perencanaan bahan baku agar selalu ada saat dibutuhkan.</a:t>
            </a:r>
            <a:endParaRPr lang="id-ID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Supply chain management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861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Merekam data tentang transaksi (termasuk penjualan), pembelian bahan baku, daftar gaji, pembayaran dari pelanggan.</a:t>
            </a:r>
          </a:p>
          <a:p>
            <a:r>
              <a:rPr lang="id-ID" dirty="0" smtClean="0"/>
              <a:t>Data tersebut digunakan untuk melihat keuntungan dan pengambilan keputusan.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Accounting and finance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313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Menentukan jumlah pegawai dan penentuan perekrutan pegawai yang ditentukan oleh penjualan lemon.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Human resources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4871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116" y="2892277"/>
            <a:ext cx="8989044" cy="1645920"/>
          </a:xfrm>
        </p:spPr>
        <p:txBody>
          <a:bodyPr/>
          <a:lstStyle/>
          <a:p>
            <a:r>
              <a:rPr lang="en-US" dirty="0"/>
              <a:t>Functional Areas </a:t>
            </a:r>
            <a:r>
              <a:rPr lang="id-ID" dirty="0" smtClean="0"/>
              <a:t>information system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3929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[Bret_Wagner,_Ellen_Monk]_Concepts_in_Enterprise_R(BookFi.org)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7" t="41642" r="28102" b="5481"/>
          <a:stretch/>
        </p:blipFill>
        <p:spPr>
          <a:xfrm>
            <a:off x="3348459" y="1772816"/>
            <a:ext cx="5832648" cy="471740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Marketing and sales</a:t>
            </a:r>
            <a:endParaRPr lang="id-ID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468139" y="1988840"/>
            <a:ext cx="2664296" cy="43204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800" dirty="0" smtClean="0"/>
              <a:t>Input 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sz="2000" dirty="0" smtClean="0"/>
              <a:t>Customer Data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sz="2000" dirty="0" smtClean="0"/>
              <a:t>Order Data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sz="2000" dirty="0" smtClean="0"/>
              <a:t>Sales trend data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sz="2000" dirty="0" smtClean="0"/>
              <a:t>Per-unit cost</a:t>
            </a:r>
          </a:p>
          <a:p>
            <a:pPr algn="ctr"/>
            <a:endParaRPr lang="id-ID" dirty="0" smtClean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9541147" y="1988840"/>
            <a:ext cx="2664296" cy="43204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800" dirty="0" smtClean="0"/>
              <a:t>Output: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sz="2000" dirty="0" smtClean="0"/>
              <a:t>Sales Strategies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sz="2000" dirty="0" smtClean="0"/>
              <a:t>Product pricing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sz="2000" dirty="0" smtClean="0"/>
              <a:t>Employment needs</a:t>
            </a:r>
          </a:p>
          <a:p>
            <a:pPr algn="ctr"/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915591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Supply chain management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5065" y="1901912"/>
            <a:ext cx="2751386" cy="440740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800" dirty="0" smtClean="0"/>
              <a:t>Input 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dirty="0"/>
              <a:t>Product Sales data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dirty="0"/>
              <a:t>Production </a:t>
            </a:r>
            <a:r>
              <a:rPr lang="id-ID" dirty="0" smtClean="0"/>
              <a:t>plans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dirty="0" smtClean="0"/>
              <a:t>Inventory level</a:t>
            </a:r>
            <a:endParaRPr lang="id-ID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9613155" y="1988840"/>
            <a:ext cx="2664296" cy="43204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800" dirty="0" smtClean="0"/>
              <a:t>Output: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sz="2000" dirty="0" smtClean="0"/>
              <a:t>Raw material orders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sz="2000" dirty="0" smtClean="0"/>
              <a:t>Packaging orders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sz="2000" dirty="0" smtClean="0"/>
              <a:t>Resource expenditure data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sz="2000" dirty="0" smtClean="0"/>
              <a:t>Production and inventory report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sz="2000" dirty="0" smtClean="0"/>
              <a:t>Hiring information</a:t>
            </a:r>
          </a:p>
          <a:p>
            <a:pPr algn="ctr"/>
            <a:endParaRPr lang="id-ID" dirty="0" smtClean="0"/>
          </a:p>
        </p:txBody>
      </p:sp>
      <p:pic>
        <p:nvPicPr>
          <p:cNvPr id="6" name="Picture 5" descr="[Bret_Wagner,_Ellen_Monk]_Concepts_in_Enterprise_R(BookFi.org)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9" t="12386" r="28491" b="35542"/>
          <a:stretch/>
        </p:blipFill>
        <p:spPr>
          <a:xfrm>
            <a:off x="3420467" y="1960638"/>
            <a:ext cx="6067309" cy="38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9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n-US" sz="2400" dirty="0">
                <a:solidFill>
                  <a:srgbClr val="06060A"/>
                </a:solidFill>
              </a:rPr>
              <a:t>A</a:t>
            </a:r>
            <a:r>
              <a:rPr lang="id-ID" sz="2400" dirty="0">
                <a:solidFill>
                  <a:srgbClr val="06060A"/>
                </a:solidFill>
              </a:rPr>
              <a:t>n Information System is a work systems whose business process is devoted to capturing , transmitting, storing, retrieving, manipulating, and displaying information, thereby supporting other work systems (Alter, 2002).</a:t>
            </a:r>
          </a:p>
          <a:p>
            <a:pPr lvl="0" algn="just">
              <a:buFont typeface="Arial" pitchFamily="34" charset="0"/>
              <a:buChar char="•"/>
            </a:pPr>
            <a:r>
              <a:rPr lang="id-ID" sz="2400" dirty="0">
                <a:solidFill>
                  <a:srgbClr val="06060A"/>
                </a:solidFill>
              </a:rPr>
              <a:t>An Information System can be defined technically as a set of interrelated components that collect (or retrieve), process, store, and distribute information to support decision making, coordination, and control in an organization (Laundon, 2001).</a:t>
            </a:r>
          </a:p>
          <a:p>
            <a:pPr lvl="0" algn="just">
              <a:buFont typeface="Arial" pitchFamily="34" charset="0"/>
              <a:buChar char="•"/>
            </a:pPr>
            <a:r>
              <a:rPr lang="id-ID" sz="2400" dirty="0">
                <a:solidFill>
                  <a:srgbClr val="06060A"/>
                </a:solidFill>
              </a:rPr>
              <a:t>A Management Information System is an integrated user-machine system for providing information to support the operations, management, analysis, and decision-making functions in an organization (Davis, 1985).  </a:t>
            </a:r>
          </a:p>
          <a:p>
            <a:pPr marL="45720" indent="0">
              <a:buNone/>
            </a:pPr>
            <a:endParaRPr lang="id-ID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Information system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0473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[Bret_Wagner,_Ellen_Monk]_Concepts_in_Enterprise_R(BookFi.org)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18215" r="29723" b="27904"/>
          <a:stretch/>
        </p:blipFill>
        <p:spPr>
          <a:xfrm>
            <a:off x="3274220" y="1988840"/>
            <a:ext cx="6194919" cy="41044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Accounting and finance</a:t>
            </a:r>
            <a:endParaRPr lang="id-ID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468139" y="1988840"/>
            <a:ext cx="2664296" cy="43204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800" dirty="0" smtClean="0"/>
              <a:t>Input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1600" dirty="0"/>
              <a:t>Payments from customers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1600" dirty="0" smtClean="0"/>
              <a:t>Accounts </a:t>
            </a:r>
            <a:r>
              <a:rPr lang="id-ID" sz="1600" dirty="0"/>
              <a:t>receivable data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1600" dirty="0" smtClean="0"/>
              <a:t>Accounts </a:t>
            </a:r>
            <a:r>
              <a:rPr lang="id-ID" sz="1600" dirty="0"/>
              <a:t>payable data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1600" dirty="0" smtClean="0"/>
              <a:t>Sales </a:t>
            </a:r>
            <a:r>
              <a:rPr lang="id-ID" sz="1600" dirty="0"/>
              <a:t>data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1600" dirty="0" smtClean="0"/>
              <a:t>Production </a:t>
            </a:r>
            <a:r>
              <a:rPr lang="id-ID" sz="1600" dirty="0"/>
              <a:t>and inventory data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1600" dirty="0" smtClean="0"/>
              <a:t>Payroll </a:t>
            </a:r>
            <a:r>
              <a:rPr lang="id-ID" sz="1600" dirty="0"/>
              <a:t>and expense </a:t>
            </a:r>
            <a:r>
              <a:rPr lang="id-ID" sz="1600" dirty="0" smtClean="0"/>
              <a:t>data</a:t>
            </a:r>
          </a:p>
          <a:p>
            <a:pPr algn="ctr"/>
            <a:endParaRPr lang="id-ID" dirty="0" smtClean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9541147" y="1988840"/>
            <a:ext cx="2664296" cy="43204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800" dirty="0" smtClean="0"/>
              <a:t>Output: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2000" dirty="0"/>
              <a:t>Payments to suppliers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2000" dirty="0" smtClean="0"/>
              <a:t>Financial </a:t>
            </a:r>
            <a:r>
              <a:rPr lang="id-ID" sz="2000" dirty="0"/>
              <a:t>reports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2000" dirty="0" smtClean="0"/>
              <a:t>Customer </a:t>
            </a:r>
            <a:r>
              <a:rPr lang="id-ID" sz="2000" dirty="0"/>
              <a:t>credit data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57586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Human resources</a:t>
            </a:r>
            <a:endParaRPr lang="id-ID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468139" y="1988840"/>
            <a:ext cx="2664296" cy="43204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800" dirty="0" smtClean="0"/>
              <a:t>Input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1600" dirty="0" smtClean="0"/>
              <a:t>Personel Forecast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1600" dirty="0" smtClean="0"/>
              <a:t>Skills data</a:t>
            </a:r>
          </a:p>
          <a:p>
            <a:pPr algn="ctr"/>
            <a:endParaRPr lang="id-ID" dirty="0" smtClean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9541147" y="1988840"/>
            <a:ext cx="2664296" cy="43204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800" dirty="0" smtClean="0"/>
              <a:t>Output: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id-ID" sz="2000" dirty="0"/>
              <a:t>Regulation compliance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id-ID" sz="2000" dirty="0" smtClean="0"/>
              <a:t>Employee </a:t>
            </a:r>
            <a:r>
              <a:rPr lang="id-ID" sz="2000" dirty="0"/>
              <a:t>training and certification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id-ID" sz="2000" dirty="0" smtClean="0"/>
              <a:t>Skills </a:t>
            </a:r>
            <a:r>
              <a:rPr lang="id-ID" sz="2000" dirty="0"/>
              <a:t>database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id-ID" sz="2000" dirty="0" smtClean="0"/>
              <a:t>Employee </a:t>
            </a:r>
            <a:r>
              <a:rPr lang="id-ID" sz="2000" dirty="0"/>
              <a:t>evaluation and compensation</a:t>
            </a:r>
            <a:endParaRPr lang="id-ID" dirty="0" smtClean="0"/>
          </a:p>
        </p:txBody>
      </p:sp>
      <p:pic>
        <p:nvPicPr>
          <p:cNvPr id="6" name="Picture 5" descr="[Bret_Wagner,_Ellen_Monk]_Concepts_in_Enterprise_R(BookFi.org)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3" t="37934" r="29778" b="12934"/>
          <a:stretch/>
        </p:blipFill>
        <p:spPr>
          <a:xfrm>
            <a:off x="3204443" y="2066528"/>
            <a:ext cx="6264621" cy="395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Companies that make and sell products have business processes that involve </a:t>
            </a:r>
            <a:r>
              <a:rPr lang="en-US" dirty="0" smtClean="0"/>
              <a:t>these</a:t>
            </a:r>
            <a:r>
              <a:rPr lang="id-ID" dirty="0" smtClean="0"/>
              <a:t> </a:t>
            </a:r>
            <a:r>
              <a:rPr lang="en-US" dirty="0" smtClean="0"/>
              <a:t>basic </a:t>
            </a:r>
            <a:r>
              <a:rPr lang="en-US" dirty="0"/>
              <a:t>functional areas: Marketing and Sales, Supply Chain Management, Accounting </a:t>
            </a:r>
            <a:r>
              <a:rPr lang="en-US" dirty="0" smtClean="0"/>
              <a:t>and</a:t>
            </a:r>
            <a:r>
              <a:rPr lang="id-ID" dirty="0" smtClean="0"/>
              <a:t> </a:t>
            </a:r>
            <a:r>
              <a:rPr lang="en-US" dirty="0" smtClean="0"/>
              <a:t>Finance</a:t>
            </a:r>
            <a:r>
              <a:rPr lang="en-US" dirty="0"/>
              <a:t>, and Human Resources. They perform these functions:</a:t>
            </a:r>
          </a:p>
          <a:p>
            <a:pPr lvl="1" algn="just"/>
            <a:r>
              <a:rPr lang="en-US" dirty="0" smtClean="0"/>
              <a:t>Marketing </a:t>
            </a:r>
            <a:r>
              <a:rPr lang="en-US" dirty="0"/>
              <a:t>and Sales sets product prices, promotes products through advertising </a:t>
            </a:r>
            <a:r>
              <a:rPr lang="en-US" dirty="0" smtClean="0"/>
              <a:t>and</a:t>
            </a:r>
            <a:r>
              <a:rPr lang="id-ID" dirty="0" smtClean="0"/>
              <a:t> </a:t>
            </a:r>
            <a:r>
              <a:rPr lang="en-US" dirty="0" smtClean="0"/>
              <a:t>marketing</a:t>
            </a:r>
            <a:r>
              <a:rPr lang="en-US" dirty="0"/>
              <a:t>, takes customer orders, supports customers, and creates sales forecasts.</a:t>
            </a:r>
          </a:p>
          <a:p>
            <a:pPr lvl="1" algn="just"/>
            <a:r>
              <a:rPr lang="en-US" dirty="0" smtClean="0"/>
              <a:t>Supply </a:t>
            </a:r>
            <a:r>
              <a:rPr lang="en-US" dirty="0"/>
              <a:t>Chain Management develops production plans, orders raw materials </a:t>
            </a:r>
            <a:r>
              <a:rPr lang="en-US" dirty="0" smtClean="0"/>
              <a:t>from</a:t>
            </a:r>
            <a:r>
              <a:rPr lang="id-ID" dirty="0" smtClean="0"/>
              <a:t> </a:t>
            </a:r>
            <a:r>
              <a:rPr lang="en-US" dirty="0" smtClean="0"/>
              <a:t>suppliers</a:t>
            </a:r>
            <a:r>
              <a:rPr lang="en-US" dirty="0"/>
              <a:t>, receives the raw material into the facility, manufactures products, </a:t>
            </a:r>
            <a:r>
              <a:rPr lang="en-US" dirty="0" smtClean="0"/>
              <a:t>maintains</a:t>
            </a:r>
            <a:r>
              <a:rPr lang="id-ID" dirty="0" smtClean="0"/>
              <a:t> </a:t>
            </a:r>
            <a:r>
              <a:rPr lang="en-US" dirty="0" smtClean="0"/>
              <a:t>facilities</a:t>
            </a:r>
            <a:r>
              <a:rPr lang="en-US" dirty="0"/>
              <a:t>, and ships products to customers.</a:t>
            </a:r>
          </a:p>
          <a:p>
            <a:pPr lvl="1" algn="just"/>
            <a:r>
              <a:rPr lang="en-US" dirty="0" smtClean="0"/>
              <a:t>Accounting </a:t>
            </a:r>
            <a:r>
              <a:rPr lang="en-US" dirty="0"/>
              <a:t>and Finance performs financial accounting to provide summaries </a:t>
            </a:r>
            <a:r>
              <a:rPr lang="en-US" dirty="0" smtClean="0"/>
              <a:t>of</a:t>
            </a:r>
            <a:r>
              <a:rPr lang="id-ID" dirty="0" smtClean="0"/>
              <a:t> </a:t>
            </a:r>
            <a:r>
              <a:rPr lang="en-US" dirty="0" smtClean="0"/>
              <a:t>operational </a:t>
            </a:r>
            <a:r>
              <a:rPr lang="en-US" dirty="0"/>
              <a:t>data in managerial reports, and also is responsible for tasks such as </a:t>
            </a:r>
            <a:r>
              <a:rPr lang="en-US" dirty="0" smtClean="0"/>
              <a:t>controlling</a:t>
            </a:r>
            <a:r>
              <a:rPr lang="id-ID" dirty="0" smtClean="0"/>
              <a:t> </a:t>
            </a:r>
            <a:r>
              <a:rPr lang="en-US" dirty="0" smtClean="0"/>
              <a:t>accounts</a:t>
            </a:r>
            <a:r>
              <a:rPr lang="en-US" dirty="0"/>
              <a:t>, planning and budgeting, and cash-flow management.</a:t>
            </a:r>
          </a:p>
          <a:p>
            <a:pPr lvl="1" algn="just"/>
            <a:r>
              <a:rPr lang="id-ID" dirty="0" smtClean="0"/>
              <a:t>Human </a:t>
            </a:r>
            <a:r>
              <a:rPr lang="id-ID" dirty="0"/>
              <a:t>Resources recruits, hires, trains, and compensates employees, ensures </a:t>
            </a:r>
            <a:r>
              <a:rPr lang="id-ID" dirty="0" smtClean="0"/>
              <a:t>compliance </a:t>
            </a:r>
            <a:r>
              <a:rPr lang="en-US" dirty="0" smtClean="0"/>
              <a:t>with </a:t>
            </a:r>
            <a:r>
              <a:rPr lang="en-US" dirty="0"/>
              <a:t>government regulations, and oversees the evaluation of employees.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kesimpulan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3233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Thank you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6629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731434" y="26320"/>
            <a:ext cx="11341418" cy="1143000"/>
          </a:xfrm>
        </p:spPr>
        <p:txBody>
          <a:bodyPr/>
          <a:lstStyle/>
          <a:p>
            <a:r>
              <a:rPr lang="id-ID" sz="3600" dirty="0" smtClean="0"/>
              <a:t>Common Integration Attempts</a:t>
            </a:r>
            <a:endParaRPr lang="id-ID" sz="36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06685" y="6308725"/>
            <a:ext cx="11787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43572" y="1640160"/>
            <a:ext cx="1133293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b="1" dirty="0" smtClean="0"/>
              <a:t>Integrate the end results</a:t>
            </a:r>
          </a:p>
          <a:p>
            <a:pPr lvl="1"/>
            <a:r>
              <a:rPr lang="en-US" sz="2000" dirty="0" smtClean="0"/>
              <a:t>Let each functional area have its own system and require them to submit end results in a standardized format that can be merged with results from other areas</a:t>
            </a:r>
          </a:p>
          <a:p>
            <a:r>
              <a:rPr lang="en-US" sz="2400" b="1" dirty="0" smtClean="0"/>
              <a:t>Integrate similar types of systems</a:t>
            </a:r>
          </a:p>
          <a:p>
            <a:pPr lvl="1"/>
            <a:r>
              <a:rPr lang="en-US" sz="2000" dirty="0" smtClean="0"/>
              <a:t>All financial areas use same system </a:t>
            </a:r>
          </a:p>
          <a:p>
            <a:pPr lvl="1"/>
            <a:r>
              <a:rPr lang="en-US" sz="2000" dirty="0" smtClean="0"/>
              <a:t>All manufacturing areas use same system</a:t>
            </a:r>
          </a:p>
          <a:p>
            <a:pPr lvl="1"/>
            <a:r>
              <a:rPr lang="en-US" sz="2000" dirty="0" smtClean="0"/>
              <a:t>All areas associated with human resources use same system</a:t>
            </a:r>
          </a:p>
          <a:p>
            <a:pPr lvl="1"/>
            <a:r>
              <a:rPr lang="en-US" sz="2000" dirty="0" smtClean="0"/>
              <a:t>Etc……</a:t>
            </a:r>
          </a:p>
          <a:p>
            <a:pPr lvl="2"/>
            <a:r>
              <a:rPr lang="en-US" sz="1800" b="1" i="1" dirty="0" smtClean="0"/>
              <a:t>However, each of those systems are different from each other</a:t>
            </a:r>
            <a:r>
              <a:rPr lang="en-US" sz="1800" b="1" dirty="0" smtClean="0"/>
              <a:t> </a:t>
            </a:r>
          </a:p>
          <a:p>
            <a:r>
              <a:rPr lang="en-US" sz="2400" b="1" dirty="0" smtClean="0"/>
              <a:t>Enterprise Systems</a:t>
            </a:r>
          </a:p>
          <a:p>
            <a:pPr lvl="1"/>
            <a:r>
              <a:rPr lang="en-US" sz="2000" dirty="0" smtClean="0"/>
              <a:t>May be created from scratch</a:t>
            </a:r>
          </a:p>
          <a:p>
            <a:pPr lvl="1"/>
            <a:r>
              <a:rPr lang="en-US" sz="2000" dirty="0" smtClean="0"/>
              <a:t>May be based on packaged software (e.g. </a:t>
            </a:r>
            <a:r>
              <a:rPr lang="en-US" sz="2000" dirty="0" err="1" smtClean="0"/>
              <a:t>OracleApps</a:t>
            </a:r>
            <a:r>
              <a:rPr lang="en-US" sz="2000" dirty="0" smtClean="0"/>
              <a:t>, PeopleSoft, SAP)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85BB-657F-4728-980C-ABC74281CB90}" type="slidenum">
              <a:rPr lang="en-US" altLang="zh-CN" smtClean="0"/>
              <a:pPr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778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id-ID" sz="2400" b="1" dirty="0" smtClean="0"/>
              <a:t>ENTERPRISE RESOURCE PLANNING</a:t>
            </a:r>
          </a:p>
          <a:p>
            <a:pPr algn="just">
              <a:spcBef>
                <a:spcPct val="45000"/>
              </a:spcBef>
            </a:pPr>
            <a:r>
              <a:rPr lang="en-US" sz="2400" b="1" dirty="0" smtClean="0"/>
              <a:t>ERP</a:t>
            </a:r>
            <a:r>
              <a:rPr lang="en-US" sz="2400" b="1" i="1" dirty="0" smtClean="0"/>
              <a:t> </a:t>
            </a:r>
            <a:r>
              <a:rPr lang="en-US" sz="2400" dirty="0" smtClean="0"/>
              <a:t>– </a:t>
            </a:r>
            <a:r>
              <a:rPr lang="id-ID" sz="2400" dirty="0" smtClean="0"/>
              <a:t>penggabungan seluruh departemen dan fungsi di organisasi kedalam sebuah sistem IT tunggal sehingga pekerja dapat membuat keputusan perusahaan dengan melihat informasi perusahaan di seluruh operasi bisnis.</a:t>
            </a:r>
          </a:p>
          <a:p>
            <a:pPr algn="just"/>
            <a:r>
              <a:rPr lang="id-ID" sz="2400" b="1" dirty="0" smtClean="0">
                <a:cs typeface="Times New Roman" pitchFamily="18" charset="0"/>
              </a:rPr>
              <a:t>ERP</a:t>
            </a:r>
            <a:r>
              <a:rPr lang="id-ID" sz="2400" dirty="0" smtClean="0">
                <a:cs typeface="Times New Roman" pitchFamily="18" charset="0"/>
              </a:rPr>
              <a:t> </a:t>
            </a:r>
            <a:r>
              <a:rPr lang="id-ID" sz="2400" dirty="0">
                <a:cs typeface="Times New Roman" pitchFamily="18" charset="0"/>
              </a:rPr>
              <a:t>– </a:t>
            </a:r>
            <a:r>
              <a:rPr lang="en-US" sz="2400" dirty="0">
                <a:cs typeface="Times New Roman" pitchFamily="18" charset="0"/>
              </a:rPr>
              <a:t>Integration of financial, manufacturing and human resources on a single computer system.</a:t>
            </a:r>
            <a:endParaRPr lang="id-ID" sz="2400" dirty="0">
              <a:cs typeface="Times New Roman" pitchFamily="18" charset="0"/>
            </a:endParaRPr>
          </a:p>
          <a:p>
            <a:pPr algn="just"/>
            <a:r>
              <a:rPr lang="id-ID" sz="2400" b="1" dirty="0">
                <a:cs typeface="Times New Roman" pitchFamily="18" charset="0"/>
              </a:rPr>
              <a:t>ERP</a:t>
            </a:r>
            <a:r>
              <a:rPr lang="id-ID" sz="2400" dirty="0">
                <a:cs typeface="Times New Roman" pitchFamily="18" charset="0"/>
              </a:rPr>
              <a:t> – </a:t>
            </a:r>
            <a:r>
              <a:rPr lang="id-ID" sz="2400" dirty="0" smtClean="0">
                <a:cs typeface="Times New Roman" pitchFamily="18" charset="0"/>
              </a:rPr>
              <a:t>biasanya digunakan untuk menggabungkan aplikasi individual kedalam aplikasi tunggal yang mengintegrasikan data serta proses bisnis ke dalamnya.</a:t>
            </a:r>
          </a:p>
          <a:p>
            <a:pPr marL="45720" indent="0" algn="ctr">
              <a:buNone/>
            </a:pP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erp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985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651956" y="116634"/>
            <a:ext cx="11341418" cy="1143000"/>
          </a:xfrm>
        </p:spPr>
        <p:txBody>
          <a:bodyPr/>
          <a:lstStyle/>
          <a:p>
            <a:r>
              <a:rPr lang="id-ID" sz="3600" dirty="0" smtClean="0"/>
              <a:t>Enterprise Integration</a:t>
            </a:r>
            <a:endParaRPr lang="id-ID" sz="3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0517" y="1842866"/>
            <a:ext cx="1077689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b="1" dirty="0" smtClean="0"/>
              <a:t>Enterprise</a:t>
            </a:r>
          </a:p>
          <a:p>
            <a:pPr lvl="1"/>
            <a:r>
              <a:rPr lang="en-US" sz="2000" dirty="0" smtClean="0"/>
              <a:t>A business, an industrious effort, especially one directed toward making money</a:t>
            </a:r>
          </a:p>
          <a:p>
            <a:r>
              <a:rPr lang="en-US" sz="2400" b="1" dirty="0" smtClean="0"/>
              <a:t>Integrated</a:t>
            </a:r>
          </a:p>
          <a:p>
            <a:pPr lvl="1"/>
            <a:r>
              <a:rPr lang="en-US" sz="2000" dirty="0" smtClean="0"/>
              <a:t>Joined together, united,</a:t>
            </a:r>
            <a:r>
              <a:rPr lang="id-ID" sz="2000" dirty="0" smtClean="0"/>
              <a:t> </a:t>
            </a:r>
            <a:r>
              <a:rPr lang="en-US" sz="2000" dirty="0" smtClean="0"/>
              <a:t>made into a whole </a:t>
            </a:r>
            <a:br>
              <a:rPr lang="en-US" sz="2000" dirty="0" smtClean="0"/>
            </a:br>
            <a:r>
              <a:rPr lang="en-US" sz="2000" dirty="0" smtClean="0"/>
              <a:t>by having brought </a:t>
            </a:r>
            <a:r>
              <a:rPr lang="id-ID" sz="2000" dirty="0" smtClean="0"/>
              <a:t> </a:t>
            </a:r>
            <a:r>
              <a:rPr lang="en-US" sz="2000" dirty="0" smtClean="0"/>
              <a:t>all parts together</a:t>
            </a:r>
          </a:p>
        </p:txBody>
      </p:sp>
      <p:pic>
        <p:nvPicPr>
          <p:cNvPr id="7" name="Picture 5" descr="dun04299_ex0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0" r="28685" b="11339"/>
          <a:stretch>
            <a:fillRect/>
          </a:stretch>
        </p:blipFill>
        <p:spPr bwMode="auto">
          <a:xfrm>
            <a:off x="6076135" y="3731096"/>
            <a:ext cx="567070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85BB-657F-4728-980C-ABC74281CB90}" type="slidenum">
              <a:rPr lang="en-US" altLang="zh-CN" smtClean="0"/>
              <a:pPr/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809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Information </a:t>
            </a:r>
            <a:r>
              <a:rPr lang="id-ID" dirty="0" smtClean="0"/>
              <a:t>system-2</a:t>
            </a:r>
            <a:endParaRPr lang="id-ID" dirty="0"/>
          </a:p>
        </p:txBody>
      </p:sp>
      <p:sp>
        <p:nvSpPr>
          <p:cNvPr id="6" name="AutoShape 4" descr="data:image/jpeg;base64,/9j/4AAQSkZJRgABAQAAAQABAAD/2wCEAAkGBxQPEA8PDxAQDxUVEBAQDxAPDxQQDw8VFBQWFhQRFRQYHSkgGBslGxUVITEhJikrLi4uFx8zODMsNygtLisBCgoKDg0OGxAQGiwkICQsNi0sLC8vLCwsLDYsNCwsLSwvLCwsLywvLCwsLCwsLCwsLCwsLDQsLCwsLCwsLCwsLP/AABEIAMkA+gMBEQACEQEDEQH/xAAcAAABBQEBAQAAAAAAAAAAAAAAAQIFBgcEAwj/xABOEAABAwIBBQgNCgQEBwEAAAABAAIDBBESBQYHITETUWFxc4GhshUWIjM0QVNUkZKx0dIUIyQyNUJScnSDF5OzwSViosJEY4LD4eLwQ//EABsBAQACAwEBAAAAAAAAAAAAAAABBQIEBgMH/8QAOBEAAQMBAgwDCQACAwEAAAAAAAECAxEEBRITFCExMjNRUnGBsUFhkRUiIzShwdHh8CRCYnLxU//aAAwDAQACEQMRAD8A1rOPOGGgjD5iS51xHE3W+Qje3gPGT/4XvBZ3zOo31Ne0WlkDau9DM8q6QquYncnNpm+JsYDn24XuG3iAVxHd8TdbOpRy3nM9fdzIQEuWah5u6pqHcc7z/dbSQxpoanohqLaJV0uX1UYzKczfqzzN4pnj+6lYmL/qnoQk8if7L6klk/OytiIDKqV1yBaU7sDwd3c+heL7JA5M7U6Zux7x220NWiOXrn7m5Bc2dSKgBACAEAIDKM9MuGoqSI3EMiuyMtNrn7z+ci3EAuhsVnSOP3kzrpOQvO2LLNRq5m5k+6kbTZeqY/qVMw4HSF7fQ64Xu6zQu0tQ1WW60M0PX1r3Jekz8qmfX3Kbfxswu9LLDoWs+7YV0VT+8zdjvq0N1qL0/BN0WkSM6poHs4Y3CQcdjYjpWq+63Jqur9Dfiv2Nddqpyz/gsNBnLSz2DJ2A/hf827iAda/MtKSyTM0t+5YxW+zy6r065u5LLXNwEAIAQAgBACAEAIAQAgBACAEAIAQGC51ZUNXVzSk3GIsiHibG0kNA9vGSums0SRxo31OTtcyyyq70IlbBrF2yPo4nmY2SaVlOHAODMJkksdmIXAHFdVst5MYtGpUtYbqe9tXLQkX6LDbVWC/DBq668kvT/j9f0ey3P/z+n7I46PaqGaFw3OZgljxGN1nNbiFyWut4t669faET2qmhaHj7MlY9FSipU1pUZ0AIAQAgBAV3PfLPyanLWG0kt2MttaPvP9GrjIW7YYMbJVdCFZelrxENE1nZk+6mT2XQnHAhIIAQBZAd2T8sz0/eZnsH4b3Z6huOheUkEcms1DYhtc0Oo5U7emgtOTNITxYVMQePxxdy71TqPpCr5brRdRfUt4L8cmaVtfNPwXHI+XYKsHcX3IF3McC17eMH2hVs1nki10Luz2yG0bNeniSS8DZBACAEAIAQAgBACAEAIAQAgPnKeIsc5jtRa5zXDeINiusatUqhxjmq1VRfAYFJibJm/n1TVDGNmeKeSwDmydywnfa/ZbjsVQT2GRi+6lUOms94RSImEtF8y1RyBwDmuDgdhaQQecLSVFTMpvIqLoHKCQQAgBACAa9waCSQAASSdgA2lSiVzIQqoiVUx/OXKprKh8uvCO4iG8wbDxnbzrpLNDiY0b4+JxNutS2iZX+GhORFWWwaYlkICyASykBZAIhIIC56MB8/Of8AlDrBVl6ajeZe3FtH8jR1SHTAgBACAEAIAQAgBACAEAIAQGV6RM1HslfWQNL43kvma0XMTz9Z9vwnbfxG6urDa0VqRu0po8yhvGxORyysTMukoatCoBAdNDlCWnOKGWSI/wCR5aDxjYedYPjY9KOSp6RyvjWrVoXvNjSM7E2KusQbAVDRYt4XtGojhFuJVlou5KYUXoW1lvRa4Mvr+TS2uBAIIIIuCNYI31Tl2UrKWfLoppYhTtOCR7MRlOvCSL2w6laRXcj2I7C0puKGe+XRyOYjNC00/o5v4gv82Z/MPuXp7MbxfQ8vbr+BPX9D26Qj46Uc03/qo9lpx/T9k+3V/wDn9f0cmXc8zUwOhZEYsVg9xeHXb42jUNurmuvSCwYt+Eq1oeNrvdZolja2ldPIqVlYlLQSyALKQJZCAsgEsgEshAllILrowHztQf8Als6x9yq701G8y/uHXfyQ0RUp0oIAQAgBACAEAIAQAgBACAEAICu5XzKpKolzotyedr4TgJO+R9UnjC24rbNHmRap5mnNYYZc6pRfIp2VtGUrAXU0zZv8kg3N/EHbCeOy34rzauZ6UK2W6XJnjWvkUeqpnxPdHK1zHtNnNcLEFWTXI5Kt0FU9jmOVrkop5LIxNj0ZZQM1CGuNzFI6EE/hADm+gOtzLn7wjRk1U8c50t2yK+Ci+GYpmXm/S6rl5euVbWfZN5Ic3bE/yH/9lOHCvaprUEwpUUDClRQTClSKBhU1IoJhSooNwqSKCWQiglkICykgSyAuujBvzlSf8kY9Jd7lVXpqt6l/cKe8/p9zQVTnSAgBACAEAIAQAgBACAEAIAQEKc6qVs8lNJMIpGODTuvcMdcA3a86vHbWQVsZLKrEeiVRdxrZXEj1Yq0VN5MMeHAFpDgdhBuDzrwVKaTYRa6Bygkx7SdWxTVjdxLXlkQZK5puC4OccNxtIB/t4lfXcxzYve8VzHOXnIx8qYPgmcqCsCtNZ0TQFtHK8/fqHFvCGsaL+m/oVFebqyonkdFdTVSFV3qVvLrfpVTy8vWKsYNk3khRWpPjv5qcOFetTwwQwqRghhSpGCJhQYImFKkUEwqakYIhalSMEaWqamNBC1TUxoNLUqRQaQpIoXbRj9eq/LF7XqrvTQ3r9i+uHWk6fcvypzowQAgBACAEAIAQAgBACAEAIDA86JsddWO2/SJgOJry0dAC6ezJSJqeSHJWt2FM9fNSPgqHxm8b3xnfY4tPQvVzUdpSp4te5uqtD1myhK8YXzSvHja6VzgeYlQkbEzoiehks0ipRXL6nMszzO/IuSJayVsMDbk2xO+5GPG5x8Q9q8ppmxNwnHtBA+Z2C1Ddcj5ObSwRU8f1WNtc7XHa5x4SSTzrmpZFker18Tq4okiYjE8DNctt+k1PLy9Yq8gX4beSHMWlPjP5qcWFetTwwQwpUYIYUqMETClSMETCpqRQQtSpFBpapqRgiFqkxoNLUIoNLVNTFUGlqmpiqBG9zHBzHOY4a2uaS1w4iNiKiKlFIRVatWrRS15Gz5kjsyqbuzfKNAbKOMbHdHOq+a7muzx5vLwLizXzIzNMlU3+P4X6F5ydlKKpbjhka8eO2pzeBzTrCqZInxrRyUOghtEczcKNanWvM9gQAgPCtrI4GGSZ7Y2jaXHoG+eALNkbnrgtSqnnLKyJuE9aIUHL+fb33jpAY27DK4fOO/KNjePbxK3s93ImeTP5eBz1rvlzvdhzJv8AHp/eh2ZqZ6Y8MFYQHbGTnUHcD948Pp4fK12Cnvxen4Pe772wvhzafBfz+S8qqL4EAIAQAgKllPR7Szuc8brE5zi5xZJcEk3Js8HoW9HeErEpmUr5bthetc6f3mQ02iwfcqyN4OgBPpDh7FsJei+LfqazroTwf9P2eTdFh8dYOaAn/esvaicP1/Rilzrx/T9knQ6M6dhBmllm/wAoIjYfRr6V4vvORdVEQ92XVEmsqr9C3ZPyfFTMEcEbIm7zRa/CTtJ4StB8jnrVy1LGONkaUalEOpYGZl2WW/SajlpesVfQr8NvJDmLQnxXc1OLCvWp40DClRQMKVFBMKVIoGFTUig0tSpFBC1TUig0tSpFBC1TUxoMLVNTFUGlqkxVBpapqYKgwtU1MVQfS1D4XiSJ7o3DY5pseI744Coe1r0o5KoTG98TsJi0UvOQM92vtHV2jdsEo7278w+6eHZxKptF3q33o8/l4nQWO+Gu92bMu/w/XbkXEPBFwQRa4IOq2/dVtPAu6pSpVcv57Rw3ZT2nfsxX+ZYeMfW5vSrCz3e9+d+ZPqVFrveOKrYveX6J+enqZ7lPKMtS/HM8vPiB+q0bzW7AFcRRMjSjEoc1PaJJ3YUi1ONep4ggLhmhneYMMFSS6LYyQ63RcB32+ziVbbLCj/fj07t/7Lu7b0WOkcq+74Lu/XY0pUZ1AIAQAgBACAEAIAQAgMyywPpFRy0nWKvYdm3kc3aE+K7mpx2XoeVAsgoJZCKBZBQSykUEwoRQQtSpFBC1TUig0tU1MVQaWqamKoMLVNTFUGlqmpgqDC1SYqgwtU1MFQYWqamCoe3y6URbgJXiO99zxHDxcXBsWOLZhYdM+8zx0qMxeEuDuOSy9DwGkKSBCEIEUgRCTeGbBxBcip9CTQOQkEAIAQFb0iSFuTagtJabw2LSQR88zxhbdhRFnbXz7KadvVUs7lTy7oY38ul8rL/Md710GLbuQ5rGv4l9S26MKl76+zpHuG4SGznkja3xFaN4takOZPEsbse502dfA1tUR0AIDNcrj6RPy0nWKu4dm3kc9OnxXc1OTCvU8aBhQUEsgoFkFBLIRQTCpFBLIRQQhCKCFqkig0tU1IVBpapMFQYWqamKoMLVNTBUGFqmpiqDC1SeaoMc1ZVMFQ8y1SYKgwhSYiEKSBpCECKQbuzYOILkVPoaaByEggBACArOkf7MqeOD+tGtywbdvXsppXh8u7p3QxVdEcuW/RZ4f+xL7WqvvLY9Szurb9DYVQnRAgM4ysPpE/KydYq6i2beRQTJ8R3NTlwr0PKgYUFBMKCgWQigllIoJZCKCWUighCEUGkKSKCEIRQaQpMaDSFNTFUGFqkxVBhapqYKgwtU1MFQ8yFkYKgxzVNTzVDzc1ZVMFQYQpMBpCkgaUIN2ZsHEFyan0NNA5QSCAEAICs6R/syp44P60a3LBt29eymleHy7undDFV0Ry5b9Fnh/wCxL7WqvvLY9Szurb9DYVQnRAgM8yqPn5+Vk6xVzFqN5FFMnxHczlsvQ86BhQUEwoRQMKCglkqKCWUkUEIQig0hSRQQhCKDSFJFBpCkig0hDGg0tUkUGFqkwVBhasqmCoMc1TUwVDzc1ZHmqHm5qmpgqHm4LI81QYQpMBpCkhTdGbBxBckp9CTQOQkEAIAQFZ0j/ZlTxwf1o1uWDbt69lNK8Pl3dO6GKrojly36LPD/ANiX2tVfeWx6lndW36GwqhOiBAUDKg+fm5WTrFW8WonIpJk+I7mcuFeh50DCgoGFBQSyEUEspFBLIRQQtUig0hCKCEKSKDSEMaDSFJFBpCkigwhSY0GkKTGgwhSYqgxzVJgqHm5qyPNUPNwWRgqHm4KUPNUPNwWSHmqHm4KTzU3RmwcQXJqfQk0CoSCAEAICs6R/syp44P60a3LBt29eymleHy7undDFV0Ry5b9Fnh/7Evtaq+8tj1LO6tv0NhVCdECAoeUh89Nyr+sVbRL7icimlT33czmss6mFAspqKBZKkUEsgoJZCKCFqkUEIQig0hSRQaQhFBpCkig0hSY0GkKSKDSFJFBhCkxoNIUmNBhCkxVDzcFJ5qh5uCyMFQ83BZHmqHm4KUPJUPJ4WSHm5MxuLNg4guUU79NAqEggBACArOkf7MqeOD+tGtywbdvXsppXh8u7p3QxVdEcuW/RZ4f+xL7WqvvLY9Szurb9DYVQnRAgKNlEfPTco/rFWseonIqJddeZz2WZ5hZAJhQBhQCWUgQhKkUGkKSKCEIRQaQpIoNIUkUGkKSKDCEMaDSFJFBhCkxoNIUmNBhCkxVBjgsjFUPNwUnmqHm4LI81Q8nBZHmqHk8LJDycmY25mwcQXKqd4mgVCQQAgBAVnSP9mVPHB/WjW5YNu3r2U0rw+Xd07oYquiOXLfos8P8A2Jfa1V95bHqWd1bfobCqE6IEBSsoj56XlH9Yq0j1E5FTInvrzOfCsqmFBLKRQLIKCWQgSyASykgQtQDSFJAhCmpFBhCkig0hCKDSFJiMIUkUGEKTFUGkKTEYQpMVQYQsjFRjgpMFQ83BShgqHk4LJDyVDycFkh5OQ2pmwcQXLqdymgVCQQAgBAcmVcnR1UT4JgXMdhxAOLScLg4axr2gLOOR0bsJuk85I2yNVrtCkD/D6h8k/wDnSe9bXtCff9ENX2bZ931U7cj5p01HJu0DHNdhLbmRzhY2vqJ4AvOW1yytwXLmPWGxxROwmJnJxaxsggOV+TonEuMbSSSSdesleiSvTNU81iYq1VBvYuLybelMc/eRiY9wdi4vJt6Uxz94xMe4OxcPk29KY5+8YmPcHYqHybelMc/eMTHuE7FQ+Sb0qcc/eMRHuDsVD5JvSmOfvGIj3B2Jh8k3pTHP3jER7g7Ew+Sb0pjpN4xEe4TsRD5JvSmOk3kYiPcHYeDyTelMfJvGTx7hOw8Hkm9KY+TeMnj4Q7DQeRb0pj5N4yeLhE7CweRb0qcfJvIyaLhDsJB5FnSmUSbxk0XCJ2Dp/Is6UyiTiGSxcKB2Cp/Is6UyiXiIyWHhQTsDT+QZ0+9TlMvEMkh4UE7AU3kGdPvTKZeIjJIeFA7X6byDOn3plMvEMjg4UE7XabzdnT70yqbiUjIrPwIJ2t0vm8fT71OVTcSkZBZ+BCVC1zbBACAEAIDnqq6OLvkjWcBOs8Q2rxltEUW0ciHrHDJJqoqkfJnLANjnO4mH+9lpOvezJoVV6KbKXdOvgidRrc54Dt3QcbPcVil8Wbxr6GS3bN5ep0wZbgfslaPz3Z1lsR3jZn6Hp1zdzxfYp26W+mfsd0sgY1z3GwaC5x3gBclbyJVaIairRKqQPbtQ+dN9ST4Vs5FPw9jUy+z8XcO3ah86b6knwpkU/D2GX2fi7h27UPnTfUk+FMin4ewy+z8XcO3ah86b6knwpkU/D2GX2fi7h27UPnTfUk+FMin4ewy+z8XckslZYhqw51PIJQ0hriGuFiRe2sBeMkL41o9KHvFMyVKsWp5ZVzhpqR4jqJhG4txAFrjcXIvqB8YKyjs8kiVYlTGW0xRLR60OLt2ofOm+pJ8K9Min4ex5ZfZ+LuHbtQ+dN9ST4UyKfh7DL7Pxdw7dqHzpvqSfCmRT8PYZfZ+LuHbtQ+dN9ST4UyKfh7DL7PxdyRyTluCrx/J5RLgw47NcMOK9toG8V5SwSRUw0pU9op45a4C1od0sga1znGwALid4AXJXmiVWiHqq0SqkB27UPnTfUk+FbORT8PY1Mvs/F3Dt2ofOm+pJ8KZFPw9hl9n4u4du1D5031JPhTIp+HsTl9n4u5YQVqm2CAEBAzZ40THOY6paC1xa4YHmxBsRcN16wtlLHMqVRvY1Vt0CLRXdxnbtQ+dN9ST4VORT8PYxy+z8XcO3ah86b6knwpkU/D2GX2fi7k/G8OAcNYIBB3wdi1lSmY20Wuc5MpZXgpQDUTMivsDnd07ibtPMs44nyaqVPOSaOPXWh5ZMy9T1RwwTxyHbhBs+2/hNjZZSQSR6zaER2iKTUcikkvE9iuZx5cMZMMJs63dv8bb/AHW8NvH/APCjvO8XRriolz+K7vJP766LWw2JHpjJNHghVXOJJJJJO0k3J4yudVVVaqXKJRKIIgBQBY23LRvkD0lZNTCcib1IctEVTQsreDz8jL1CvoEWu3mcfLqO5Hz0F1ZxoIAQAgBAajoh7xVcs3qKlvTXbyL+6Nm7mQ2lvwuH9OOu9bF2bNeZrXttG8ijqyKkEAIAQGkaHv8Ajf2P+4qi9P8AXr9i7uf/AH6fcv2VO8T8lJ1SquPXTmW8movI+eQurONBACA3LMjKPymhp3k3c1u5P38Ufc3PGADzrmrZHi5lTr6nV2KXGQtXp6E8tY2iOzhyj8lpZ5/GyM4eF51MHrEL1gjxkiN3njPJi43P3IYATfWde+TtK6g5FVqCkgQoSfQYqRDS7qRcMp90I3w1l7dC5XBwpMHep2GFgx4W5DKSx0kcWUqgxSPqKvcR8pBdTwx6wXlt9gIOrYA1XdUa5YWVRGpXNpUoURXNSd9FVzqZ9CILPAJXVRh+TNkpYm1MdTQB0cTg0txMI2YrOJBFtbCNfiNdgo3CrRy0o7OocmErlZSrUqitzJy/txY6TSXGI4xLG4vwN3Qt1NLrDEQN691qOu11VwVzG429WYKYSZzknkL3OedrnOcec3Xy97le5XL4rX1PobGo1qNTwGLAkvdDkOGNovG2Q2F3PAdc74B1BdhBdtnjalWoq71znOS22Z7lzqibkzHS7J0R2wxH9tvuXutkgXSxvoh5JaJU0OX1U5Jc34S5rmtMZDmu7g2Bsb2sdS1nXXZ1cjkSiotc3l5aD2bb5kRWqteZJSxh7XNcLhwLXDfBFiFZItFqhpKiKlFIPtLofNWes/4ls5bPxGrkNn4SvZ+ZtUtNRSSwQNjeHxgODnEgF4B2neW1YrTK+VGudVDTt1lhjhVzW0Uy9XRQln0eZNiqqsxzxiRu4vdhJIFw5tjqPCVpW6R0cVWrRam/d0TJJcF6VShpXaXQ+as9Z/xKoy2fiLvIbPwkjkrJENIHNp4xEHEOcASbkC19ZXjJK+RavWp7RQsiSjEoZrpb8Lh/TjrvVxdmzXmUt7bRvIo6sipNU0d5Fp56Fr5qeGV26SDE+NrnWB1C5VJbppGTUa5UOgu+CJ8CK5qKpZu1mj8zp/5LfctPKZuJfU3clh4E9A7WaPzOn/kt9yZTNxL6jJYeBPQ66DJkNPi3CGOHFbFubA3Fa9r227T6V5vle/WVVPRkTI9VEQXKneJ+Sk6pSPXTmTJqLyPnkLqzjT3oaR0zxGzaWyOA38DHPt/pWD3oxKqZxxq92Ch4LMwNE0RZRs6opSdoE7BwizX9BZ6FU3pHma/oXV0S60fU0xU5dmfaW8pYYoKUHW9xlf8AlZqaDxkk/wDSrS7I6uV+7MVF7S0YjE8c5mCuihOivpDDI6J/1m4cQ3iWgkc17cywY9HtwkPSSNY3YKnMVmYH0IynEtKInbHwBjuJzLH2rlVcrZMJPBTsEajo8FfFDLBemNPk6vwxNgrW1DZHsc6KaK/dMAaDe+sjxayDayutpWaLPVtKeKKUVcXSGXMjXVr4Kn9+z1OUBHHU5Nye4VYqJCIDGx4fCx312PLmjFq1XvYd0SRsWOLwnNml93B0+ZONwWugh97C0eXMs1Jo5pxHGJCS/A3dC09yXWGIjgvdajrxkqtNBusuyLBTC0kbXU5ilkjOrC4gcX3T6LFfNZ41ilcxfBf/AD6HewyJIxHJ4oeC8j0JfJ2cMsIDTaVo1AO1OA3g733VlZr1mhTBX3k89Pr+jSnsEci4SZl/vAm6XOeJ2p4dEeEYm+ke5W0V8QPzOq3t9Cuku2VurRSZhma8BzHBwOwtNwrRj2vTCatUNFzHNWjkoo9ZGIICq6Tfs6X88PXC3bv26dTQvL5dehjK6E5kuWinw936eTrMVfeWx6/ks7q268vwa8qE6IEBk+lvwuH9OOu9Xl2bNeZQXttG8ijqyKkv+ZmedPRUoglbMXB73dwxpbZx1ay4Kqtdiklkwm0Lmx2+KGJGOrUnf4l0n4Kj+W34lrezZd6f3Q2fasO5f7qH8S6T8FR/Lb8SezZd6f3Qe1Ydy/3UseQcsx1sO7wh4bicyzwA64tfUCd9ak0LonYLjdgnbMzCboPfKneJ+Sk6pWMeunMzk1F5HzyF1ZxpPZifaNJf8bx6Y3Batt2DjcsHzDTjzjyf8lq6iC1g2Q4PyO7pn+khelnkxkaOPK0xYuVzT0zUyj8lrKeYmzRIGya7DA/uXE8QN+ZY2mPGROaZWSXFTNcb0uZOsMNz5yl8pr53A3ax24s4o9RtwF2I866Sxx4uFE35/U5a3y4ydV3ZvQ8M0sm/Kq2niIu3GHyb2BndOHPa3OsrVJi4lcYWOLGTNaPz1+0KzlT7AosmxbyMrd8w7mQhWyap9FUHeouTZ1QuTfrKdkzVQKuijmbhmjjlG9IwPA4daNe5q1atA9jXpRyVGUWTYYL7jDFFfbucbWX47DWpfI9+sqqYsiYzVREOpYHoRWWsjNqQHA4HgWDvERvOVdbrvbaUwkzOTx+ym5ZbY6HMudCpVmS5Yfrxm34m90z0jZzrm5rHPDrt6pnT+5l3FaYpdVenicS1TYFUkHTQVz4HY4zb8TfuuG8Qvez2mSB2Exengp5TQslbguT9F+oaoTRskbscNnjB8Y9K7GzzNmjSRvic1NEsT1Yvge69jzKrpN+zpfzw9cLdu/bp1NC8vl16GMroTmS5aKfD3fp5OsxV95bHr+Szurbry/BryoTogQGT6W/C4f04671eXZs15lBe20byKOrIqQQAgBAbDos8A/el/sqC8dt0OkuvYdSy5U7xPyUnVK049dOZvSai8j55C6s40ncxvtGk5Q9Vy1bZsHG5YPmGli0t5OwzQVIGp7DE/wDMzW2/GCfVWpdklWqzdnNy9oqOa/fmKArUpzZqXOK2RxWk922AsJPjlHzYvxvseIrnnWf/ACcX4V+mnsdO20/4uN8afXR3MZXQnMGj6I8m+EVRG9BGfQ5/+zpVRecmqzqXd0xa0i8ipZ6/aFZyp9gW9ZNi3kV9u+YdzIQrZNU+iqDvUXJs6oXJv1lOyZqoe6xMgQAgBACA4azJEMt8UYB/E3uXekbedak1hgm1m596ZlNiK1yx6F6FNyxk400mC+IEYmHxkcPCuXttlWzSYFappRS+stoSZmF4+JwrUNgt+Zr7wvG9Kbc7WrpbkcqwuTc77IUd6J8VF8vyT6uStKrpN+zpfzw9cLdu/bp1NC8vl16GMroTmS5aKfD3fp5OsxV95bHr+Szurbry/BryoTogQGT6W/C4f04671eXZs15lBe20byKOrIqTYdGDQcntuAfnZfFwrn7wX4y8jpbtT/HTqW3cxvD0BaVVN+iBuY3h6AlVFEFAts1KCTmyp3ifkpOqVnHrpzMJNReR88hdWcaTmY5/wARpOU/2uWrbNg427D8w01HSDk75RQTWF3R2nb/ANH1v9JcqaxSYEyeeYvrfFjIF8s/p+jEl0ZyxINys4UjqP7pnE977zMJbxXwnmXjikxuM8qHuk64nFedSPXseBu+aGTfktFTxEWdgxyb+J/dEHivbmXM2qTGSq462yRYuFrTIs8z/iFZyzvYFe2TYt5HO275h3MhCtk1T6KoO9Rcmzqhcm/WU7Jmqh7rEyBACAq9XnE+KeVlmvYH2APcuFgL2I4b7Vz816yw2h7aIrUXl9S4ju9kkLXVotDqizqiP1myN5g4dBWwy+oF1kVPqeLrslTQqKPfnPABq3R3AGW9pWa3zZkTNVen5MUu2ZdNPUrOV8ompkxkYQBha3bYcJ31QWy1raZMNUomhELazWdIGYOk4lqmwXbNamLKcE6i9xfzGwHQAeddXdMSx2dFX/Za/j6HP3hIj5qJ4ZiYVmaJVdJv2dL+eHrhbt37dOpoXl8uvQxldCcyXLRT4e79PJ1mKvvLY9fyWd1bdeX4NeVCdECAyfS34XD+nHXery7NmvMoL22jeRR1ZFSX7M3PSCipRBKyZzg97rsa0ts46trgqu1WKSWTCaqFxY7fHDEjHItSc/ibS+TqfUZ8a1vZku9P7obXtWHcv91D+JtL5Op9Rnxp7Ml3p/dB7Vh3L/dSVzdzvhr5HRQslaWsMhMjWgWBA8Tjr1heE9kfC3CcqGxZ7bHO5WtRSXyp3ifkpOqV4R66czYk1F5HzyF1ZxpN5lfaFHyo9hWta9g7kbdh+YbzNze0OBaRcEEEb4O0LmkWh1SpU+fcs0JpqiaA/ckc0X8Yv3J5xY866qJ+MYjt5x88eLkVm5TjXoeRL5pZN+VVtPERduMPk3sDO6cDx2tzrXtUmLiVxs2OLGTNb/ZjeVzJ1hhGeXh9Zyzl0tk2LeRytu+YdzIUrZNU+iqDvUXJs6oXJv1lOyZqoe6xMgQAgM8yrE5ssrnsc0GR5Bc0gEFxIsSuJtbHtle5yKlXLpTzOos7mrG1Gqi0RDjutap7iqSB0bC82aC47zQXH0BS1qvWjUqvlnIc5GpVVoT+SM23OIfUDC0a9zv3TuPeHTxK5sd0vcqOmzJu8V5+RW2m8GomDFnXeWwCy6QpBUBVNJp/w6X88PXC3bv26dTQvL5dehjOLhXQnNULlopP0936eTrMVfeWx6/ksrq2y8vwa+qE6IEBk+ls/S4f04671eXZs15lBe21TkUbFwqyKqgYuFBQMXCgoGLhQULzojP0yb9M7+pGq289mnP8lrdO1dyNOyr3ifkZOqVTR66cy8k1F5HzwHcK6s46hNZluHZCj1//ALD2Fa1r2LuRtWHbt5m7rmjqjJ9LGT9zqo6gahLHZ3C+OwJ9Us9CvLskwo1Zu+5z96xUkR6eP2KNi4VZFXQ0fRFk65qKo+K0DD6Hv/2dKqL0k1Wdfx9y6umLWkXl+fsaUqgujB88j/iFZyzl0tk2LeRytt27uZDF3Ctk1aH0TQd6i5NnVC5N+sp2TNVDoWJkCAEA1+w8RUO0EppKVl36xXL3jpL+yaCMp/rBV0WshuP1S+ZH72F2Fk2Zzdp1zuW0a4IAQAgBACAEAIAQAgBACAEAIAQAgBACAEAIAQAgBACAEAIAQAgP/9k="/>
          <p:cNvSpPr>
            <a:spLocks noChangeAspect="1" noChangeArrowheads="1"/>
          </p:cNvSpPr>
          <p:nvPr/>
        </p:nvSpPr>
        <p:spPr bwMode="auto">
          <a:xfrm>
            <a:off x="197910" y="-136523"/>
            <a:ext cx="377644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6558" r="6925" b="10720"/>
          <a:stretch/>
        </p:blipFill>
        <p:spPr bwMode="auto">
          <a:xfrm>
            <a:off x="5036075" y="2780930"/>
            <a:ext cx="5853636" cy="37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079" y="1844824"/>
            <a:ext cx="11341418" cy="428134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d-ID" sz="2400" dirty="0">
                <a:solidFill>
                  <a:srgbClr val="06060A"/>
                </a:solidFill>
              </a:rPr>
              <a:t>Kumpulan dari komponen-komponen yang saling berinteraksi untuk mengelola informasi pada suatu organisasi untuk mendukung kegiatan bisnis organisasi</a:t>
            </a:r>
            <a:r>
              <a:rPr lang="id-ID" sz="2400" dirty="0" smtClean="0">
                <a:solidFill>
                  <a:srgbClr val="06060A"/>
                </a:solidFill>
              </a:rPr>
              <a:t>.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Suatu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sistem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terintegrasi</a:t>
            </a:r>
            <a:r>
              <a:rPr lang="en-US" sz="2400" dirty="0">
                <a:solidFill>
                  <a:schemeClr val="tx1"/>
                </a:solidFill>
              </a:rPr>
              <a:t>/</a:t>
            </a:r>
            <a:r>
              <a:rPr lang="en-US" sz="2400" dirty="0" err="1">
                <a:solidFill>
                  <a:schemeClr val="tx1"/>
                </a:solidFill>
              </a:rPr>
              <a:t>terpadu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mampu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menyediakan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informasi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bermanfaat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bagi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penggunanya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id-ID" sz="2400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id-ID" sz="2400" dirty="0">
              <a:solidFill>
                <a:srgbClr val="0606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1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31769" y="1922058"/>
            <a:ext cx="11711596" cy="208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274320" indent="-228600" algn="just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spc="150" dirty="0">
                <a:solidFill>
                  <a:srgbClr val="06060A"/>
                </a:solidFill>
                <a:latin typeface="+mn-lt"/>
                <a:ea typeface="+mn-ea"/>
              </a:rPr>
              <a:t>A</a:t>
            </a:r>
            <a:r>
              <a:rPr lang="id-ID" sz="2400" spc="150" dirty="0">
                <a:solidFill>
                  <a:srgbClr val="06060A"/>
                </a:solidFill>
                <a:latin typeface="+mn-lt"/>
                <a:ea typeface="+mn-ea"/>
              </a:rPr>
              <a:t>n organization is a stable, formal, social structure that takes resouces from the environment and processes them to produce outputs.</a:t>
            </a:r>
          </a:p>
          <a:p>
            <a:pPr marL="274320" indent="-228600" algn="just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id-ID" sz="2400" spc="150" dirty="0">
              <a:solidFill>
                <a:srgbClr val="06060A"/>
              </a:solidFill>
              <a:latin typeface="+mn-lt"/>
              <a:ea typeface="+mn-ea"/>
            </a:endParaRPr>
          </a:p>
          <a:p>
            <a:pPr marL="274320" indent="-228600" algn="just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id-ID" sz="2400" spc="150" dirty="0">
                <a:solidFill>
                  <a:srgbClr val="06060A"/>
                </a:solidFill>
                <a:latin typeface="+mn-lt"/>
                <a:ea typeface="+mn-ea"/>
              </a:rPr>
              <a:t>Information Systems must be aligned with the organization to provide information that important groups within the organization need.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651956" y="269776"/>
            <a:ext cx="11341418" cy="1143000"/>
          </a:xfrm>
        </p:spPr>
        <p:txBody>
          <a:bodyPr/>
          <a:lstStyle/>
          <a:p>
            <a:r>
              <a:rPr lang="id-ID" sz="3600" dirty="0" smtClean="0"/>
              <a:t>Organization &amp; Information Systems</a:t>
            </a:r>
            <a:endParaRPr lang="id-ID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85BB-657F-4728-980C-ABC74281CB90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591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651956" y="116634"/>
            <a:ext cx="11341418" cy="1143000"/>
          </a:xfrm>
        </p:spPr>
        <p:txBody>
          <a:bodyPr/>
          <a:lstStyle/>
          <a:p>
            <a:r>
              <a:rPr lang="id-ID" sz="3600" dirty="0" smtClean="0"/>
              <a:t>Kind of Information System</a:t>
            </a:r>
            <a:endParaRPr lang="id-ID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55" y="1597536"/>
            <a:ext cx="8581882" cy="507182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85BB-657F-4728-980C-ABC74281CB90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582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651956" y="269776"/>
            <a:ext cx="11341418" cy="1143000"/>
          </a:xfrm>
        </p:spPr>
        <p:txBody>
          <a:bodyPr/>
          <a:lstStyle/>
          <a:p>
            <a:r>
              <a:rPr lang="en-US" sz="3600" dirty="0"/>
              <a:t>Types of </a:t>
            </a:r>
            <a:r>
              <a:rPr lang="en-US" sz="3600" dirty="0" smtClean="0"/>
              <a:t>System</a:t>
            </a:r>
            <a:r>
              <a:rPr lang="id-ID" sz="3600" dirty="0" smtClean="0"/>
              <a:t> in Enterprise</a:t>
            </a:r>
            <a:endParaRPr lang="id-ID" sz="36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06685" y="6308725"/>
            <a:ext cx="11787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05" y="1412776"/>
            <a:ext cx="1131624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85BB-657F-4728-980C-ABC74281CB90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032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45865" y="26320"/>
            <a:ext cx="11908323" cy="1143000"/>
          </a:xfrm>
        </p:spPr>
        <p:txBody>
          <a:bodyPr/>
          <a:lstStyle/>
          <a:p>
            <a:r>
              <a:rPr lang="id-ID" sz="3600" dirty="0" smtClean="0"/>
              <a:t>Aren’t all enterprise systems integrated ?</a:t>
            </a:r>
            <a:endParaRPr lang="id-ID" sz="36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06685" y="6308725"/>
            <a:ext cx="11787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41278" y="1981200"/>
            <a:ext cx="8733592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Enterprise “stove pipes” or “silos”</a:t>
            </a:r>
            <a:r>
              <a:rPr lang="en-US" b="1" dirty="0" smtClean="0"/>
              <a:t> </a:t>
            </a:r>
          </a:p>
          <a:p>
            <a:pPr lvl="1"/>
            <a:r>
              <a:rPr lang="en-US" sz="2000" dirty="0" smtClean="0"/>
              <a:t>As enterprises grow, they </a:t>
            </a:r>
            <a:br>
              <a:rPr lang="en-US" sz="2000" dirty="0" smtClean="0"/>
            </a:br>
            <a:r>
              <a:rPr lang="en-US" sz="2000" dirty="0" smtClean="0"/>
              <a:t>typically become divided </a:t>
            </a:r>
            <a:br>
              <a:rPr lang="en-US" sz="2000" dirty="0" smtClean="0"/>
            </a:br>
            <a:r>
              <a:rPr lang="en-US" sz="2000" dirty="0" smtClean="0"/>
              <a:t>based on functional areas</a:t>
            </a:r>
          </a:p>
          <a:p>
            <a:pPr lvl="1"/>
            <a:r>
              <a:rPr lang="en-US" sz="2000" dirty="0" smtClean="0"/>
              <a:t>Each functional area </a:t>
            </a:r>
            <a:br>
              <a:rPr lang="en-US" sz="2000" dirty="0" smtClean="0"/>
            </a:br>
            <a:r>
              <a:rPr lang="en-US" sz="2000" dirty="0" smtClean="0"/>
              <a:t>typically has its own system</a:t>
            </a:r>
          </a:p>
          <a:p>
            <a:pPr lvl="1"/>
            <a:r>
              <a:rPr lang="en-US" sz="2000" dirty="0" smtClean="0"/>
              <a:t>Even within functional areas, enterprises often develop different systems for different information needs </a:t>
            </a:r>
          </a:p>
          <a:p>
            <a:pPr lvl="2"/>
            <a:r>
              <a:rPr lang="en-US" sz="1800" dirty="0" smtClean="0"/>
              <a:t>If existing systems lack functionality, additional systems are built to satisfy new needs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528965" y="1295401"/>
            <a:ext cx="1205464" cy="523220"/>
          </a:xfrm>
          <a:prstGeom prst="rect">
            <a:avLst/>
          </a:prstGeom>
          <a:solidFill>
            <a:schemeClr val="hlink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SzPct val="80000"/>
            </a:pPr>
            <a:r>
              <a:rPr lang="en-US" sz="2800" b="1">
                <a:solidFill>
                  <a:schemeClr val="bg1"/>
                </a:solidFill>
              </a:rPr>
              <a:t>NO!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209179" y="1295401"/>
            <a:ext cx="1861407" cy="5232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1"/>
                </a:solidFill>
              </a:rPr>
              <a:t>Why Not?</a:t>
            </a:r>
          </a:p>
        </p:txBody>
      </p:sp>
      <p:pic>
        <p:nvPicPr>
          <p:cNvPr id="12" name="Picture 7" descr="dun04299_ex0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51" b="11368"/>
          <a:stretch>
            <a:fillRect/>
          </a:stretch>
        </p:blipFill>
        <p:spPr bwMode="auto">
          <a:xfrm>
            <a:off x="6624476" y="2514600"/>
            <a:ext cx="5250656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85BB-657F-4728-980C-ABC74281CB90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866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 autoUpdateAnimBg="0"/>
      <p:bldP spid="10" grpId="0" animBg="1" autoUpdateAnimBg="0"/>
      <p:bldP spid="1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function and business processes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1884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[Bret_Wagner,_Ellen_Monk]_Concepts_in_Enterprise_R(BookFi.org)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5" t="16876" r="34768" b="13179"/>
          <a:stretch/>
        </p:blipFill>
        <p:spPr>
          <a:xfrm>
            <a:off x="3780507" y="1556792"/>
            <a:ext cx="5450642" cy="515467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Functional areas of operation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2394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515</TotalTime>
  <Words>1007</Words>
  <Application>Microsoft Office PowerPoint</Application>
  <PresentationFormat>Custom</PresentationFormat>
  <Paragraphs>136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Grid</vt:lpstr>
      <vt:lpstr>1_Grid</vt:lpstr>
      <vt:lpstr>Pendahuluan sistem informasi enterprise</vt:lpstr>
      <vt:lpstr>Information system</vt:lpstr>
      <vt:lpstr>Information system-2</vt:lpstr>
      <vt:lpstr>Organization &amp; Information Systems</vt:lpstr>
      <vt:lpstr>Kind of Information System</vt:lpstr>
      <vt:lpstr>Types of System in Enterprise</vt:lpstr>
      <vt:lpstr>Aren’t all enterprise systems integrated ?</vt:lpstr>
      <vt:lpstr>Business function and business processes</vt:lpstr>
      <vt:lpstr>Functional areas of operation</vt:lpstr>
      <vt:lpstr>Business processes</vt:lpstr>
      <vt:lpstr>Functional Areas and Business of a very small business </vt:lpstr>
      <vt:lpstr>Example</vt:lpstr>
      <vt:lpstr>Marketing and sales</vt:lpstr>
      <vt:lpstr>Supply chain management</vt:lpstr>
      <vt:lpstr>Accounting and finance</vt:lpstr>
      <vt:lpstr>Human resources</vt:lpstr>
      <vt:lpstr>Functional Areas information system</vt:lpstr>
      <vt:lpstr>Marketing and sales</vt:lpstr>
      <vt:lpstr>Supply chain management</vt:lpstr>
      <vt:lpstr>Accounting and finance</vt:lpstr>
      <vt:lpstr>Human resources</vt:lpstr>
      <vt:lpstr>kesimpulan</vt:lpstr>
      <vt:lpstr>Thank you</vt:lpstr>
      <vt:lpstr>Common Integration Attempts</vt:lpstr>
      <vt:lpstr>erp</vt:lpstr>
      <vt:lpstr>Enterprise Integration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Pendahuluan sistem informasi enterprise</dc:title>
  <dc:creator>Rani Susanto</dc:creator>
  <cp:lastModifiedBy>Rani Susanto</cp:lastModifiedBy>
  <cp:revision>29</cp:revision>
  <dcterms:created xsi:type="dcterms:W3CDTF">2015-02-25T12:27:01Z</dcterms:created>
  <dcterms:modified xsi:type="dcterms:W3CDTF">2015-03-03T07:12:07Z</dcterms:modified>
</cp:coreProperties>
</file>