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0" r:id="rId3"/>
    <p:sldId id="281" r:id="rId4"/>
    <p:sldId id="26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5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3" r:id="rId26"/>
    <p:sldId id="275" r:id="rId27"/>
    <p:sldId id="276" r:id="rId28"/>
    <p:sldId id="277" r:id="rId29"/>
    <p:sldId id="278" r:id="rId30"/>
    <p:sldId id="279" r:id="rId31"/>
    <p:sldId id="292" r:id="rId32"/>
  </p:sldIdLst>
  <p:sldSz cx="10801350" cy="6858000"/>
  <p:notesSz cx="6946900" cy="92837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080" y="-9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696913"/>
            <a:ext cx="54800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fld id="{16B74C42-B6F4-4CAE-940D-C0A9C1E9B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80360" y="3352800"/>
            <a:ext cx="7470934" cy="13716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80360" y="4724400"/>
            <a:ext cx="7470934" cy="6858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0191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78509" y="685800"/>
            <a:ext cx="2092762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225" y="685800"/>
            <a:ext cx="6098262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888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804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1601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2057400"/>
            <a:ext cx="4095512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5759" y="2057400"/>
            <a:ext cx="4095512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6830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43780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05840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0676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2795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647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0225" y="2057400"/>
            <a:ext cx="837104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800225" y="685800"/>
            <a:ext cx="837104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7227" y="4145632"/>
            <a:ext cx="9884067" cy="1371600"/>
          </a:xfrm>
        </p:spPr>
        <p:txBody>
          <a:bodyPr/>
          <a:lstStyle/>
          <a:p>
            <a:pPr algn="r"/>
            <a:r>
              <a:rPr lang="id-ID" sz="4400" dirty="0" smtClean="0"/>
              <a:t>THE DEVELOPMENT OF ENTERPRISE RESOURCE PLANNING SYSTEMS</a:t>
            </a:r>
            <a:endParaRPr lang="en-US"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04070" y="5517232"/>
            <a:ext cx="7230053" cy="685800"/>
          </a:xfrm>
        </p:spPr>
        <p:txBody>
          <a:bodyPr/>
          <a:lstStyle/>
          <a:p>
            <a:pPr algn="r"/>
            <a:r>
              <a:rPr lang="id-ID" sz="1800" dirty="0" smtClean="0"/>
              <a:t>Pertemuan 2 – Rani Susanto</a:t>
            </a:r>
            <a:endParaRPr lang="id-ID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</a:t>
            </a:r>
            <a:r>
              <a:rPr lang="en-US" sz="2800" dirty="0" smtClean="0"/>
              <a:t> - </a:t>
            </a:r>
            <a:r>
              <a:rPr lang="en-US" sz="2800" dirty="0" err="1" smtClean="0"/>
              <a:t>Logistik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r>
              <a:rPr lang="en-US" dirty="0" err="1" smtClean="0"/>
              <a:t>Logistik</a:t>
            </a:r>
            <a:endParaRPr lang="en-US" dirty="0" smtClean="0"/>
          </a:p>
          <a:p>
            <a:pPr lvl="1"/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unyuk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,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logistik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65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</a:t>
            </a:r>
            <a:r>
              <a:rPr lang="en-US" sz="2800" dirty="0" smtClean="0"/>
              <a:t> - SDM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pPr algn="just"/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pPr lvl="1" algn="just"/>
            <a:r>
              <a:rPr lang="en-US" dirty="0" smtClean="0"/>
              <a:t>SDM </a:t>
            </a:r>
            <a:r>
              <a:rPr lang="en-US" dirty="0" smtClean="0">
                <a:sym typeface="Wingdings" pitchFamily="2" charset="2"/>
              </a:rPr>
              <a:t> Asset </a:t>
            </a:r>
            <a:r>
              <a:rPr lang="en-US" dirty="0" err="1" smtClean="0">
                <a:sym typeface="Wingdings" pitchFamily="2" charset="2"/>
              </a:rPr>
              <a:t>terbesar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perusahan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memerlukan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pengelolaan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baik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terukur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perekrutan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penjadwalan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pemrosesan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gaji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 algn="just"/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dikelola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Pembayaran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gaji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manajemen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tugas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ongkos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tugas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luar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kantor</a:t>
            </a:r>
            <a:r>
              <a:rPr lang="en-US" dirty="0" smtClean="0">
                <a:sym typeface="Wingdings" pitchFamily="2" charset="2"/>
              </a:rPr>
              <a:t>, bonus/</a:t>
            </a:r>
            <a:r>
              <a:rPr lang="en-US" dirty="0" err="1" smtClean="0">
                <a:sym typeface="Wingdings" pitchFamily="2" charset="2"/>
              </a:rPr>
              <a:t>kompensasi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perekrutan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perencanaan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kebutuhan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kerja</a:t>
            </a:r>
            <a:r>
              <a:rPr lang="en-US" dirty="0" smtClean="0">
                <a:sym typeface="Wingdings" pitchFamily="2" charset="2"/>
              </a:rPr>
              <a:t>.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65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</a:t>
            </a:r>
            <a:r>
              <a:rPr lang="en-US" sz="2800" dirty="0" smtClean="0"/>
              <a:t> – Business Process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pPr algn="just"/>
            <a:r>
              <a:rPr lang="en-US" dirty="0" smtClean="0"/>
              <a:t>Business Process Support</a:t>
            </a:r>
          </a:p>
          <a:p>
            <a:pPr lvl="1"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manahemen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unit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6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273050"/>
            <a:ext cx="9757151" cy="923702"/>
          </a:xfrm>
        </p:spPr>
        <p:txBody>
          <a:bodyPr/>
          <a:lstStyle/>
          <a:p>
            <a:r>
              <a:rPr lang="id-ID" sz="3600" dirty="0" smtClean="0"/>
              <a:t>Gambaran Umum ERP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(Modul Standar yang terintegrasi dengan ERP</a:t>
            </a:r>
            <a:r>
              <a:rPr lang="en-US" dirty="0" smtClean="0"/>
              <a:t> - SCM</a:t>
            </a:r>
            <a:r>
              <a:rPr lang="id-ID" dirty="0" smtClean="0"/>
              <a:t>)</a:t>
            </a:r>
            <a:endParaRPr lang="id-ID" sz="2800" dirty="0"/>
          </a:p>
        </p:txBody>
      </p:sp>
      <p:pic>
        <p:nvPicPr>
          <p:cNvPr id="8" name="Content Placeholder 7" descr="pertemuan-1-konsep-erp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1" t="35853" r="14181" b="11020"/>
          <a:stretch/>
        </p:blipFill>
        <p:spPr>
          <a:xfrm>
            <a:off x="5985209" y="2204864"/>
            <a:ext cx="4167994" cy="295232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8147" y="1556792"/>
            <a:ext cx="4644583" cy="4569372"/>
          </a:xfrm>
        </p:spPr>
        <p:txBody>
          <a:bodyPr/>
          <a:lstStyle/>
          <a:p>
            <a:pPr algn="just"/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Pasok</a:t>
            </a:r>
            <a:r>
              <a:rPr lang="en-US" sz="2400" dirty="0" smtClean="0"/>
              <a:t> (SCM)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smtClean="0"/>
              <a:t>SCM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mutakhir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ERP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 err="1" smtClean="0"/>
              <a:t>Penerapan</a:t>
            </a:r>
            <a:r>
              <a:rPr lang="en-US" sz="2400" dirty="0" smtClean="0"/>
              <a:t> SCM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internet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penghematan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endParaRPr lang="id-ID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147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65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</a:t>
            </a:r>
            <a:r>
              <a:rPr lang="en-US" sz="2800" dirty="0" smtClean="0"/>
              <a:t> – E - Commerce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pPr algn="just"/>
            <a:r>
              <a:rPr lang="en-US" dirty="0" err="1" smtClean="0"/>
              <a:t>Dukungan</a:t>
            </a:r>
            <a:r>
              <a:rPr lang="en-US" dirty="0" smtClean="0"/>
              <a:t> E-Commerce</a:t>
            </a:r>
          </a:p>
          <a:p>
            <a:pPr lvl="1" algn="just"/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 yang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media internet </a:t>
            </a:r>
            <a:r>
              <a:rPr lang="en-US" dirty="0" err="1" smtClean="0"/>
              <a:t>mendukung</a:t>
            </a:r>
            <a:r>
              <a:rPr lang="en-US" dirty="0" smtClean="0"/>
              <a:t> proses </a:t>
            </a:r>
            <a:r>
              <a:rPr lang="en-US" dirty="0" err="1" smtClean="0"/>
              <a:t>komerisal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endParaRPr lang="en-US" dirty="0" smtClean="0"/>
          </a:p>
          <a:p>
            <a:pPr lvl="1" algn="just"/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yang </a:t>
            </a:r>
            <a:r>
              <a:rPr lang="en-US" dirty="0" err="1" smtClean="0"/>
              <a:t>berakibtat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signifikan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751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32123" y="-459432"/>
            <a:ext cx="9739148" cy="1371600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2123" y="1219944"/>
            <a:ext cx="9865096" cy="4729336"/>
          </a:xfrm>
        </p:spPr>
        <p:txBody>
          <a:bodyPr/>
          <a:lstStyle/>
          <a:p>
            <a:r>
              <a:rPr lang="id-ID" dirty="0" smtClean="0"/>
              <a:t>ERP merupakan perkembangan dari </a:t>
            </a:r>
            <a:r>
              <a:rPr lang="id-ID" i="1" dirty="0" smtClean="0"/>
              <a:t>Manufacturing Resource Planning </a:t>
            </a:r>
            <a:r>
              <a:rPr lang="id-ID" dirty="0" smtClean="0"/>
              <a:t>yang merupakan evolusi dari perkembangan </a:t>
            </a:r>
            <a:r>
              <a:rPr lang="id-ID" i="1" dirty="0" smtClean="0"/>
              <a:t>Material Resource Planning (MRP)</a:t>
            </a:r>
          </a:p>
          <a:p>
            <a:r>
              <a:rPr lang="id-ID" dirty="0" smtClean="0"/>
              <a:t>Sistem ERP biasanya menangani proses :</a:t>
            </a:r>
          </a:p>
          <a:p>
            <a:pPr lvl="1"/>
            <a:r>
              <a:rPr lang="id-ID" dirty="0" smtClean="0"/>
              <a:t>Manufaktur</a:t>
            </a:r>
          </a:p>
          <a:p>
            <a:pPr lvl="1"/>
            <a:r>
              <a:rPr lang="id-ID" dirty="0" smtClean="0"/>
              <a:t>Logistik</a:t>
            </a:r>
          </a:p>
          <a:p>
            <a:pPr lvl="1"/>
            <a:r>
              <a:rPr lang="id-ID" dirty="0" smtClean="0"/>
              <a:t>Distribusi</a:t>
            </a:r>
          </a:p>
          <a:p>
            <a:pPr lvl="1"/>
            <a:r>
              <a:rPr lang="id-ID" dirty="0" smtClean="0"/>
              <a:t>Persiapan (</a:t>
            </a:r>
            <a:r>
              <a:rPr lang="id-ID" i="1" dirty="0" smtClean="0"/>
              <a:t>inventory)</a:t>
            </a:r>
          </a:p>
          <a:p>
            <a:pPr lvl="1"/>
            <a:r>
              <a:rPr lang="id-ID" dirty="0" smtClean="0"/>
              <a:t>Pengapalan, </a:t>
            </a:r>
            <a:r>
              <a:rPr lang="id-ID" i="1" dirty="0" smtClean="0"/>
              <a:t>invoice, Logistics</a:t>
            </a:r>
          </a:p>
          <a:p>
            <a:pPr lvl="1"/>
            <a:r>
              <a:rPr lang="id-ID" dirty="0" smtClean="0"/>
              <a:t>Akuntansi Perusahaan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72866" y="1052736"/>
            <a:ext cx="98243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pertemuan-4-sejarah-perkembangan-erp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33568" r="8490" b="16466"/>
          <a:stretch/>
        </p:blipFill>
        <p:spPr>
          <a:xfrm>
            <a:off x="1872283" y="404664"/>
            <a:ext cx="6840759" cy="3168352"/>
          </a:xfrm>
        </p:spPr>
      </p:pic>
      <p:pic>
        <p:nvPicPr>
          <p:cNvPr id="5" name="Picture 4" descr="pertemuan-4-sejarah-perkembangan-erp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8" t="30718" r="8491" b="28347"/>
          <a:stretch/>
        </p:blipFill>
        <p:spPr>
          <a:xfrm>
            <a:off x="1872283" y="3573016"/>
            <a:ext cx="685393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177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4" y="620688"/>
            <a:ext cx="899059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782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640"/>
            <a:ext cx="9379108" cy="1371600"/>
          </a:xfrm>
        </p:spPr>
        <p:txBody>
          <a:bodyPr/>
          <a:lstStyle/>
          <a:p>
            <a:r>
              <a:rPr lang="id-ID" sz="4400" dirty="0" smtClean="0"/>
              <a:t>Perkembangan ERP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3200" dirty="0" smtClean="0"/>
              <a:t>(Sejarah - MRP)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2060848"/>
            <a:ext cx="9433048" cy="3505200"/>
          </a:xfrm>
        </p:spPr>
        <p:txBody>
          <a:bodyPr/>
          <a:lstStyle/>
          <a:p>
            <a:r>
              <a:rPr lang="sv-SE" dirty="0"/>
              <a:t>Sejak semula dikeluarkan (1960), ERP telah mengalami </a:t>
            </a:r>
            <a:r>
              <a:rPr lang="sv-SE" dirty="0" smtClean="0"/>
              <a:t>evolusi </a:t>
            </a:r>
            <a:r>
              <a:rPr lang="sv-SE" dirty="0"/>
              <a:t>yang cukup </a:t>
            </a:r>
            <a:r>
              <a:rPr lang="sv-SE" dirty="0" smtClean="0"/>
              <a:t>drastis</a:t>
            </a:r>
            <a:endParaRPr lang="id-ID" dirty="0" smtClean="0"/>
          </a:p>
          <a:p>
            <a:r>
              <a:rPr lang="en-US" dirty="0" err="1"/>
              <a:t>Tahap</a:t>
            </a:r>
            <a:r>
              <a:rPr lang="en-US" dirty="0"/>
              <a:t> 1 (Material Requirement </a:t>
            </a:r>
            <a:r>
              <a:rPr lang="en-US" dirty="0" smtClean="0"/>
              <a:t>Planning</a:t>
            </a:r>
            <a:r>
              <a:rPr lang="id-ID" dirty="0" smtClean="0"/>
              <a:t> </a:t>
            </a:r>
            <a:r>
              <a:rPr lang="en-US" dirty="0" smtClean="0"/>
              <a:t>-</a:t>
            </a:r>
            <a:r>
              <a:rPr lang="id-ID" dirty="0" smtClean="0"/>
              <a:t> </a:t>
            </a:r>
            <a:r>
              <a:rPr lang="en-US" dirty="0" smtClean="0"/>
              <a:t>1960)</a:t>
            </a:r>
            <a:endParaRPr lang="id-ID" dirty="0" smtClean="0"/>
          </a:p>
          <a:p>
            <a:pPr lvl="1"/>
            <a:r>
              <a:rPr lang="id-ID" dirty="0" smtClean="0"/>
              <a:t>Cikal bakal  ERP adalah konsep MRP</a:t>
            </a:r>
          </a:p>
          <a:p>
            <a:pPr lvl="1"/>
            <a:r>
              <a:rPr lang="id-ID" sz="2300" dirty="0"/>
              <a:t>Pada tahun 1960, dunia manufaktur membuat teknik perhitungan </a:t>
            </a:r>
            <a:r>
              <a:rPr lang="id-ID" sz="2300" dirty="0" smtClean="0"/>
              <a:t>manufaktur</a:t>
            </a:r>
          </a:p>
          <a:p>
            <a:pPr lvl="1" algn="just"/>
            <a:r>
              <a:rPr lang="id-ID" sz="2300" dirty="0" smtClean="0"/>
              <a:t>Dasar perhitungan adalah menggunakan Bill </a:t>
            </a:r>
            <a:r>
              <a:rPr lang="id-ID" sz="2300" dirty="0"/>
              <a:t>of </a:t>
            </a:r>
            <a:r>
              <a:rPr lang="id-ID" sz="2300" dirty="0" smtClean="0"/>
              <a:t>Material yang berupa daftar kebutuhan bahan baku (Raw </a:t>
            </a:r>
            <a:r>
              <a:rPr lang="id-ID" sz="2300" dirty="0"/>
              <a:t>Material) yang </a:t>
            </a:r>
            <a:r>
              <a:rPr lang="id-ID" sz="2300" dirty="0" smtClean="0"/>
              <a:t>dibutuhkan untuk membuat suatu produk</a:t>
            </a:r>
            <a:endParaRPr lang="id-ID" sz="2300" dirty="0"/>
          </a:p>
          <a:p>
            <a:pPr lvl="1"/>
            <a:endParaRPr lang="id-ID" sz="2300" dirty="0"/>
          </a:p>
          <a:p>
            <a:pPr lvl="1"/>
            <a:endParaRPr lang="en-US" dirty="0"/>
          </a:p>
          <a:p>
            <a:endParaRPr lang="sv-SE" dirty="0"/>
          </a:p>
          <a:p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4914" y="1772816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9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71" y="-99392"/>
            <a:ext cx="9307100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- MRP)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71" y="1412776"/>
            <a:ext cx="9307100" cy="4149824"/>
          </a:xfrm>
        </p:spPr>
        <p:txBody>
          <a:bodyPr/>
          <a:lstStyle/>
          <a:p>
            <a:pPr algn="just"/>
            <a:r>
              <a:rPr lang="id-ID" dirty="0" smtClean="0"/>
              <a:t>Dengan perhitungan status persediaan inventory serta jadwal produksi, sistem tersebut dapat memberikan Rekomendasi Pembelian Bahan Baku yang dibutuhkan</a:t>
            </a:r>
          </a:p>
          <a:p>
            <a:pPr algn="just"/>
            <a:r>
              <a:rPr lang="id-ID" dirty="0" smtClean="0"/>
              <a:t>Sistem ini dikenal dengan MRP</a:t>
            </a:r>
            <a:r>
              <a:rPr lang="id-ID" dirty="0"/>
              <a:t>, yang </a:t>
            </a:r>
            <a:r>
              <a:rPr lang="id-ID" dirty="0" smtClean="0"/>
              <a:t>merupakan singkatan dari Material </a:t>
            </a:r>
            <a:r>
              <a:rPr lang="id-ID" dirty="0"/>
              <a:t>Requirement Planning</a:t>
            </a:r>
          </a:p>
          <a:p>
            <a:pPr algn="just"/>
            <a:r>
              <a:rPr lang="id-ID" dirty="0" smtClean="0"/>
              <a:t>MRP dirancang agar dapat menjawab :</a:t>
            </a:r>
          </a:p>
          <a:p>
            <a:pPr lvl="1" algn="just"/>
            <a:r>
              <a:rPr lang="nn-NO" dirty="0" smtClean="0"/>
              <a:t>Produk apa yang akan dibuat ?</a:t>
            </a:r>
            <a:endParaRPr lang="id-ID" dirty="0" smtClean="0"/>
          </a:p>
          <a:p>
            <a:pPr lvl="1" algn="just"/>
            <a:r>
              <a:rPr lang="id-ID" dirty="0" smtClean="0"/>
              <a:t>Apa yang diperlukan untuk membuat produk tersebut ?</a:t>
            </a:r>
          </a:p>
          <a:p>
            <a:pPr lvl="1" algn="just"/>
            <a:r>
              <a:rPr lang="id-ID" dirty="0" smtClean="0"/>
              <a:t>Apa yang sudah dimiliki ?</a:t>
            </a:r>
          </a:p>
          <a:p>
            <a:pPr lvl="1" algn="just"/>
            <a:r>
              <a:rPr lang="id-ID" dirty="0" smtClean="0"/>
              <a:t>Apa yang harus dibeli ?</a:t>
            </a:r>
            <a:endParaRPr lang="id-ID" dirty="0"/>
          </a:p>
          <a:p>
            <a:pPr algn="just"/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76922" y="1340768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959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(Pendahuluan)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r>
              <a:rPr lang="id-ID" dirty="0" smtClean="0"/>
              <a:t>ERP terdiri dari 3 elemen yaitu </a:t>
            </a:r>
            <a:r>
              <a:rPr lang="id-ID" i="1" dirty="0" smtClean="0"/>
              <a:t>Enterprise</a:t>
            </a:r>
            <a:r>
              <a:rPr lang="id-ID" dirty="0" smtClean="0"/>
              <a:t> (Perusahaan)</a:t>
            </a:r>
            <a:r>
              <a:rPr lang="id-ID" i="1" dirty="0" smtClean="0"/>
              <a:t>, Resource </a:t>
            </a:r>
            <a:r>
              <a:rPr lang="id-ID" dirty="0" smtClean="0"/>
              <a:t>(Sumber Daya), </a:t>
            </a:r>
            <a:r>
              <a:rPr lang="id-ID" i="1" dirty="0" smtClean="0"/>
              <a:t> Planning </a:t>
            </a:r>
            <a:r>
              <a:rPr lang="id-ID" dirty="0" smtClean="0"/>
              <a:t>(Perencanaan)</a:t>
            </a:r>
          </a:p>
          <a:p>
            <a:r>
              <a:rPr lang="id-ID" dirty="0" smtClean="0"/>
              <a:t>Menekankan pada aspek perencanaan sumberdaya perusahaan.</a:t>
            </a:r>
          </a:p>
          <a:p>
            <a:r>
              <a:rPr lang="id-ID" dirty="0" smtClean="0"/>
              <a:t>Sumber daya perusahaan berupa finansial, SDM, Rantai Supply, Customer dan lainnya</a:t>
            </a:r>
          </a:p>
          <a:p>
            <a:r>
              <a:rPr lang="id-ID" dirty="0" smtClean="0"/>
              <a:t>ERP mengintegrasikan semua sumber daya perusahaan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353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9" y="116632"/>
            <a:ext cx="9235092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– Close Loop MRP)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2057400"/>
            <a:ext cx="9235092" cy="3819872"/>
          </a:xfrm>
        </p:spPr>
        <p:txBody>
          <a:bodyPr/>
          <a:lstStyle/>
          <a:p>
            <a:pPr algn="just"/>
            <a:r>
              <a:rPr lang="en-US" dirty="0" err="1"/>
              <a:t>Tahap</a:t>
            </a:r>
            <a:r>
              <a:rPr lang="en-US" dirty="0"/>
              <a:t> 2 (Close Loop </a:t>
            </a:r>
            <a:r>
              <a:rPr lang="en-US" dirty="0" smtClean="0"/>
              <a:t>MRP</a:t>
            </a:r>
            <a:r>
              <a:rPr lang="id-ID" dirty="0" smtClean="0"/>
              <a:t> </a:t>
            </a:r>
            <a:r>
              <a:rPr lang="en-US" dirty="0" smtClean="0"/>
              <a:t>-</a:t>
            </a:r>
            <a:r>
              <a:rPr lang="id-ID" dirty="0" smtClean="0"/>
              <a:t> </a:t>
            </a:r>
            <a:r>
              <a:rPr lang="en-US" dirty="0" smtClean="0"/>
              <a:t>1970</a:t>
            </a:r>
            <a:r>
              <a:rPr lang="en-US" dirty="0"/>
              <a:t>)</a:t>
            </a:r>
          </a:p>
          <a:p>
            <a:pPr lvl="1" algn="just"/>
            <a:r>
              <a:rPr lang="id-ID" dirty="0" smtClean="0"/>
              <a:t>Di tahun 1970 proses MRP diintegrasikan dengan fungsi – fungsi bisnis manufaktur lain</a:t>
            </a:r>
            <a:r>
              <a:rPr lang="id-ID" dirty="0"/>
              <a:t>, yang </a:t>
            </a:r>
            <a:r>
              <a:rPr lang="id-ID" dirty="0" smtClean="0"/>
              <a:t>kemudian menghasilkan sistem baru yang disebut dengan Manufacturing </a:t>
            </a:r>
            <a:r>
              <a:rPr lang="id-ID" dirty="0"/>
              <a:t>Resource Planning</a:t>
            </a:r>
          </a:p>
          <a:p>
            <a:pPr lvl="1" algn="just"/>
            <a:r>
              <a:rPr lang="nl-NL" dirty="0"/>
              <a:t>MRP mendukung </a:t>
            </a:r>
            <a:r>
              <a:rPr lang="nl-NL" dirty="0" smtClean="0"/>
              <a:t>perencanaan </a:t>
            </a:r>
            <a:r>
              <a:rPr lang="nl-NL" dirty="0"/>
              <a:t>hingga ke penjualan </a:t>
            </a:r>
            <a:r>
              <a:rPr lang="nl-NL" dirty="0" smtClean="0"/>
              <a:t>dan </a:t>
            </a:r>
            <a:r>
              <a:rPr lang="nl-NL" dirty="0"/>
              <a:t>produksi, penjadwalan, perkiraan order </a:t>
            </a:r>
            <a:r>
              <a:rPr lang="nl-NL" dirty="0" smtClean="0"/>
              <a:t>konsumen</a:t>
            </a:r>
            <a:endParaRPr lang="nl-NL" dirty="0"/>
          </a:p>
          <a:p>
            <a:pPr algn="just"/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8930" y="1700808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54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16632"/>
            <a:ext cx="9379108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– </a:t>
            </a:r>
            <a:r>
              <a:rPr lang="en-US" sz="2800" dirty="0" smtClean="0"/>
              <a:t>Manufacturing Resource Planning</a:t>
            </a:r>
            <a:r>
              <a:rPr lang="id-ID" sz="2800" dirty="0" smtClean="0"/>
              <a:t>/MRP II)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88840"/>
            <a:ext cx="9361040" cy="4176464"/>
          </a:xfrm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III (Manufacturing Resource </a:t>
            </a:r>
            <a:r>
              <a:rPr lang="en-US" dirty="0" smtClean="0"/>
              <a:t>Planning/MRPII</a:t>
            </a:r>
            <a:r>
              <a:rPr lang="id-ID" dirty="0" smtClean="0"/>
              <a:t> </a:t>
            </a:r>
            <a:r>
              <a:rPr lang="en-US" dirty="0" smtClean="0"/>
              <a:t>-</a:t>
            </a:r>
            <a:r>
              <a:rPr lang="id-ID" dirty="0" smtClean="0"/>
              <a:t> </a:t>
            </a:r>
            <a:r>
              <a:rPr lang="en-US" dirty="0" smtClean="0"/>
              <a:t>1980)</a:t>
            </a:r>
            <a:endParaRPr lang="id-ID" dirty="0" smtClean="0"/>
          </a:p>
          <a:p>
            <a:pPr lvl="1" algn="just"/>
            <a:r>
              <a:rPr lang="id-ID" dirty="0" smtClean="0"/>
              <a:t>Tahun 1980-an </a:t>
            </a:r>
            <a:r>
              <a:rPr lang="id-ID" dirty="0"/>
              <a:t>MRP </a:t>
            </a:r>
            <a:r>
              <a:rPr lang="id-ID" dirty="0" smtClean="0"/>
              <a:t>berkembang menjadi MRP II (Manufacturing </a:t>
            </a:r>
            <a:r>
              <a:rPr lang="id-ID" dirty="0"/>
              <a:t>Resource Planning), yang </a:t>
            </a:r>
            <a:r>
              <a:rPr lang="id-ID" dirty="0" smtClean="0"/>
              <a:t>memperkenalkan konsep mengenai penyatuan kebutuhan material </a:t>
            </a:r>
            <a:r>
              <a:rPr lang="id-ID" dirty="0"/>
              <a:t>(MRP) </a:t>
            </a:r>
            <a:r>
              <a:rPr lang="id-ID" dirty="0" smtClean="0"/>
              <a:t>dan kebutuhan sumber daya untuk proses produksi. </a:t>
            </a:r>
            <a:endParaRPr lang="id-ID" dirty="0"/>
          </a:p>
          <a:p>
            <a:endParaRPr lang="en-US" dirty="0"/>
          </a:p>
          <a:p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4914" y="1628800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316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16632"/>
            <a:ext cx="9379108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– </a:t>
            </a:r>
            <a:r>
              <a:rPr lang="en-US" sz="2800" dirty="0" smtClean="0"/>
              <a:t>Manufacturing Resource Planning</a:t>
            </a:r>
            <a:r>
              <a:rPr lang="id-ID" sz="2800" dirty="0" smtClean="0"/>
              <a:t>/MRP II)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88840"/>
            <a:ext cx="9577064" cy="4176464"/>
          </a:xfrm>
        </p:spPr>
        <p:txBody>
          <a:bodyPr/>
          <a:lstStyle/>
          <a:p>
            <a:r>
              <a:rPr lang="id-ID" dirty="0"/>
              <a:t>MRP II </a:t>
            </a:r>
            <a:r>
              <a:rPr lang="id-ID" dirty="0" smtClean="0"/>
              <a:t>mirip </a:t>
            </a:r>
            <a:r>
              <a:rPr lang="id-ID" dirty="0"/>
              <a:t>seperti Close Loop </a:t>
            </a:r>
            <a:r>
              <a:rPr lang="id-ID" dirty="0" smtClean="0"/>
              <a:t>MRP ditambah dengan </a:t>
            </a:r>
            <a:r>
              <a:rPr lang="id-ID" dirty="0"/>
              <a:t>tiga </a:t>
            </a:r>
            <a:r>
              <a:rPr lang="id-ID" dirty="0" smtClean="0"/>
              <a:t>elemen:</a:t>
            </a:r>
          </a:p>
          <a:p>
            <a:pPr lvl="1"/>
            <a:r>
              <a:rPr lang="id-ID" dirty="0" smtClean="0"/>
              <a:t>Perencanaan Penjualan dan Operasi, yang digunakan untuk menyeimbangkan antara permintaan dan persediaan.</a:t>
            </a:r>
          </a:p>
          <a:p>
            <a:pPr lvl="1"/>
            <a:r>
              <a:rPr lang="id-ID" dirty="0" smtClean="0"/>
              <a:t>Antarmuka Keuangan, kemampuan menerjemahkan  rencana operasional (dalam bentuk pieces, kg, galon dan satuan lainnya) ke dalam satuan biaya</a:t>
            </a:r>
          </a:p>
          <a:p>
            <a:pPr lvl="1"/>
            <a:r>
              <a:rPr lang="id-ID" dirty="0" smtClean="0"/>
              <a:t>Simulasi, kemampuan melakukan analisis untuk mendapatkan jawaban yang mungkin diterapkan dalam satuan unit maupun uang.</a:t>
            </a:r>
            <a:endParaRPr lang="id-ID" dirty="0"/>
          </a:p>
          <a:p>
            <a:endParaRPr lang="en-US" dirty="0"/>
          </a:p>
          <a:p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4914" y="1628800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285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16632"/>
            <a:ext cx="9379108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– Enterprise Resource Planning /ERP)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88840"/>
            <a:ext cx="9577064" cy="4176464"/>
          </a:xfrm>
        </p:spPr>
        <p:txBody>
          <a:bodyPr/>
          <a:lstStyle/>
          <a:p>
            <a:pPr algn="just"/>
            <a:r>
              <a:rPr lang="id-ID" dirty="0" smtClean="0"/>
              <a:t>Tahap IV (Enterprise Resource Planning – 1990)</a:t>
            </a:r>
          </a:p>
          <a:p>
            <a:pPr lvl="1" algn="just"/>
            <a:r>
              <a:rPr lang="id-ID" dirty="0" smtClean="0"/>
              <a:t>Pada awal tahun 1990-an dunia industri mengembangkan MPRII menjadi sebuah sistem dengan scope yang lebih luas yang kemudian dikenal dengan ERP</a:t>
            </a:r>
          </a:p>
          <a:p>
            <a:pPr lvl="1" algn="just"/>
            <a:r>
              <a:rPr lang="id-ID" dirty="0" smtClean="0"/>
              <a:t>Pada dasarnya, ERP adalah pengembangan modul keuangan pada MRP II, sehingga lebih memudahkan bagi para pengambil keputusan menentukan keputusannya.</a:t>
            </a:r>
          </a:p>
          <a:p>
            <a:pPr lvl="1" algn="just"/>
            <a:r>
              <a:rPr lang="id-ID" dirty="0" smtClean="0"/>
              <a:t>Penambahan modul lain meliputi proses manufacturing, distribution, personel, project management, payroll dan finance.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4914" y="1628800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912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16632"/>
            <a:ext cx="9379108" cy="1371600"/>
          </a:xfrm>
        </p:spPr>
        <p:txBody>
          <a:bodyPr/>
          <a:lstStyle/>
          <a:p>
            <a:r>
              <a:rPr lang="id-ID" dirty="0" smtClean="0"/>
              <a:t>Perkembangan ERP</a:t>
            </a:r>
            <a:br>
              <a:rPr lang="id-ID" dirty="0" smtClean="0"/>
            </a:br>
            <a:r>
              <a:rPr lang="id-ID" sz="2800" dirty="0" smtClean="0"/>
              <a:t>(Sejarah – Extended ERP / ERP II -2000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988840"/>
            <a:ext cx="9577064" cy="4176464"/>
          </a:xfrm>
        </p:spPr>
        <p:txBody>
          <a:bodyPr/>
          <a:lstStyle/>
          <a:p>
            <a:pPr algn="just"/>
            <a:r>
              <a:rPr lang="id-ID" dirty="0" smtClean="0"/>
              <a:t>Tahap V (Extended ERP / ERP II – 2000)</a:t>
            </a:r>
          </a:p>
          <a:p>
            <a:pPr lvl="1" algn="just"/>
            <a:r>
              <a:rPr lang="id-ID" dirty="0" smtClean="0"/>
              <a:t>Generasi ini diluncurkan tahun 2000</a:t>
            </a:r>
          </a:p>
          <a:p>
            <a:pPr lvl="1" algn="just"/>
            <a:r>
              <a:rPr lang="id-ID" dirty="0" smtClean="0"/>
              <a:t>Perluasan dari Sistem ERP sebelumnya</a:t>
            </a:r>
          </a:p>
          <a:p>
            <a:pPr lvl="1" algn="just"/>
            <a:r>
              <a:rPr lang="id-ID" dirty="0" smtClean="0"/>
              <a:t>Menambah fungsi area Sales Marketing dan Customer Support sehingga mampu menjembatani komunikasi dengan supplier dan konsumennya.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04914" y="1628800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066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87" y="188640"/>
            <a:ext cx="9163084" cy="870992"/>
          </a:xfrm>
        </p:spPr>
        <p:txBody>
          <a:bodyPr/>
          <a:lstStyle/>
          <a:p>
            <a:r>
              <a:rPr lang="id-ID" dirty="0" smtClean="0"/>
              <a:t>Perkembangan ERP</a:t>
            </a:r>
            <a:endParaRPr lang="id-ID" dirty="0"/>
          </a:p>
        </p:txBody>
      </p:sp>
      <p:pic>
        <p:nvPicPr>
          <p:cNvPr id="4" name="Content Placeholder 3" descr="pertemuan-4-sejarah-perkembangan-erp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22924" r="20063" b="17863"/>
          <a:stretch/>
        </p:blipFill>
        <p:spPr>
          <a:xfrm>
            <a:off x="2808387" y="1772816"/>
            <a:ext cx="5400600" cy="491058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08187" y="1124744"/>
            <a:ext cx="95770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id-ID" dirty="0" smtClean="0"/>
              <a:t>Dimana posisi MRP dalam Perusahaan Manufacturing?</a:t>
            </a:r>
          </a:p>
          <a:p>
            <a:pPr marL="457200" lvl="1" indent="0" algn="just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48930" y="1124744"/>
            <a:ext cx="932029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822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685800"/>
            <a:ext cx="9595132" cy="438944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39" y="1412776"/>
            <a:ext cx="4968552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/>
              <a:t>Master Production Schedule (Jadwal Operasi Induk), suatu rencana yang menunjukan jumlah total produk yang akan di produksi sampai dengan akhir waktu tertentu, misalnya sampai dengan satu bulan kedepan</a:t>
            </a:r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07" y="1556792"/>
            <a:ext cx="45211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48747" y="1340768"/>
            <a:ext cx="3672408" cy="7920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720155" y="1196752"/>
            <a:ext cx="94897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606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1" y="1340768"/>
            <a:ext cx="9937104" cy="4221832"/>
          </a:xfrm>
        </p:spPr>
        <p:txBody>
          <a:bodyPr/>
          <a:lstStyle/>
          <a:p>
            <a:pPr algn="just"/>
            <a:r>
              <a:rPr lang="id-ID" dirty="0" smtClean="0"/>
              <a:t>Master Production Schedule biasanya meliputi beberapa kegiatan, yaitu:</a:t>
            </a:r>
          </a:p>
          <a:p>
            <a:pPr lvl="1" algn="just"/>
            <a:r>
              <a:rPr lang="id-ID" dirty="0" smtClean="0"/>
              <a:t>Menyediakan input utama kepada perencanaan sistem kebutuhan material (bahan baku) dan juga kapasitas produksi. (</a:t>
            </a:r>
            <a:r>
              <a:rPr lang="id-ID" i="1" dirty="0" smtClean="0"/>
              <a:t>Material and Capacity Requirement Planning</a:t>
            </a:r>
            <a:r>
              <a:rPr lang="id-ID" dirty="0" smtClean="0"/>
              <a:t>)</a:t>
            </a:r>
          </a:p>
          <a:p>
            <a:pPr lvl="1" algn="just"/>
            <a:r>
              <a:rPr lang="id-ID" dirty="0" smtClean="0"/>
              <a:t>Mengatur rencana produksi dan pembelian</a:t>
            </a:r>
          </a:p>
          <a:p>
            <a:pPr lvl="1" algn="just"/>
            <a:r>
              <a:rPr lang="id-ID" dirty="0" smtClean="0"/>
              <a:t>Memberikan landasan untuk penentuan kebutuhan sumber daya dan kapasitas</a:t>
            </a:r>
          </a:p>
          <a:p>
            <a:pPr lvl="1" algn="just"/>
            <a:r>
              <a:rPr lang="id-ID" dirty="0" smtClean="0"/>
              <a:t>Memberikan kepastian tentang rencana delivery on time kepada pihak pelanggan.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131" y="469776"/>
            <a:ext cx="9667140" cy="582960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6139" y="1196752"/>
            <a:ext cx="97930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8716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685800"/>
            <a:ext cx="9595132" cy="438944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39" y="1412776"/>
            <a:ext cx="4968552" cy="3505200"/>
          </a:xfrm>
        </p:spPr>
        <p:txBody>
          <a:bodyPr/>
          <a:lstStyle/>
          <a:p>
            <a:pPr marL="0" indent="0" algn="just">
              <a:buNone/>
            </a:pPr>
            <a:r>
              <a:rPr lang="id-ID" dirty="0" smtClean="0"/>
              <a:t>Master Requirements Planning, suatu metode untuk apa, kapan dan berapa jumlah komponen dan material yang dibutuhkan untuk memenuhi kebutuhan dari rencana produksi</a:t>
            </a:r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07" y="1556792"/>
            <a:ext cx="45211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48747" y="2060848"/>
            <a:ext cx="3672408" cy="7920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576139" y="1196752"/>
            <a:ext cx="97930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6634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1" y="1340768"/>
            <a:ext cx="9937104" cy="4221832"/>
          </a:xfrm>
        </p:spPr>
        <p:txBody>
          <a:bodyPr/>
          <a:lstStyle/>
          <a:p>
            <a:pPr algn="just"/>
            <a:r>
              <a:rPr lang="id-ID" dirty="0" smtClean="0"/>
              <a:t>Dari input data ke dalam sistem MRP akan didapat beberapa informasi :</a:t>
            </a:r>
          </a:p>
          <a:p>
            <a:pPr lvl="1" algn="just"/>
            <a:r>
              <a:rPr lang="id-ID" dirty="0" smtClean="0"/>
              <a:t>Kebutuhan komponen/material pada periode dalam jangka waktu tertentu (Gross Requirement)</a:t>
            </a:r>
          </a:p>
          <a:p>
            <a:pPr lvl="1" algn="just"/>
            <a:r>
              <a:rPr lang="id-ID" dirty="0" smtClean="0"/>
              <a:t>Komponen/Material yang harus disediakan pada awal produksi (Overdue)</a:t>
            </a:r>
          </a:p>
          <a:p>
            <a:pPr lvl="1" algn="just"/>
            <a:r>
              <a:rPr lang="id-ID" dirty="0" smtClean="0"/>
              <a:t>Status persediaan komponen/material pada akhir suatu periode (Project on Hand)</a:t>
            </a:r>
          </a:p>
          <a:p>
            <a:pPr lvl="1" algn="just"/>
            <a:r>
              <a:rPr lang="id-ID" dirty="0" smtClean="0"/>
              <a:t>Jumlah komponen/material yang harus disediakan pada awal suatu periode (Planned Order)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131" y="469776"/>
            <a:ext cx="9667140" cy="582960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id-ID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6139" y="1196752"/>
            <a:ext cx="97930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975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(Pendahuluan)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579" y="1628800"/>
            <a:ext cx="5634692" cy="3933800"/>
          </a:xfrm>
        </p:spPr>
        <p:txBody>
          <a:bodyPr/>
          <a:lstStyle/>
          <a:p>
            <a:pPr algn="just"/>
            <a:r>
              <a:rPr lang="id-ID" dirty="0" smtClean="0"/>
              <a:t>Aspek perencanaan yang terintegrasi disuatu organisasi/perusahaan, bersifat lintas fungsional yang terdiri atas berbagai fitur</a:t>
            </a:r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Tujuan : agar dapat merencanakan dan mengelola sumber daya organisasi dengan lebih efesien dan dapat merespon kebutuhan pelanggan dengan lebih baik</a:t>
            </a:r>
            <a:endParaRPr lang="id-ID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1656259" y="2060848"/>
            <a:ext cx="1800200" cy="108012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1656259" y="4149080"/>
            <a:ext cx="1800200" cy="108012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90970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39" y="685800"/>
            <a:ext cx="9595132" cy="438944"/>
          </a:xfrm>
        </p:spPr>
        <p:txBody>
          <a:bodyPr/>
          <a:lstStyle/>
          <a:p>
            <a:r>
              <a:rPr lang="id-ID" dirty="0" smtClean="0"/>
              <a:t>Sejarah Perkembangan ERP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39" y="1412776"/>
            <a:ext cx="4968552" cy="3505200"/>
          </a:xfrm>
        </p:spPr>
        <p:txBody>
          <a:bodyPr/>
          <a:lstStyle/>
          <a:p>
            <a:pPr algn="just"/>
            <a:r>
              <a:rPr lang="id-ID" dirty="0" smtClean="0"/>
              <a:t>Capacity Requirement Planning, proses untuk menentukan kapasitas produksi yang diperlukan sebuah organisasi untuk memenuhi kebutuhan yang terus berubah.</a:t>
            </a:r>
          </a:p>
          <a:p>
            <a:pPr algn="just"/>
            <a:r>
              <a:rPr lang="id-ID" dirty="0" smtClean="0"/>
              <a:t>Kapasitas </a:t>
            </a:r>
            <a:r>
              <a:rPr lang="id-ID" dirty="0" smtClean="0">
                <a:sym typeface="Wingdings" pitchFamily="2" charset="2"/>
              </a:rPr>
              <a:t> Jumlah maksimum pekerjaan yang organisasi trsebut mampu menyelesaikannya dalam kurun waktu tertentu.</a:t>
            </a:r>
            <a:endParaRPr lang="id-ID" dirty="0" smtClean="0"/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07" y="1556792"/>
            <a:ext cx="45211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48747" y="2708920"/>
            <a:ext cx="3672408" cy="7920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576139" y="1196752"/>
            <a:ext cx="979308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0610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259" y="404664"/>
            <a:ext cx="8371046" cy="1371600"/>
          </a:xfrm>
        </p:spPr>
        <p:txBody>
          <a:bodyPr/>
          <a:lstStyle/>
          <a:p>
            <a:r>
              <a:rPr lang="en-US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software-software ERP yang </a:t>
            </a:r>
            <a:r>
              <a:rPr lang="en-US" dirty="0" err="1" smtClean="0"/>
              <a:t>beredar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Software,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, </a:t>
            </a:r>
            <a:r>
              <a:rPr lang="en-US" dirty="0" err="1" smtClean="0"/>
              <a:t>karakteristik</a:t>
            </a:r>
            <a:r>
              <a:rPr lang="en-US" dirty="0" smtClean="0"/>
              <a:t> software, </a:t>
            </a:r>
            <a:r>
              <a:rPr lang="en-US" dirty="0" err="1" smtClean="0"/>
              <a:t>modul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didalamnya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WAJIB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23322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07" y="-27384"/>
            <a:ext cx="8371046" cy="1371600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ERP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9" y="1916113"/>
            <a:ext cx="9824353" cy="41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82549" y="1556792"/>
            <a:ext cx="98243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9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temuan-1-konsep-erp.pdf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1" t="20335" r="19709" b="24304"/>
          <a:stretch/>
        </p:blipFill>
        <p:spPr>
          <a:xfrm>
            <a:off x="5328667" y="1196752"/>
            <a:ext cx="5112570" cy="44644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7" y="1196753"/>
            <a:ext cx="4572575" cy="4929412"/>
          </a:xfrm>
        </p:spPr>
        <p:txBody>
          <a:bodyPr/>
          <a:lstStyle/>
          <a:p>
            <a:pPr algn="just"/>
            <a:r>
              <a:rPr lang="id-ID" sz="3200" dirty="0" smtClean="0"/>
              <a:t>Secara Arsitektural, ERP dikembangkan berdasarkan modul fungsional yang meliputi seluruh aspek sumber daya didalam sebuah perusahaan/Organisasi.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6404465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171" y="692696"/>
            <a:ext cx="9307100" cy="4869904"/>
          </a:xfrm>
        </p:spPr>
        <p:txBody>
          <a:bodyPr/>
          <a:lstStyle/>
          <a:p>
            <a:pPr algn="just"/>
            <a:r>
              <a:rPr lang="id-ID" dirty="0" smtClean="0"/>
              <a:t>Secara Historis, ERP berasal dari metamorfosis MRP (Manufacturing Resources Planning) yang diarahkan untuk kelompok usaha manufaktur</a:t>
            </a:r>
          </a:p>
          <a:p>
            <a:pPr algn="just"/>
            <a:r>
              <a:rPr lang="id-ID" dirty="0" smtClean="0"/>
              <a:t>Seiring dengan perkembangan teknologi, manajerial dan bisnis maka MRP berubah menjadi ERP</a:t>
            </a:r>
            <a:endParaRPr lang="id-ID" dirty="0"/>
          </a:p>
        </p:txBody>
      </p:sp>
      <p:pic>
        <p:nvPicPr>
          <p:cNvPr id="7" name="Picture 6" descr="pertemuan-1-konsep-erp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18737" r="31738" b="10375"/>
          <a:stretch/>
        </p:blipFill>
        <p:spPr>
          <a:xfrm>
            <a:off x="5040635" y="3108122"/>
            <a:ext cx="4280258" cy="29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70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9" y="692696"/>
            <a:ext cx="9235092" cy="4869904"/>
          </a:xfrm>
        </p:spPr>
        <p:txBody>
          <a:bodyPr/>
          <a:lstStyle/>
          <a:p>
            <a:pPr algn="just"/>
            <a:r>
              <a:rPr lang="id-ID" dirty="0" smtClean="0"/>
              <a:t>Secara teknis, ERP berfungsi memadukan berbagai SI yang tersebar dimasing-masing departemen (fungsional) disebuah lembaga.</a:t>
            </a:r>
          </a:p>
          <a:p>
            <a:pPr algn="just"/>
            <a:r>
              <a:rPr lang="id-ID" dirty="0" smtClean="0"/>
              <a:t>Setiap fungsional saling berbagi data dan informasi yang pada akhirnya meningkatkan sinergi antar elemen di perusahaan yang menerapkannya.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92325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r>
              <a:rPr lang="id-ID" dirty="0" smtClean="0"/>
              <a:t>Keuangan</a:t>
            </a:r>
          </a:p>
          <a:p>
            <a:r>
              <a:rPr lang="id-ID" dirty="0" smtClean="0"/>
              <a:t>Logistik</a:t>
            </a:r>
          </a:p>
          <a:p>
            <a:r>
              <a:rPr lang="id-ID" dirty="0" smtClean="0"/>
              <a:t>Sumber Daya Manusia</a:t>
            </a:r>
          </a:p>
          <a:p>
            <a:r>
              <a:rPr lang="id-ID" dirty="0" smtClean="0"/>
              <a:t>Business Process Support</a:t>
            </a:r>
          </a:p>
          <a:p>
            <a:r>
              <a:rPr lang="id-ID" dirty="0" smtClean="0"/>
              <a:t>Rantai Pasok (SCM)</a:t>
            </a:r>
            <a:endParaRPr lang="en-US" dirty="0" smtClean="0"/>
          </a:p>
          <a:p>
            <a:r>
              <a:rPr lang="en-US" dirty="0" err="1" smtClean="0"/>
              <a:t>Dukungan</a:t>
            </a:r>
            <a:r>
              <a:rPr lang="en-US" dirty="0" smtClean="0"/>
              <a:t> E-Commerce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973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47" y="-99392"/>
            <a:ext cx="9793088" cy="1371600"/>
          </a:xfrm>
        </p:spPr>
        <p:txBody>
          <a:bodyPr/>
          <a:lstStyle/>
          <a:p>
            <a:r>
              <a:rPr lang="id-ID" dirty="0" smtClean="0"/>
              <a:t>Gambaran Umum ERP</a:t>
            </a:r>
            <a:br>
              <a:rPr lang="id-ID" dirty="0" smtClean="0"/>
            </a:br>
            <a:r>
              <a:rPr lang="id-ID" sz="2800" dirty="0" smtClean="0"/>
              <a:t>(Modul Standar yang terintegrasi dengan ERP</a:t>
            </a:r>
            <a:r>
              <a:rPr lang="en-US" sz="2800" dirty="0" smtClean="0"/>
              <a:t> - </a:t>
            </a:r>
            <a:r>
              <a:rPr lang="en-US" sz="2800" dirty="0" err="1" smtClean="0"/>
              <a:t>Keuangan</a:t>
            </a:r>
            <a:r>
              <a:rPr lang="id-ID" sz="2800" dirty="0" smtClean="0"/>
              <a:t>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3" y="1628800"/>
            <a:ext cx="9379108" cy="3933800"/>
          </a:xfrm>
        </p:spPr>
        <p:txBody>
          <a:bodyPr/>
          <a:lstStyle/>
          <a:p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endParaRPr lang="en-US" dirty="0" smtClean="0"/>
          </a:p>
          <a:p>
            <a:pPr lvl="1"/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data </a:t>
            </a:r>
            <a:r>
              <a:rPr lang="en-US" dirty="0" err="1" smtClean="0"/>
              <a:t>finansial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mampu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menyajikan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laporan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Fixed Asset Management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Mendukung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pekerjaan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pengadaan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pemeliharaan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penjualan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penghapusan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biaya</a:t>
            </a:r>
            <a:r>
              <a:rPr lang="en-US" dirty="0">
                <a:sym typeface="Wingdings" pitchFamily="2" charset="2"/>
              </a:rPr>
              <a:t>.</a:t>
            </a:r>
            <a:endParaRPr lang="id-ID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92163" y="1412776"/>
            <a:ext cx="9505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878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Presentation for strategy recommendation">
  <a:themeElements>
    <a:clrScheme name="Office Them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strategy recommendation</Template>
  <TotalTime>371</TotalTime>
  <Words>1117</Words>
  <Application>Microsoft Office PowerPoint</Application>
  <PresentationFormat>Custom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 for strategy recommendation</vt:lpstr>
      <vt:lpstr>THE DEVELOPMENT OF ENTERPRISE RESOURCE PLANNING SYSTEMS</vt:lpstr>
      <vt:lpstr>Gambaran Umum ERP (Pendahuluan)</vt:lpstr>
      <vt:lpstr>Gambaran Umum ERP (Pendahuluan)</vt:lpstr>
      <vt:lpstr>Konsep Dasar ERP</vt:lpstr>
      <vt:lpstr>PowerPoint Presentation</vt:lpstr>
      <vt:lpstr>PowerPoint Presentation</vt:lpstr>
      <vt:lpstr>PowerPoint Presentation</vt:lpstr>
      <vt:lpstr>Gambaran Umum ERP (Modul Standar yang terintegrasi dengan ERP)</vt:lpstr>
      <vt:lpstr>Gambaran Umum ERP (Modul Standar yang terintegrasi dengan ERP - Keuangan)</vt:lpstr>
      <vt:lpstr>Gambaran Umum ERP (Modul Standar yang terintegrasi dengan ERP - Logistik)</vt:lpstr>
      <vt:lpstr>Gambaran Umum ERP (Modul Standar yang terintegrasi dengan ERP - SDM)</vt:lpstr>
      <vt:lpstr>Gambaran Umum ERP (Modul Standar yang terintegrasi dengan ERP – Business Process)</vt:lpstr>
      <vt:lpstr>Gambaran Umum ERP (Modul Standar yang terintegrasi dengan ERP - SCM)</vt:lpstr>
      <vt:lpstr>Gambaran Umum ERP (Modul Standar yang terintegrasi dengan ERP – E - Commerce)</vt:lpstr>
      <vt:lpstr>Sejarah Perkembangan ERP</vt:lpstr>
      <vt:lpstr>PowerPoint Presentation</vt:lpstr>
      <vt:lpstr>PowerPoint Presentation</vt:lpstr>
      <vt:lpstr>Perkembangan ERP (Sejarah - MRP)</vt:lpstr>
      <vt:lpstr>Perkembangan ERP (Sejarah - MRP)</vt:lpstr>
      <vt:lpstr>Perkembangan ERP (Sejarah – Close Loop MRP)</vt:lpstr>
      <vt:lpstr>Perkembangan ERP (Sejarah – Manufacturing Resource Planning/MRP II)</vt:lpstr>
      <vt:lpstr>Perkembangan ERP (Sejarah – Manufacturing Resource Planning/MRP II)</vt:lpstr>
      <vt:lpstr>Perkembangan ERP (Sejarah – Enterprise Resource Planning /ERP)</vt:lpstr>
      <vt:lpstr>Perkembangan ERP (Sejarah – Extended ERP / ERP II -2000</vt:lpstr>
      <vt:lpstr>Perkembangan ERP</vt:lpstr>
      <vt:lpstr>Sejarah Perkembangan ERP</vt:lpstr>
      <vt:lpstr>Sejarah Perkembangan ERP</vt:lpstr>
      <vt:lpstr>Sejarah Perkembangan ERP</vt:lpstr>
      <vt:lpstr>Sejarah Perkembangan ERP</vt:lpstr>
      <vt:lpstr>Sejarah Perkembangan ERP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ENTERPRISE RESOURCE PLANNING SYSTEMS</dc:title>
  <dc:creator>Rani Susanto</dc:creator>
  <cp:lastModifiedBy>Rani Susanto</cp:lastModifiedBy>
  <cp:revision>46</cp:revision>
  <cp:lastPrinted>1601-01-01T00:00:00Z</cp:lastPrinted>
  <dcterms:created xsi:type="dcterms:W3CDTF">2015-03-09T02:27:06Z</dcterms:created>
  <dcterms:modified xsi:type="dcterms:W3CDTF">2015-03-09T09:56:43Z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