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6" r:id="rId4"/>
    <p:sldId id="281" r:id="rId5"/>
    <p:sldId id="282" r:id="rId6"/>
    <p:sldId id="275" r:id="rId7"/>
    <p:sldId id="258" r:id="rId8"/>
    <p:sldId id="259" r:id="rId9"/>
    <p:sldId id="260" r:id="rId10"/>
    <p:sldId id="267"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BA083B-6C70-406A-A9A6-EA52F2FE0A62}" type="datetimeFigureOut">
              <a:rPr lang="en-US" smtClean="0"/>
              <a:pPr/>
              <a:t>4/4/2012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796180-95EA-47E5-B1DE-DFE1A446D8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BA083B-6C70-406A-A9A6-EA52F2FE0A62}" type="datetimeFigureOut">
              <a:rPr lang="en-US" smtClean="0"/>
              <a:pPr/>
              <a:t>4/4/2012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FBA083B-6C70-406A-A9A6-EA52F2FE0A62}"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BA083B-6C70-406A-A9A6-EA52F2FE0A62}" type="datetimeFigureOut">
              <a:rPr lang="en-US" smtClean="0"/>
              <a:pPr/>
              <a:t>4/4/2012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796180-95EA-47E5-B1DE-DFE1A446D80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BA083B-6C70-406A-A9A6-EA52F2FE0A62}" type="datetimeFigureOut">
              <a:rPr lang="en-US" smtClean="0"/>
              <a:pPr/>
              <a:t>4/4/2012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796180-95EA-47E5-B1DE-DFE1A446D8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PENGANTAR UML</a:t>
            </a:r>
            <a:endParaRPr lang="en-US" dirty="0"/>
          </a:p>
        </p:txBody>
      </p:sp>
      <p:sp>
        <p:nvSpPr>
          <p:cNvPr id="3" name="Subtitle 2"/>
          <p:cNvSpPr>
            <a:spLocks noGrp="1"/>
          </p:cNvSpPr>
          <p:nvPr>
            <p:ph type="subTitle" idx="1"/>
          </p:nvPr>
        </p:nvSpPr>
        <p:spPr/>
        <p:txBody>
          <a:bodyPr/>
          <a:lstStyle/>
          <a:p>
            <a:r>
              <a:rPr lang="en-US" dirty="0" smtClean="0"/>
              <a:t>Citra N., </a:t>
            </a:r>
            <a:r>
              <a:rPr lang="en-US" dirty="0" err="1" smtClean="0"/>
              <a:t>S.Si</a:t>
            </a:r>
            <a:r>
              <a:rPr lang="en-US" dirty="0" smtClean="0"/>
              <a:t>, MT</a:t>
            </a:r>
          </a:p>
          <a:p>
            <a:r>
              <a:rPr lang="en-US" dirty="0" smtClean="0"/>
              <a:t> UNIKOM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Tujuan Pengenalan UML</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Memberikan bahasa pemodelan yang bebas dari berbagai bahas pemrograman dan proses rekayasa.</a:t>
            </a:r>
          </a:p>
          <a:p>
            <a:r>
              <a:rPr lang="id-ID" dirty="0" smtClean="0"/>
              <a:t>Menyatukan praktek-praktek terbaik yang terdapat dalam pemodelan.</a:t>
            </a:r>
          </a:p>
          <a:p>
            <a:r>
              <a:rPr lang="id-ID" dirty="0" smtClean="0"/>
              <a:t>Memberikan model yang siap pakai, bahsa pemodelan visual yang ekspresif untuk mengembangkan dan saling menukar model dengan mudah dan dimengerti secara umum.</a:t>
            </a:r>
          </a:p>
          <a:p>
            <a:r>
              <a:rPr lang="id-ID" dirty="0" smtClean="0"/>
              <a:t>UML bisa juga berfungsi sebagai sebuah (blue print) cetak biru karena sangat lengkap dan detail. Dengan cetak biru ini maka akan bias diketahui informasi secara detail tentang coding program atau bahkan membaca program dan menginterpretasikan kembali ke dalam bentuk diagram (reserve enginering).</a:t>
            </a:r>
          </a:p>
          <a:p>
            <a:endParaRPr lang="id-ID"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p:cNvPicPr/>
          <p:nvPr/>
        </p:nvPicPr>
        <p:blipFill>
          <a:blip r:embed="rId2">
            <a:duotone>
              <a:prstClr val="black"/>
              <a:srgbClr val="D9C3A5">
                <a:tint val="50000"/>
                <a:satMod val="180000"/>
              </a:srgbClr>
            </a:duotone>
          </a:blip>
          <a:srcRect/>
          <a:stretch>
            <a:fillRect/>
          </a:stretch>
        </p:blipFill>
        <p:spPr bwMode="auto">
          <a:xfrm>
            <a:off x="1905000" y="0"/>
            <a:ext cx="6096000" cy="7239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100" dirty="0" smtClean="0"/>
              <a:t>Rational Unified Process (RUP) </a:t>
            </a:r>
            <a:r>
              <a:rPr lang="en-US" sz="2100" dirty="0" err="1" smtClean="0"/>
              <a:t>merupakan</a:t>
            </a:r>
            <a:r>
              <a:rPr lang="en-US" sz="2100" dirty="0" smtClean="0"/>
              <a:t> </a:t>
            </a:r>
            <a:r>
              <a:rPr lang="en-US" sz="2100" dirty="0" err="1" smtClean="0"/>
              <a:t>suatu</a:t>
            </a:r>
            <a:r>
              <a:rPr lang="en-US" sz="2100" dirty="0" smtClean="0"/>
              <a:t> </a:t>
            </a:r>
            <a:r>
              <a:rPr lang="en-US" sz="2100" dirty="0" err="1" smtClean="0"/>
              <a:t>metode</a:t>
            </a:r>
            <a:r>
              <a:rPr lang="en-US" sz="2100" dirty="0" smtClean="0"/>
              <a:t> </a:t>
            </a:r>
            <a:r>
              <a:rPr lang="en-US" sz="2100" dirty="0" err="1" smtClean="0"/>
              <a:t>rekayasa</a:t>
            </a:r>
            <a:r>
              <a:rPr lang="en-US" sz="2100" dirty="0" smtClean="0"/>
              <a:t> </a:t>
            </a:r>
            <a:r>
              <a:rPr lang="en-US" sz="2100" dirty="0" err="1" smtClean="0"/>
              <a:t>perangkat</a:t>
            </a:r>
            <a:r>
              <a:rPr lang="en-US" sz="2100" dirty="0" smtClean="0"/>
              <a:t> </a:t>
            </a:r>
            <a:r>
              <a:rPr lang="en-US" sz="2100" dirty="0" err="1" smtClean="0"/>
              <a:t>lunak</a:t>
            </a:r>
            <a:r>
              <a:rPr lang="en-US" sz="2100" dirty="0" smtClean="0"/>
              <a:t> yang </a:t>
            </a:r>
            <a:r>
              <a:rPr lang="en-US" sz="2100" dirty="0" err="1" smtClean="0"/>
              <a:t>dikembangkan</a:t>
            </a:r>
            <a:r>
              <a:rPr lang="en-US" sz="2100" dirty="0" smtClean="0"/>
              <a:t> </a:t>
            </a:r>
            <a:r>
              <a:rPr lang="en-US" sz="2100" dirty="0" err="1" smtClean="0"/>
              <a:t>dengan</a:t>
            </a:r>
            <a:r>
              <a:rPr lang="en-US" sz="2100" dirty="0" smtClean="0"/>
              <a:t> </a:t>
            </a:r>
            <a:r>
              <a:rPr lang="en-US" sz="2100" dirty="0" err="1" smtClean="0"/>
              <a:t>mengumpulkan</a:t>
            </a:r>
            <a:r>
              <a:rPr lang="en-US" sz="2100" dirty="0" smtClean="0"/>
              <a:t> </a:t>
            </a:r>
            <a:r>
              <a:rPr lang="en-US" sz="2100" dirty="0" err="1" smtClean="0"/>
              <a:t>berbagai</a:t>
            </a:r>
            <a:r>
              <a:rPr lang="en-US" sz="2100" dirty="0" smtClean="0"/>
              <a:t> </a:t>
            </a:r>
            <a:r>
              <a:rPr lang="en-US" sz="2100" i="1" dirty="0" smtClean="0"/>
              <a:t>best </a:t>
            </a:r>
            <a:r>
              <a:rPr lang="en-US" sz="2100" i="1" dirty="0" err="1" smtClean="0"/>
              <a:t>practises</a:t>
            </a:r>
            <a:r>
              <a:rPr lang="en-US" sz="2100" i="1" dirty="0" smtClean="0"/>
              <a:t> yang </a:t>
            </a:r>
            <a:r>
              <a:rPr lang="en-US" sz="2100" i="1" dirty="0" err="1" smtClean="0"/>
              <a:t>terdapat</a:t>
            </a:r>
            <a:r>
              <a:rPr lang="en-US" sz="2100" i="1" dirty="0" smtClean="0"/>
              <a:t> </a:t>
            </a:r>
            <a:r>
              <a:rPr lang="en-US" sz="2100" i="1" dirty="0" err="1" smtClean="0"/>
              <a:t>dalam</a:t>
            </a:r>
            <a:r>
              <a:rPr lang="en-US" sz="2100" i="1" dirty="0" smtClean="0"/>
              <a:t> </a:t>
            </a:r>
            <a:r>
              <a:rPr lang="en-US" sz="2100" i="1" dirty="0" err="1" smtClean="0"/>
              <a:t>industri</a:t>
            </a:r>
            <a:r>
              <a:rPr lang="en-US" sz="2100" i="1" dirty="0" smtClean="0"/>
              <a:t> </a:t>
            </a:r>
            <a:r>
              <a:rPr lang="en-US" sz="2100" i="1" dirty="0" err="1" smtClean="0"/>
              <a:t>pengembangan</a:t>
            </a:r>
            <a:r>
              <a:rPr lang="en-US" sz="2100" i="1" dirty="0" smtClean="0"/>
              <a:t> </a:t>
            </a:r>
            <a:r>
              <a:rPr lang="en-US" sz="2100" i="1" dirty="0" err="1" smtClean="0"/>
              <a:t>perangkat</a:t>
            </a:r>
            <a:r>
              <a:rPr lang="en-US" sz="2100" i="1" dirty="0" smtClean="0"/>
              <a:t> </a:t>
            </a:r>
            <a:r>
              <a:rPr lang="en-US" sz="2100" i="1" dirty="0" err="1" smtClean="0"/>
              <a:t>lunak</a:t>
            </a:r>
            <a:r>
              <a:rPr lang="en-US" sz="2100" i="1" dirty="0" smtClean="0"/>
              <a:t>. </a:t>
            </a:r>
            <a:r>
              <a:rPr lang="en-US" sz="2100" i="1" dirty="0" err="1" smtClean="0"/>
              <a:t>Ciri</a:t>
            </a:r>
            <a:r>
              <a:rPr lang="en-US" sz="2100" i="1" dirty="0" smtClean="0"/>
              <a:t> </a:t>
            </a:r>
            <a:r>
              <a:rPr lang="en-US" sz="2100" i="1" dirty="0" err="1" smtClean="0"/>
              <a:t>utama</a:t>
            </a:r>
            <a:r>
              <a:rPr lang="en-US" sz="2100" i="1" dirty="0" smtClean="0"/>
              <a:t> </a:t>
            </a:r>
            <a:r>
              <a:rPr lang="en-US" sz="2100" dirty="0" err="1" smtClean="0"/>
              <a:t>metode</a:t>
            </a:r>
            <a:r>
              <a:rPr lang="en-US" sz="2100" dirty="0" smtClean="0"/>
              <a:t> </a:t>
            </a:r>
            <a:r>
              <a:rPr lang="en-US" sz="2100" dirty="0" err="1" smtClean="0"/>
              <a:t>ini</a:t>
            </a:r>
            <a:r>
              <a:rPr lang="en-US" sz="2100" dirty="0" smtClean="0"/>
              <a:t> </a:t>
            </a:r>
            <a:r>
              <a:rPr lang="en-US" sz="2100" dirty="0" err="1" smtClean="0"/>
              <a:t>adalah</a:t>
            </a:r>
            <a:r>
              <a:rPr lang="en-US" sz="2100" dirty="0" smtClean="0"/>
              <a:t> </a:t>
            </a:r>
            <a:r>
              <a:rPr lang="en-US" sz="2100" dirty="0" err="1" smtClean="0"/>
              <a:t>menggunakan</a:t>
            </a:r>
            <a:r>
              <a:rPr lang="en-US" sz="2100" dirty="0" smtClean="0"/>
              <a:t> </a:t>
            </a:r>
            <a:r>
              <a:rPr lang="en-US" sz="2100" i="1" dirty="0" smtClean="0"/>
              <a:t>use-case driven </a:t>
            </a:r>
            <a:r>
              <a:rPr lang="en-US" sz="2100" i="1" dirty="0" err="1" smtClean="0"/>
              <a:t>dan</a:t>
            </a:r>
            <a:r>
              <a:rPr lang="en-US" sz="2100" i="1" dirty="0" smtClean="0"/>
              <a:t> </a:t>
            </a:r>
            <a:r>
              <a:rPr lang="en-US" sz="2100" i="1" dirty="0" err="1" smtClean="0"/>
              <a:t>pendekatan</a:t>
            </a:r>
            <a:r>
              <a:rPr lang="en-US" sz="2100" i="1" dirty="0" smtClean="0"/>
              <a:t> </a:t>
            </a:r>
            <a:r>
              <a:rPr lang="en-US" sz="2100" i="1" dirty="0" err="1" smtClean="0"/>
              <a:t>iteratif</a:t>
            </a:r>
            <a:r>
              <a:rPr lang="en-US" sz="2100" i="1" dirty="0" smtClean="0"/>
              <a:t> </a:t>
            </a:r>
            <a:r>
              <a:rPr lang="en-US" sz="2100" i="1" dirty="0" err="1" smtClean="0"/>
              <a:t>untuk</a:t>
            </a:r>
            <a:r>
              <a:rPr lang="en-US" sz="2100" i="1" dirty="0" smtClean="0"/>
              <a:t> </a:t>
            </a:r>
            <a:r>
              <a:rPr lang="en-US" sz="2100" dirty="0" err="1" smtClean="0"/>
              <a:t>siklus</a:t>
            </a:r>
            <a:r>
              <a:rPr lang="en-US" sz="2100" dirty="0" smtClean="0"/>
              <a:t> </a:t>
            </a:r>
            <a:r>
              <a:rPr lang="en-US" sz="2100" dirty="0" err="1" smtClean="0"/>
              <a:t>pengembangan</a:t>
            </a:r>
            <a:r>
              <a:rPr lang="en-US" sz="2100" dirty="0" smtClean="0"/>
              <a:t> </a:t>
            </a:r>
            <a:r>
              <a:rPr lang="en-US" sz="2100" dirty="0" err="1" smtClean="0"/>
              <a:t>perangkat</a:t>
            </a:r>
            <a:r>
              <a:rPr lang="en-US" sz="2100" dirty="0" smtClean="0"/>
              <a:t> </a:t>
            </a:r>
            <a:r>
              <a:rPr lang="en-US" sz="2100" dirty="0" err="1" smtClean="0"/>
              <a:t>lunak</a:t>
            </a:r>
            <a:endParaRPr lang="en-US" sz="2100" dirty="0" smtClean="0"/>
          </a:p>
          <a:p>
            <a:pPr algn="just"/>
            <a:r>
              <a:rPr lang="sv-SE" sz="2100" dirty="0" smtClean="0"/>
              <a:t>Rational Unified Process ini didasarkan pada suatu arsitektur </a:t>
            </a:r>
            <a:r>
              <a:rPr lang="en-US" sz="2100" dirty="0" err="1" smtClean="0"/>
              <a:t>padat</a:t>
            </a:r>
            <a:r>
              <a:rPr lang="en-US" sz="2100" dirty="0" smtClean="0"/>
              <a:t> </a:t>
            </a:r>
            <a:r>
              <a:rPr lang="en-US" sz="2100" dirty="0" err="1" smtClean="0"/>
              <a:t>proses</a:t>
            </a:r>
            <a:r>
              <a:rPr lang="en-US" sz="2100" dirty="0" smtClean="0"/>
              <a:t>, </a:t>
            </a:r>
            <a:r>
              <a:rPr lang="en-US" sz="2100" dirty="0" err="1" smtClean="0"/>
              <a:t>dan</a:t>
            </a:r>
            <a:r>
              <a:rPr lang="en-US" sz="2100" dirty="0" smtClean="0"/>
              <a:t> </a:t>
            </a:r>
            <a:r>
              <a:rPr lang="en-US" sz="2100" dirty="0" err="1" smtClean="0"/>
              <a:t>itu</a:t>
            </a:r>
            <a:r>
              <a:rPr lang="en-US" sz="2100" dirty="0" smtClean="0"/>
              <a:t> </a:t>
            </a:r>
            <a:r>
              <a:rPr lang="en-US" sz="2100" dirty="0" err="1" smtClean="0"/>
              <a:t>mengizinkan</a:t>
            </a:r>
            <a:r>
              <a:rPr lang="en-US" sz="2100" dirty="0" smtClean="0"/>
              <a:t> </a:t>
            </a:r>
            <a:r>
              <a:rPr lang="en-US" sz="2100" dirty="0" err="1" smtClean="0"/>
              <a:t>suatu</a:t>
            </a:r>
            <a:r>
              <a:rPr lang="en-US" sz="2100" dirty="0" smtClean="0"/>
              <a:t> </a:t>
            </a:r>
            <a:r>
              <a:rPr lang="en-US" sz="2100" dirty="0" err="1" smtClean="0"/>
              <a:t>organisasi</a:t>
            </a:r>
            <a:r>
              <a:rPr lang="en-US" sz="2100" dirty="0" smtClean="0"/>
              <a:t> </a:t>
            </a:r>
            <a:r>
              <a:rPr lang="en-US" sz="2100" dirty="0" err="1" smtClean="0"/>
              <a:t>pengembangan</a:t>
            </a:r>
            <a:r>
              <a:rPr lang="en-US" sz="2100" dirty="0" smtClean="0"/>
              <a:t> </a:t>
            </a:r>
            <a:r>
              <a:rPr lang="en-US" sz="2100" dirty="0" err="1" smtClean="0"/>
              <a:t>untuk</a:t>
            </a:r>
            <a:r>
              <a:rPr lang="en-US" sz="2100" dirty="0" smtClean="0"/>
              <a:t> </a:t>
            </a:r>
            <a:r>
              <a:rPr lang="en-US" sz="2100" dirty="0" err="1" smtClean="0"/>
              <a:t>mengatur</a:t>
            </a:r>
            <a:r>
              <a:rPr lang="en-US" sz="2100" dirty="0" smtClean="0"/>
              <a:t> </a:t>
            </a:r>
            <a:r>
              <a:rPr lang="en-US" sz="2100" dirty="0" err="1" smtClean="0"/>
              <a:t>sesuai</a:t>
            </a:r>
            <a:r>
              <a:rPr lang="en-US" sz="2100" dirty="0" smtClean="0"/>
              <a:t> </a:t>
            </a:r>
            <a:r>
              <a:rPr lang="en-US" sz="2100" dirty="0" err="1" smtClean="0"/>
              <a:t>dengan</a:t>
            </a:r>
            <a:r>
              <a:rPr lang="en-US" sz="2100" dirty="0" smtClean="0"/>
              <a:t> </a:t>
            </a:r>
            <a:r>
              <a:rPr lang="en-US" sz="2100" dirty="0" err="1" smtClean="0"/>
              <a:t>kebutuhannya</a:t>
            </a:r>
            <a:r>
              <a:rPr lang="en-US" sz="2100" dirty="0" smtClean="0"/>
              <a:t>.</a:t>
            </a:r>
          </a:p>
          <a:p>
            <a:pPr algn="just"/>
            <a:r>
              <a:rPr lang="en-US" sz="2100" dirty="0" smtClean="0"/>
              <a:t>RUP </a:t>
            </a:r>
            <a:r>
              <a:rPr lang="en-US" sz="2100" dirty="0" err="1" smtClean="0"/>
              <a:t>menggunakan</a:t>
            </a:r>
            <a:r>
              <a:rPr lang="en-US" sz="2100" dirty="0" smtClean="0"/>
              <a:t> </a:t>
            </a:r>
            <a:r>
              <a:rPr lang="en-US" sz="2100" dirty="0" err="1" smtClean="0"/>
              <a:t>konsep</a:t>
            </a:r>
            <a:r>
              <a:rPr lang="en-US" sz="2100" dirty="0" smtClean="0"/>
              <a:t> </a:t>
            </a:r>
            <a:r>
              <a:rPr lang="en-US" sz="2100" i="1" dirty="0" smtClean="0"/>
              <a:t>object oriented, </a:t>
            </a:r>
            <a:r>
              <a:rPr lang="en-US" sz="2100" i="1" dirty="0" err="1" smtClean="0"/>
              <a:t>dengan</a:t>
            </a:r>
            <a:r>
              <a:rPr lang="en-US" sz="2100" i="1" dirty="0" smtClean="0"/>
              <a:t> </a:t>
            </a:r>
            <a:r>
              <a:rPr lang="en-US" sz="2100" dirty="0" err="1" smtClean="0"/>
              <a:t>aktifitas</a:t>
            </a:r>
            <a:r>
              <a:rPr lang="en-US" sz="2100" dirty="0" smtClean="0"/>
              <a:t> yang </a:t>
            </a:r>
            <a:r>
              <a:rPr lang="en-US" sz="2100" dirty="0" err="1" smtClean="0"/>
              <a:t>berfokus</a:t>
            </a:r>
            <a:r>
              <a:rPr lang="en-US" sz="2100" dirty="0" smtClean="0"/>
              <a:t> </a:t>
            </a:r>
            <a:r>
              <a:rPr lang="en-US" sz="2100" dirty="0" err="1" smtClean="0"/>
              <a:t>pada</a:t>
            </a:r>
            <a:r>
              <a:rPr lang="en-US" sz="2100" dirty="0" smtClean="0"/>
              <a:t> </a:t>
            </a:r>
            <a:r>
              <a:rPr lang="en-US" sz="2100" dirty="0" err="1" smtClean="0"/>
              <a:t>pengembangan</a:t>
            </a:r>
            <a:r>
              <a:rPr lang="en-US" sz="2100" dirty="0" smtClean="0"/>
              <a:t> model </a:t>
            </a:r>
            <a:r>
              <a:rPr lang="en-US" sz="2100" dirty="0" err="1" smtClean="0"/>
              <a:t>dengan</a:t>
            </a:r>
            <a:r>
              <a:rPr lang="en-US" sz="2100" dirty="0" smtClean="0"/>
              <a:t> </a:t>
            </a:r>
            <a:r>
              <a:rPr lang="en-US" sz="2100" dirty="0" err="1" smtClean="0"/>
              <a:t>menggunakan</a:t>
            </a:r>
            <a:r>
              <a:rPr lang="en-US" sz="2100" dirty="0" smtClean="0"/>
              <a:t> </a:t>
            </a:r>
            <a:r>
              <a:rPr lang="en-US" sz="2100" i="1" dirty="0" smtClean="0"/>
              <a:t>Unified Model Language (UML).</a:t>
            </a:r>
            <a:endParaRPr lang="en-US" sz="2100" dirty="0"/>
          </a:p>
        </p:txBody>
      </p:sp>
      <p:sp>
        <p:nvSpPr>
          <p:cNvPr id="3" name="Title 2"/>
          <p:cNvSpPr>
            <a:spLocks noGrp="1"/>
          </p:cNvSpPr>
          <p:nvPr>
            <p:ph type="title"/>
          </p:nvPr>
        </p:nvSpPr>
        <p:spPr/>
        <p:txBody>
          <a:bodyPr/>
          <a:lstStyle/>
          <a:p>
            <a:r>
              <a:rPr lang="en-US" dirty="0" err="1" smtClean="0"/>
              <a:t>Pengertian</a:t>
            </a:r>
            <a:r>
              <a:rPr lang="en-US" dirty="0" smtClean="0"/>
              <a:t> RUP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b="1" dirty="0" err="1" smtClean="0"/>
              <a:t>Dimensi</a:t>
            </a:r>
            <a:r>
              <a:rPr lang="en-US" b="1" dirty="0" smtClean="0"/>
              <a:t> </a:t>
            </a:r>
            <a:r>
              <a:rPr lang="en-US" b="1" dirty="0" err="1" smtClean="0"/>
              <a:t>pertama</a:t>
            </a:r>
            <a:r>
              <a:rPr lang="en-US" dirty="0" smtClean="0"/>
              <a:t> </a:t>
            </a:r>
            <a:r>
              <a:rPr lang="en-US" dirty="0" err="1" smtClean="0"/>
              <a:t>digambarkan</a:t>
            </a:r>
            <a:r>
              <a:rPr lang="en-US" dirty="0" smtClean="0"/>
              <a:t> </a:t>
            </a:r>
            <a:r>
              <a:rPr lang="en-US" dirty="0" err="1" smtClean="0"/>
              <a:t>secara</a:t>
            </a:r>
            <a:r>
              <a:rPr lang="en-US" dirty="0" smtClean="0"/>
              <a:t> horizontal. </a:t>
            </a:r>
            <a:r>
              <a:rPr lang="en-US" dirty="0" err="1" smtClean="0"/>
              <a:t>Dimensi</a:t>
            </a:r>
            <a:r>
              <a:rPr lang="en-US" dirty="0" smtClean="0"/>
              <a:t> </a:t>
            </a:r>
            <a:r>
              <a:rPr lang="en-US" dirty="0" err="1" smtClean="0"/>
              <a:t>ini</a:t>
            </a:r>
            <a:r>
              <a:rPr lang="en-US" dirty="0" smtClean="0"/>
              <a:t> </a:t>
            </a:r>
            <a:r>
              <a:rPr lang="en-US" dirty="0" err="1" smtClean="0"/>
              <a:t>mewakili</a:t>
            </a:r>
            <a:r>
              <a:rPr lang="en-US" dirty="0" smtClean="0"/>
              <a:t> </a:t>
            </a:r>
            <a:r>
              <a:rPr lang="en-US" dirty="0" err="1" smtClean="0"/>
              <a:t>aspek-aspek</a:t>
            </a:r>
            <a:r>
              <a:rPr lang="en-US" dirty="0" smtClean="0"/>
              <a:t> </a:t>
            </a:r>
            <a:r>
              <a:rPr lang="en-US" dirty="0" err="1" smtClean="0"/>
              <a:t>dinamis</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Aspek</a:t>
            </a:r>
            <a:r>
              <a:rPr lang="en-US" dirty="0" smtClean="0"/>
              <a:t> </a:t>
            </a:r>
            <a:r>
              <a:rPr lang="en-US" dirty="0" err="1" smtClean="0"/>
              <a:t>ini</a:t>
            </a:r>
            <a:r>
              <a:rPr lang="en-US" dirty="0" smtClean="0"/>
              <a:t> </a:t>
            </a:r>
            <a:r>
              <a:rPr lang="en-US" dirty="0" err="1" smtClean="0"/>
              <a:t>dijabarkan</a:t>
            </a:r>
            <a:r>
              <a:rPr lang="en-US" dirty="0" smtClean="0"/>
              <a:t> </a:t>
            </a:r>
            <a:r>
              <a:rPr lang="en-US" dirty="0" err="1" smtClean="0"/>
              <a:t>dalam</a:t>
            </a:r>
            <a:r>
              <a:rPr lang="en-US" dirty="0" smtClean="0"/>
              <a:t> </a:t>
            </a:r>
            <a:r>
              <a:rPr lang="en-US" dirty="0" err="1" smtClean="0"/>
              <a:t>tahapan</a:t>
            </a:r>
            <a:r>
              <a:rPr lang="en-US" dirty="0" smtClean="0"/>
              <a:t> </a:t>
            </a:r>
            <a:r>
              <a:rPr lang="en-US" dirty="0" err="1" smtClean="0"/>
              <a:t>pengembangan</a:t>
            </a:r>
            <a:r>
              <a:rPr lang="en-US" dirty="0" smtClean="0"/>
              <a:t> </a:t>
            </a:r>
            <a:r>
              <a:rPr lang="en-US" dirty="0" err="1" smtClean="0"/>
              <a:t>atau</a:t>
            </a:r>
            <a:r>
              <a:rPr lang="en-US" dirty="0" smtClean="0"/>
              <a:t> </a:t>
            </a:r>
            <a:r>
              <a:rPr lang="en-US" dirty="0" err="1" smtClean="0"/>
              <a:t>fase</a:t>
            </a:r>
            <a:r>
              <a:rPr lang="en-US" dirty="0" smtClean="0"/>
              <a:t>. </a:t>
            </a:r>
            <a:r>
              <a:rPr lang="en-US" dirty="0" err="1" smtClean="0"/>
              <a:t>Setiap</a:t>
            </a:r>
            <a:r>
              <a:rPr lang="en-US" dirty="0" smtClean="0"/>
              <a:t> </a:t>
            </a:r>
            <a:r>
              <a:rPr lang="en-US" dirty="0" err="1" smtClean="0"/>
              <a:t>fase</a:t>
            </a:r>
            <a:r>
              <a:rPr lang="en-US" dirty="0" smtClean="0"/>
              <a:t> </a:t>
            </a:r>
            <a:r>
              <a:rPr lang="en-US" dirty="0" err="1" smtClean="0"/>
              <a:t>akan</a:t>
            </a:r>
            <a:r>
              <a:rPr lang="en-US" dirty="0" smtClean="0"/>
              <a:t> </a:t>
            </a:r>
            <a:r>
              <a:rPr lang="en-US" dirty="0" err="1" smtClean="0"/>
              <a:t>memiliki</a:t>
            </a:r>
            <a:r>
              <a:rPr lang="en-US" dirty="0" smtClean="0"/>
              <a:t> </a:t>
            </a:r>
            <a:r>
              <a:rPr lang="en-US" dirty="0" err="1" smtClean="0"/>
              <a:t>suatu</a:t>
            </a:r>
            <a:r>
              <a:rPr lang="en-US" dirty="0" smtClean="0"/>
              <a:t> </a:t>
            </a:r>
            <a:r>
              <a:rPr lang="en-US" i="1" dirty="0" smtClean="0"/>
              <a:t>major milestone</a:t>
            </a:r>
            <a:r>
              <a:rPr lang="en-US" dirty="0" smtClean="0"/>
              <a:t> yang </a:t>
            </a:r>
            <a:r>
              <a:rPr lang="en-US" dirty="0" err="1" smtClean="0"/>
              <a:t>menandakan</a:t>
            </a:r>
            <a:r>
              <a:rPr lang="en-US" dirty="0" smtClean="0"/>
              <a:t> </a:t>
            </a:r>
            <a:r>
              <a:rPr lang="en-US" dirty="0" err="1" smtClean="0"/>
              <a:t>akhir</a:t>
            </a:r>
            <a:r>
              <a:rPr lang="en-US" dirty="0" smtClean="0"/>
              <a:t> </a:t>
            </a:r>
            <a:r>
              <a:rPr lang="en-US" dirty="0" err="1" smtClean="0"/>
              <a:t>dari</a:t>
            </a:r>
            <a:r>
              <a:rPr lang="en-US" dirty="0" smtClean="0"/>
              <a:t> </a:t>
            </a:r>
            <a:r>
              <a:rPr lang="en-US" dirty="0" err="1" smtClean="0"/>
              <a:t>awal</a:t>
            </a:r>
            <a:r>
              <a:rPr lang="en-US" dirty="0" smtClean="0"/>
              <a:t> </a:t>
            </a:r>
            <a:r>
              <a:rPr lang="en-US" dirty="0" err="1" smtClean="0"/>
              <a:t>dari</a:t>
            </a:r>
            <a:r>
              <a:rPr lang="en-US" dirty="0" smtClean="0"/>
              <a:t> phase </a:t>
            </a:r>
            <a:r>
              <a:rPr lang="en-US" dirty="0" err="1" smtClean="0"/>
              <a:t>selanjutnya</a:t>
            </a:r>
            <a:r>
              <a:rPr lang="en-US" dirty="0" smtClean="0"/>
              <a:t>. </a:t>
            </a:r>
            <a:r>
              <a:rPr lang="en-US" dirty="0" err="1" smtClean="0"/>
              <a:t>Setiap</a:t>
            </a:r>
            <a:r>
              <a:rPr lang="en-US" dirty="0" smtClean="0"/>
              <a:t> phase </a:t>
            </a:r>
            <a:r>
              <a:rPr lang="en-US" dirty="0" err="1" smtClean="0"/>
              <a:t>dapat</a:t>
            </a:r>
            <a:r>
              <a:rPr lang="en-US" dirty="0" smtClean="0"/>
              <a:t> </a:t>
            </a:r>
            <a:r>
              <a:rPr lang="en-US" dirty="0" err="1" smtClean="0"/>
              <a:t>berdiri</a:t>
            </a:r>
            <a:r>
              <a:rPr lang="en-US" dirty="0" smtClean="0"/>
              <a:t> </a:t>
            </a:r>
            <a:r>
              <a:rPr lang="en-US" dirty="0" err="1" smtClean="0"/>
              <a:t>dari</a:t>
            </a:r>
            <a:r>
              <a:rPr lang="en-US" dirty="0" smtClean="0"/>
              <a:t> </a:t>
            </a:r>
            <a:r>
              <a:rPr lang="en-US" dirty="0" err="1" smtClean="0"/>
              <a:t>satu</a:t>
            </a:r>
            <a:r>
              <a:rPr lang="en-US" dirty="0" smtClean="0"/>
              <a:t> </a:t>
            </a:r>
            <a:r>
              <a:rPr lang="en-US" dirty="0" err="1" smtClean="0"/>
              <a:t>beberapa</a:t>
            </a:r>
            <a:r>
              <a:rPr lang="en-US" dirty="0" smtClean="0"/>
              <a:t> </a:t>
            </a:r>
            <a:r>
              <a:rPr lang="en-US" dirty="0" err="1" smtClean="0"/>
              <a:t>iterasi</a:t>
            </a:r>
            <a:r>
              <a:rPr lang="en-US" dirty="0" smtClean="0"/>
              <a:t>.  </a:t>
            </a:r>
            <a:r>
              <a:rPr lang="en-US" dirty="0" err="1" smtClean="0"/>
              <a:t>Dimensi</a:t>
            </a:r>
            <a:r>
              <a:rPr lang="en-US" dirty="0" smtClean="0"/>
              <a:t> </a:t>
            </a:r>
            <a:r>
              <a:rPr lang="en-US" dirty="0" err="1" smtClean="0"/>
              <a:t>ini</a:t>
            </a:r>
            <a:r>
              <a:rPr lang="en-US" dirty="0" smtClean="0"/>
              <a:t> </a:t>
            </a:r>
            <a:r>
              <a:rPr lang="en-US" dirty="0" err="1" smtClean="0"/>
              <a:t>terdiri</a:t>
            </a:r>
            <a:r>
              <a:rPr lang="en-US" dirty="0" smtClean="0"/>
              <a:t> </a:t>
            </a:r>
            <a:r>
              <a:rPr lang="en-US" dirty="0" err="1" smtClean="0"/>
              <a:t>atas</a:t>
            </a:r>
            <a:r>
              <a:rPr lang="en-US" dirty="0" smtClean="0"/>
              <a:t> </a:t>
            </a:r>
            <a:r>
              <a:rPr lang="en-US" i="1" dirty="0" smtClean="0"/>
              <a:t>Inception</a:t>
            </a:r>
            <a:r>
              <a:rPr lang="en-US" dirty="0" smtClean="0"/>
              <a:t>, </a:t>
            </a:r>
            <a:r>
              <a:rPr lang="en-US" i="1" dirty="0" smtClean="0"/>
              <a:t>Elaboration</a:t>
            </a:r>
            <a:r>
              <a:rPr lang="en-US" dirty="0" smtClean="0"/>
              <a:t>, </a:t>
            </a:r>
            <a:r>
              <a:rPr lang="en-US" i="1" dirty="0" smtClean="0"/>
              <a:t>Construction</a:t>
            </a:r>
            <a:r>
              <a:rPr lang="en-US" dirty="0" smtClean="0"/>
              <a:t>, </a:t>
            </a:r>
            <a:r>
              <a:rPr lang="en-US" dirty="0" err="1" smtClean="0"/>
              <a:t>dan</a:t>
            </a:r>
            <a:r>
              <a:rPr lang="en-US" dirty="0" smtClean="0"/>
              <a:t> </a:t>
            </a:r>
            <a:r>
              <a:rPr lang="en-US" i="1" dirty="0" smtClean="0"/>
              <a:t>Transition</a:t>
            </a:r>
            <a:r>
              <a:rPr lang="en-US" dirty="0" smtClean="0"/>
              <a:t>. </a:t>
            </a:r>
          </a:p>
          <a:p>
            <a:pPr lvl="0" algn="just"/>
            <a:r>
              <a:rPr lang="en-US" b="1" dirty="0" err="1" smtClean="0"/>
              <a:t>Dimensi</a:t>
            </a:r>
            <a:r>
              <a:rPr lang="en-US" b="1" dirty="0" smtClean="0"/>
              <a:t> </a:t>
            </a:r>
            <a:r>
              <a:rPr lang="en-US" b="1" dirty="0" err="1" smtClean="0"/>
              <a:t>kedua</a:t>
            </a:r>
            <a:r>
              <a:rPr lang="en-US" dirty="0" smtClean="0"/>
              <a:t> </a:t>
            </a:r>
            <a:r>
              <a:rPr lang="en-US" dirty="0" err="1" smtClean="0"/>
              <a:t>digambarkan</a:t>
            </a:r>
            <a:r>
              <a:rPr lang="en-US" dirty="0" smtClean="0"/>
              <a:t> </a:t>
            </a:r>
            <a:r>
              <a:rPr lang="en-US" dirty="0" err="1" smtClean="0"/>
              <a:t>secara</a:t>
            </a:r>
            <a:r>
              <a:rPr lang="en-US" dirty="0" smtClean="0"/>
              <a:t> </a:t>
            </a:r>
            <a:r>
              <a:rPr lang="en-US" dirty="0" err="1" smtClean="0"/>
              <a:t>vertikal</a:t>
            </a:r>
            <a:r>
              <a:rPr lang="en-US" dirty="0" smtClean="0"/>
              <a:t>. </a:t>
            </a:r>
            <a:r>
              <a:rPr lang="en-US" dirty="0" err="1" smtClean="0"/>
              <a:t>Dimensi</a:t>
            </a:r>
            <a:r>
              <a:rPr lang="en-US" dirty="0" smtClean="0"/>
              <a:t> </a:t>
            </a:r>
            <a:r>
              <a:rPr lang="en-US" dirty="0" err="1" smtClean="0"/>
              <a:t>ini</a:t>
            </a:r>
            <a:r>
              <a:rPr lang="en-US" dirty="0" smtClean="0"/>
              <a:t> </a:t>
            </a:r>
            <a:r>
              <a:rPr lang="en-US" dirty="0" err="1" smtClean="0"/>
              <a:t>mewakili</a:t>
            </a:r>
            <a:r>
              <a:rPr lang="en-US" dirty="0" smtClean="0"/>
              <a:t> </a:t>
            </a:r>
            <a:r>
              <a:rPr lang="en-US" dirty="0" err="1" smtClean="0"/>
              <a:t>aspek-aspek</a:t>
            </a:r>
            <a:r>
              <a:rPr lang="en-US" dirty="0" smtClean="0"/>
              <a:t> </a:t>
            </a:r>
            <a:r>
              <a:rPr lang="en-US" dirty="0" err="1" smtClean="0"/>
              <a:t>statis</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yang </a:t>
            </a:r>
            <a:r>
              <a:rPr lang="en-US" dirty="0" err="1" smtClean="0"/>
              <a:t>dikelompokkan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beberapa</a:t>
            </a:r>
            <a:r>
              <a:rPr lang="en-US" dirty="0" smtClean="0"/>
              <a:t> </a:t>
            </a:r>
            <a:r>
              <a:rPr lang="en-US" dirty="0" err="1" smtClean="0"/>
              <a:t>disiplin</a:t>
            </a:r>
            <a:r>
              <a:rPr lang="en-US" dirty="0" smtClean="0"/>
              <a:t>. </a:t>
            </a:r>
            <a:r>
              <a:rPr lang="en-US" dirty="0" err="1" smtClean="0"/>
              <a:t>Proses</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yang </a:t>
            </a:r>
            <a:r>
              <a:rPr lang="en-US" dirty="0" err="1" smtClean="0"/>
              <a:t>dijelaskan</a:t>
            </a:r>
            <a:r>
              <a:rPr lang="en-US" dirty="0" smtClean="0"/>
              <a:t> </a:t>
            </a:r>
            <a:r>
              <a:rPr lang="en-US" dirty="0" err="1" smtClean="0"/>
              <a:t>kedalam</a:t>
            </a:r>
            <a:r>
              <a:rPr lang="en-US" dirty="0" smtClean="0"/>
              <a:t> </a:t>
            </a:r>
            <a:r>
              <a:rPr lang="en-US" dirty="0" err="1" smtClean="0"/>
              <a:t>beberapa</a:t>
            </a:r>
            <a:r>
              <a:rPr lang="en-US" dirty="0" smtClean="0"/>
              <a:t> </a:t>
            </a:r>
            <a:r>
              <a:rPr lang="en-US" dirty="0" err="1" smtClean="0"/>
              <a:t>disiplin</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empat</a:t>
            </a:r>
            <a:r>
              <a:rPr lang="en-US" dirty="0" smtClean="0"/>
              <a:t> </a:t>
            </a:r>
            <a:r>
              <a:rPr lang="en-US" dirty="0" err="1" smtClean="0"/>
              <a:t>elemen</a:t>
            </a:r>
            <a:r>
              <a:rPr lang="en-US" dirty="0" smtClean="0"/>
              <a:t> </a:t>
            </a:r>
            <a:r>
              <a:rPr lang="en-US" dirty="0" err="1" smtClean="0"/>
              <a:t>penting</a:t>
            </a:r>
            <a:r>
              <a:rPr lang="en-US" dirty="0" smtClean="0"/>
              <a:t>, </a:t>
            </a:r>
            <a:r>
              <a:rPr lang="en-US" dirty="0" err="1" smtClean="0"/>
              <a:t>yakni</a:t>
            </a:r>
            <a:r>
              <a:rPr lang="en-US" dirty="0" smtClean="0"/>
              <a:t> </a:t>
            </a:r>
            <a:r>
              <a:rPr lang="en-US" i="1" dirty="0" smtClean="0"/>
              <a:t>who is doing</a:t>
            </a:r>
            <a:r>
              <a:rPr lang="en-US" dirty="0" smtClean="0"/>
              <a:t>, </a:t>
            </a:r>
            <a:r>
              <a:rPr lang="en-US" i="1" dirty="0" smtClean="0"/>
              <a:t>what</a:t>
            </a:r>
            <a:r>
              <a:rPr lang="en-US" dirty="0" smtClean="0"/>
              <a:t>, </a:t>
            </a:r>
            <a:r>
              <a:rPr lang="en-US" i="1" dirty="0" smtClean="0"/>
              <a:t>how</a:t>
            </a:r>
            <a:r>
              <a:rPr lang="en-US" dirty="0" smtClean="0"/>
              <a:t> </a:t>
            </a:r>
            <a:r>
              <a:rPr lang="en-US" dirty="0" err="1" smtClean="0"/>
              <a:t>dan</a:t>
            </a:r>
            <a:r>
              <a:rPr lang="en-US" dirty="0" smtClean="0"/>
              <a:t> </a:t>
            </a:r>
            <a:r>
              <a:rPr lang="en-US" i="1" dirty="0" smtClean="0"/>
              <a:t>when</a:t>
            </a:r>
            <a:r>
              <a:rPr lang="en-US" dirty="0" smtClean="0"/>
              <a:t>. </a:t>
            </a:r>
            <a:r>
              <a:rPr lang="en-US" dirty="0" err="1" smtClean="0"/>
              <a:t>Dimensi</a:t>
            </a:r>
            <a:r>
              <a:rPr lang="en-US" dirty="0" smtClean="0"/>
              <a:t> </a:t>
            </a:r>
            <a:r>
              <a:rPr lang="en-US" dirty="0" err="1" smtClean="0"/>
              <a:t>ini</a:t>
            </a:r>
            <a:r>
              <a:rPr lang="en-US" dirty="0" smtClean="0"/>
              <a:t> </a:t>
            </a:r>
            <a:r>
              <a:rPr lang="en-US" dirty="0" err="1" smtClean="0"/>
              <a:t>terdiri</a:t>
            </a:r>
            <a:r>
              <a:rPr lang="en-US" dirty="0" smtClean="0"/>
              <a:t> </a:t>
            </a:r>
            <a:r>
              <a:rPr lang="en-US" dirty="0" err="1" smtClean="0"/>
              <a:t>atas</a:t>
            </a:r>
            <a:r>
              <a:rPr lang="en-US" dirty="0" smtClean="0"/>
              <a:t> </a:t>
            </a:r>
          </a:p>
          <a:p>
            <a:endParaRPr lang="en-US" dirty="0"/>
          </a:p>
        </p:txBody>
      </p:sp>
      <p:sp>
        <p:nvSpPr>
          <p:cNvPr id="3" name="Title 2"/>
          <p:cNvSpPr>
            <a:spLocks noGrp="1"/>
          </p:cNvSpPr>
          <p:nvPr>
            <p:ph type="title"/>
          </p:nvPr>
        </p:nvSpPr>
        <p:spPr/>
        <p:txBody>
          <a:bodyPr/>
          <a:lstStyle/>
          <a:p>
            <a:r>
              <a:rPr lang="en-US" dirty="0" err="1" smtClean="0"/>
              <a:t>Dimensi</a:t>
            </a:r>
            <a:r>
              <a:rPr lang="en-US" dirty="0" smtClean="0"/>
              <a:t> RUP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i="1" dirty="0" smtClean="0"/>
              <a:t>Improve productivity </a:t>
            </a:r>
            <a:endParaRPr lang="en-US" dirty="0" smtClean="0"/>
          </a:p>
          <a:p>
            <a:pPr algn="just">
              <a:buNone/>
            </a:pPr>
            <a:r>
              <a:rPr lang="en-US" dirty="0" smtClean="0"/>
              <a:t>	Standard </a:t>
            </a:r>
            <a:r>
              <a:rPr lang="en-US" dirty="0" err="1" smtClean="0"/>
              <a:t>ini</a:t>
            </a:r>
            <a:r>
              <a:rPr lang="en-US" dirty="0" smtClean="0"/>
              <a:t> </a:t>
            </a:r>
            <a:r>
              <a:rPr lang="en-US" dirty="0" err="1" smtClean="0"/>
              <a:t>dapat</a:t>
            </a:r>
            <a:r>
              <a:rPr lang="en-US" dirty="0" smtClean="0"/>
              <a:t> </a:t>
            </a:r>
            <a:r>
              <a:rPr lang="en-US" dirty="0" err="1" smtClean="0"/>
              <a:t>memanfaatkan</a:t>
            </a:r>
            <a:r>
              <a:rPr lang="en-US" dirty="0" smtClean="0"/>
              <a:t> </a:t>
            </a:r>
            <a:r>
              <a:rPr lang="en-US" dirty="0" err="1" smtClean="0"/>
              <a:t>kembali</a:t>
            </a:r>
            <a:r>
              <a:rPr lang="en-US" dirty="0" smtClean="0"/>
              <a:t> </a:t>
            </a:r>
            <a:r>
              <a:rPr lang="en-US" dirty="0" err="1" smtClean="0"/>
              <a:t>komponen-komponen</a:t>
            </a:r>
            <a:r>
              <a:rPr lang="en-US" dirty="0" smtClean="0"/>
              <a:t> yang </a:t>
            </a:r>
            <a:r>
              <a:rPr lang="en-US" dirty="0" err="1" smtClean="0"/>
              <a:t>telah</a:t>
            </a:r>
            <a:r>
              <a:rPr lang="en-US" dirty="0" smtClean="0"/>
              <a:t> </a:t>
            </a:r>
            <a:r>
              <a:rPr lang="en-US" dirty="0" err="1" smtClean="0"/>
              <a:t>tersedia</a:t>
            </a:r>
            <a:r>
              <a:rPr lang="en-US" dirty="0" smtClean="0"/>
              <a:t>/</a:t>
            </a:r>
            <a:r>
              <a:rPr lang="en-US" dirty="0" err="1" smtClean="0"/>
              <a:t>dibuat</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meningkatkan</a:t>
            </a:r>
            <a:r>
              <a:rPr lang="en-US" dirty="0" smtClean="0"/>
              <a:t> </a:t>
            </a:r>
            <a:r>
              <a:rPr lang="en-US" dirty="0" err="1" smtClean="0"/>
              <a:t>produktifitas</a:t>
            </a:r>
            <a:r>
              <a:rPr lang="en-US" dirty="0" smtClean="0"/>
              <a:t>  </a:t>
            </a:r>
          </a:p>
          <a:p>
            <a:r>
              <a:rPr lang="en-US" i="1" dirty="0" smtClean="0"/>
              <a:t>Deliver high quality system </a:t>
            </a:r>
            <a:endParaRPr lang="en-US" dirty="0" smtClean="0"/>
          </a:p>
          <a:p>
            <a:pPr algn="just">
              <a:buNone/>
            </a:pPr>
            <a:r>
              <a:rPr lang="en-US" dirty="0" smtClean="0"/>
              <a:t>	</a:t>
            </a:r>
            <a:r>
              <a:rPr lang="en-US" dirty="0" err="1" smtClean="0"/>
              <a:t>Kualitas</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dapat</a:t>
            </a:r>
            <a:r>
              <a:rPr lang="en-US" dirty="0" smtClean="0"/>
              <a:t> </a:t>
            </a:r>
            <a:r>
              <a:rPr lang="en-US" dirty="0" err="1" smtClean="0"/>
              <a:t>ditingkatkan</a:t>
            </a:r>
            <a:r>
              <a:rPr lang="en-US" dirty="0" smtClean="0"/>
              <a:t> </a:t>
            </a:r>
            <a:r>
              <a:rPr lang="en-US" dirty="0" err="1" smtClean="0"/>
              <a:t>sebagai</a:t>
            </a:r>
            <a:r>
              <a:rPr lang="en-US" dirty="0" smtClean="0"/>
              <a:t> </a:t>
            </a:r>
            <a:r>
              <a:rPr lang="en-US" dirty="0" err="1" smtClean="0"/>
              <a:t>sistem</a:t>
            </a:r>
            <a:r>
              <a:rPr lang="en-US" dirty="0" smtClean="0"/>
              <a:t> yang </a:t>
            </a:r>
            <a:r>
              <a:rPr lang="en-US" dirty="0" err="1" smtClean="0"/>
              <a:t>dibuat</a:t>
            </a:r>
            <a:r>
              <a:rPr lang="en-US" dirty="0" smtClean="0"/>
              <a:t> </a:t>
            </a:r>
            <a:r>
              <a:rPr lang="en-US" dirty="0" err="1" smtClean="0"/>
              <a:t>pada</a:t>
            </a:r>
            <a:r>
              <a:rPr lang="en-US" dirty="0" smtClean="0"/>
              <a:t> </a:t>
            </a:r>
            <a:r>
              <a:rPr lang="en-US" dirty="0" err="1" smtClean="0"/>
              <a:t>komponen­komponen</a:t>
            </a:r>
            <a:r>
              <a:rPr lang="en-US" dirty="0" smtClean="0"/>
              <a:t> yang </a:t>
            </a:r>
            <a:r>
              <a:rPr lang="en-US" dirty="0" err="1" smtClean="0"/>
              <a:t>telah</a:t>
            </a:r>
            <a:r>
              <a:rPr lang="en-US" dirty="0" smtClean="0"/>
              <a:t> </a:t>
            </a:r>
            <a:r>
              <a:rPr lang="en-US" dirty="0" err="1" smtClean="0"/>
              <a:t>teruji</a:t>
            </a:r>
            <a:r>
              <a:rPr lang="en-US" dirty="0" smtClean="0"/>
              <a:t> (</a:t>
            </a:r>
            <a:r>
              <a:rPr lang="en-US" i="1" dirty="0" smtClean="0"/>
              <a:t>well-tested</a:t>
            </a:r>
            <a:r>
              <a:rPr lang="en-US" dirty="0" smtClean="0"/>
              <a:t> </a:t>
            </a:r>
            <a:r>
              <a:rPr lang="en-US" dirty="0" err="1" smtClean="0"/>
              <a:t>dan</a:t>
            </a:r>
            <a:r>
              <a:rPr lang="en-US" dirty="0" smtClean="0"/>
              <a:t> </a:t>
            </a:r>
            <a:r>
              <a:rPr lang="en-US" i="1" dirty="0" smtClean="0"/>
              <a:t>well-proven</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mempercepat</a:t>
            </a:r>
            <a:r>
              <a:rPr lang="en-US" dirty="0" smtClean="0"/>
              <a:t> </a:t>
            </a:r>
            <a:r>
              <a:rPr lang="en-US" i="1" dirty="0" smtClean="0"/>
              <a:t>delivery </a:t>
            </a:r>
            <a:r>
              <a:rPr lang="en-US" dirty="0" err="1" smtClean="0"/>
              <a:t>sistem</a:t>
            </a:r>
            <a:r>
              <a:rPr lang="en-US" dirty="0" smtClean="0"/>
              <a:t> </a:t>
            </a:r>
            <a:r>
              <a:rPr lang="en-US" dirty="0" err="1" smtClean="0"/>
              <a:t>informasi</a:t>
            </a:r>
            <a:r>
              <a:rPr lang="en-US" dirty="0" smtClean="0"/>
              <a:t> yang </a:t>
            </a:r>
            <a:r>
              <a:rPr lang="en-US" dirty="0" err="1" smtClean="0"/>
              <a:t>dibuat</a:t>
            </a:r>
            <a:r>
              <a:rPr lang="en-US" dirty="0" smtClean="0"/>
              <a:t> </a:t>
            </a:r>
            <a:r>
              <a:rPr lang="en-US" dirty="0" err="1" smtClean="0"/>
              <a:t>dengan</a:t>
            </a:r>
            <a:r>
              <a:rPr lang="en-US" dirty="0" smtClean="0"/>
              <a:t> </a:t>
            </a:r>
            <a:r>
              <a:rPr lang="en-US" dirty="0" err="1" smtClean="0"/>
              <a:t>kualitas</a:t>
            </a:r>
            <a:r>
              <a:rPr lang="en-US" dirty="0" smtClean="0"/>
              <a:t> yang </a:t>
            </a:r>
            <a:r>
              <a:rPr lang="en-US" dirty="0" err="1" smtClean="0"/>
              <a:t>tinggi</a:t>
            </a:r>
            <a:r>
              <a:rPr lang="en-US" dirty="0" smtClean="0"/>
              <a:t>. </a:t>
            </a:r>
          </a:p>
          <a:p>
            <a:endParaRPr lang="en-US" dirty="0"/>
          </a:p>
        </p:txBody>
      </p:sp>
      <p:sp>
        <p:nvSpPr>
          <p:cNvPr id="3" name="Title 2"/>
          <p:cNvSpPr>
            <a:spLocks noGrp="1"/>
          </p:cNvSpPr>
          <p:nvPr>
            <p:ph type="title"/>
          </p:nvPr>
        </p:nvSpPr>
        <p:spPr/>
        <p:txBody>
          <a:bodyPr/>
          <a:lstStyle/>
          <a:p>
            <a:r>
              <a:rPr lang="en-US" dirty="0" err="1" smtClean="0"/>
              <a:t>Manfaat</a:t>
            </a:r>
            <a:r>
              <a:rPr lang="en-US" dirty="0" smtClean="0"/>
              <a:t> RUP</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i="1" dirty="0" smtClean="0"/>
              <a:t>Lower maintenance cost </a:t>
            </a:r>
            <a:endParaRPr lang="en-US" dirty="0" smtClean="0"/>
          </a:p>
          <a:p>
            <a:pPr algn="just">
              <a:buNone/>
            </a:pPr>
            <a:r>
              <a:rPr lang="en-US" dirty="0" smtClean="0"/>
              <a:t>	Standard </a:t>
            </a:r>
            <a:r>
              <a:rPr lang="en-US" dirty="0" err="1" smtClean="0"/>
              <a:t>ini</a:t>
            </a:r>
            <a:r>
              <a:rPr lang="en-US" dirty="0" smtClean="0"/>
              <a:t> </a:t>
            </a:r>
            <a:r>
              <a:rPr lang="en-US" dirty="0" err="1" smtClean="0"/>
              <a:t>dapat</a:t>
            </a:r>
            <a:r>
              <a:rPr lang="en-US" dirty="0" smtClean="0"/>
              <a:t> </a:t>
            </a:r>
            <a:r>
              <a:rPr lang="en-US" dirty="0" err="1" smtClean="0"/>
              <a:t>membantu</a:t>
            </a:r>
            <a:r>
              <a:rPr lang="en-US" dirty="0" smtClean="0"/>
              <a:t> </a:t>
            </a:r>
            <a:r>
              <a:rPr lang="en-US" dirty="0" err="1" smtClean="0"/>
              <a:t>untuk</a:t>
            </a:r>
            <a:r>
              <a:rPr lang="en-US" dirty="0" smtClean="0"/>
              <a:t> </a:t>
            </a:r>
            <a:r>
              <a:rPr lang="en-US" dirty="0" err="1" smtClean="0"/>
              <a:t>menyakinkan</a:t>
            </a:r>
            <a:r>
              <a:rPr lang="en-US" dirty="0" smtClean="0"/>
              <a:t> </a:t>
            </a:r>
            <a:r>
              <a:rPr lang="en-US" dirty="0" err="1" smtClean="0"/>
              <a:t>dampak</a:t>
            </a:r>
            <a:r>
              <a:rPr lang="en-US" dirty="0" smtClean="0"/>
              <a:t> </a:t>
            </a:r>
            <a:r>
              <a:rPr lang="en-US" dirty="0" err="1" smtClean="0"/>
              <a:t>perubahan</a:t>
            </a:r>
            <a:r>
              <a:rPr lang="en-US" dirty="0" smtClean="0"/>
              <a:t> yang </a:t>
            </a:r>
            <a:r>
              <a:rPr lang="en-US" dirty="0" err="1" smtClean="0"/>
              <a:t>terlokalisasi</a:t>
            </a:r>
            <a:r>
              <a:rPr lang="en-US" dirty="0" smtClean="0"/>
              <a:t> </a:t>
            </a:r>
            <a:r>
              <a:rPr lang="en-US" dirty="0" err="1" smtClean="0"/>
              <a:t>dan</a:t>
            </a:r>
            <a:r>
              <a:rPr lang="en-US" dirty="0" smtClean="0"/>
              <a:t> </a:t>
            </a:r>
            <a:r>
              <a:rPr lang="en-US" dirty="0" err="1" smtClean="0"/>
              <a:t>masalah</a:t>
            </a:r>
            <a:r>
              <a:rPr lang="en-US" dirty="0" smtClean="0"/>
              <a:t>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terdeteksi</a:t>
            </a:r>
            <a:r>
              <a:rPr lang="en-US" dirty="0" smtClean="0"/>
              <a:t> </a:t>
            </a:r>
            <a:r>
              <a:rPr lang="en-US" dirty="0" err="1" smtClean="0"/>
              <a:t>sehingga</a:t>
            </a:r>
            <a:r>
              <a:rPr lang="en-US" dirty="0" smtClean="0"/>
              <a:t> </a:t>
            </a:r>
            <a:r>
              <a:rPr lang="en-US" dirty="0" err="1" smtClean="0"/>
              <a:t>hasilnya</a:t>
            </a:r>
            <a:r>
              <a:rPr lang="en-US" dirty="0" smtClean="0"/>
              <a:t> </a:t>
            </a:r>
            <a:r>
              <a:rPr lang="en-US" dirty="0" err="1" smtClean="0"/>
              <a:t>biaya</a:t>
            </a:r>
            <a:r>
              <a:rPr lang="en-US" dirty="0" smtClean="0"/>
              <a:t> </a:t>
            </a:r>
            <a:r>
              <a:rPr lang="en-US" dirty="0" err="1" smtClean="0"/>
              <a:t>pemeliharaan</a:t>
            </a:r>
            <a:r>
              <a:rPr lang="en-US" dirty="0" smtClean="0"/>
              <a:t> </a:t>
            </a:r>
            <a:r>
              <a:rPr lang="en-US" dirty="0" err="1" smtClean="0"/>
              <a:t>dapat</a:t>
            </a:r>
            <a:r>
              <a:rPr lang="en-US" dirty="0" smtClean="0"/>
              <a:t> </a:t>
            </a:r>
            <a:r>
              <a:rPr lang="en-US" dirty="0" err="1" smtClean="0"/>
              <a:t>dioptimalkan</a:t>
            </a:r>
            <a:r>
              <a:rPr lang="en-US" dirty="0" smtClean="0"/>
              <a:t> </a:t>
            </a:r>
            <a:r>
              <a:rPr lang="en-US" dirty="0" err="1" smtClean="0"/>
              <a:t>atau</a:t>
            </a:r>
            <a:r>
              <a:rPr lang="en-US" dirty="0" smtClean="0"/>
              <a:t> </a:t>
            </a:r>
            <a:r>
              <a:rPr lang="en-US" dirty="0" err="1" smtClean="0"/>
              <a:t>lebih</a:t>
            </a:r>
            <a:r>
              <a:rPr lang="en-US" dirty="0" smtClean="0"/>
              <a:t> </a:t>
            </a:r>
            <a:r>
              <a:rPr lang="en-US" dirty="0" err="1" smtClean="0"/>
              <a:t>rendah</a:t>
            </a:r>
            <a:r>
              <a:rPr lang="en-US" dirty="0" smtClean="0"/>
              <a:t> </a:t>
            </a:r>
            <a:r>
              <a:rPr lang="en-US" dirty="0" err="1" smtClean="0"/>
              <a:t>dengan</a:t>
            </a:r>
            <a:r>
              <a:rPr lang="en-US" dirty="0" smtClean="0"/>
              <a:t> </a:t>
            </a:r>
            <a:r>
              <a:rPr lang="en-US" dirty="0" err="1" smtClean="0"/>
              <a:t>pengembangan</a:t>
            </a:r>
            <a:r>
              <a:rPr lang="en-US" dirty="0" smtClean="0"/>
              <a:t> </a:t>
            </a:r>
            <a:r>
              <a:rPr lang="en-US" dirty="0" err="1" smtClean="0"/>
              <a:t>informasi</a:t>
            </a:r>
            <a:r>
              <a:rPr lang="en-US" dirty="0" smtClean="0"/>
              <a:t> </a:t>
            </a:r>
            <a:r>
              <a:rPr lang="en-US" dirty="0" err="1" smtClean="0"/>
              <a:t>tanpa</a:t>
            </a:r>
            <a:r>
              <a:rPr lang="en-US" dirty="0" smtClean="0"/>
              <a:t> standard yang </a:t>
            </a:r>
            <a:r>
              <a:rPr lang="en-US" dirty="0" err="1" smtClean="0"/>
              <a:t>jelas</a:t>
            </a:r>
            <a:r>
              <a:rPr lang="en-US" dirty="0" smtClean="0"/>
              <a:t>. </a:t>
            </a:r>
          </a:p>
          <a:p>
            <a:r>
              <a:rPr lang="en-US" i="1" dirty="0" smtClean="0"/>
              <a:t>Facilitate reuse </a:t>
            </a:r>
            <a:endParaRPr lang="en-US" dirty="0" smtClean="0"/>
          </a:p>
          <a:p>
            <a:pPr algn="just">
              <a:buNone/>
            </a:pPr>
            <a:r>
              <a:rPr lang="en-US" dirty="0" smtClean="0"/>
              <a:t>	Standard </a:t>
            </a:r>
            <a:r>
              <a:rPr lang="en-US" dirty="0" err="1" smtClean="0"/>
              <a:t>ini</a:t>
            </a:r>
            <a:r>
              <a:rPr lang="en-US" dirty="0" smtClean="0"/>
              <a:t> </a:t>
            </a:r>
            <a:r>
              <a:rPr lang="en-US" dirty="0" err="1" smtClean="0"/>
              <a:t>memiliki</a:t>
            </a:r>
            <a:r>
              <a:rPr lang="en-US" dirty="0" smtClean="0"/>
              <a:t> </a:t>
            </a:r>
            <a:r>
              <a:rPr lang="en-US" dirty="0" err="1" smtClean="0"/>
              <a:t>kemampuan</a:t>
            </a:r>
            <a:r>
              <a:rPr lang="en-US" dirty="0" smtClean="0"/>
              <a:t> yang </a:t>
            </a:r>
            <a:r>
              <a:rPr lang="en-US" dirty="0" err="1" smtClean="0"/>
              <a:t>mengembangkan</a:t>
            </a:r>
            <a:r>
              <a:rPr lang="en-US" dirty="0" smtClean="0"/>
              <a:t> </a:t>
            </a:r>
            <a:r>
              <a:rPr lang="en-US" dirty="0" err="1" smtClean="0"/>
              <a:t>komponen-komponen</a:t>
            </a:r>
            <a:r>
              <a:rPr lang="en-US" dirty="0" smtClean="0"/>
              <a:t> yang </a:t>
            </a:r>
            <a:r>
              <a:rPr lang="en-US" dirty="0" err="1" smtClean="0"/>
              <a:t>dapat</a:t>
            </a:r>
            <a:r>
              <a:rPr lang="en-US" dirty="0" smtClean="0"/>
              <a:t> </a:t>
            </a:r>
            <a:r>
              <a:rPr lang="en-US" dirty="0" err="1" smtClean="0"/>
              <a:t>digunakan</a:t>
            </a:r>
            <a:r>
              <a:rPr lang="en-US" dirty="0" smtClean="0"/>
              <a:t> </a:t>
            </a:r>
            <a:r>
              <a:rPr lang="en-US" dirty="0" err="1" smtClean="0"/>
              <a:t>kembali</a:t>
            </a:r>
            <a:r>
              <a:rPr lang="en-US" dirty="0" smtClean="0"/>
              <a:t> </a:t>
            </a:r>
            <a:r>
              <a:rPr lang="en-US" dirty="0" err="1" smtClean="0"/>
              <a:t>untuk</a:t>
            </a:r>
            <a:r>
              <a:rPr lang="en-US" dirty="0" smtClean="0"/>
              <a:t> </a:t>
            </a:r>
            <a:r>
              <a:rPr lang="en-US" dirty="0" err="1" smtClean="0"/>
              <a:t>pengembangan</a:t>
            </a:r>
            <a:r>
              <a:rPr lang="en-US" dirty="0" smtClean="0"/>
              <a:t> </a:t>
            </a:r>
            <a:r>
              <a:rPr lang="en-US" dirty="0" err="1" smtClean="0"/>
              <a:t>aplikasi</a:t>
            </a:r>
            <a:r>
              <a:rPr lang="en-US" dirty="0" smtClean="0"/>
              <a:t> yang </a:t>
            </a:r>
            <a:r>
              <a:rPr lang="en-US" dirty="0" err="1" smtClean="0"/>
              <a:t>lainnya</a:t>
            </a:r>
            <a:r>
              <a:rPr lang="en-US" dirty="0" smtClean="0"/>
              <a:t>. </a:t>
            </a:r>
          </a:p>
          <a:p>
            <a:r>
              <a:rPr lang="en-US" i="1" dirty="0" smtClean="0"/>
              <a:t>Manage complexity </a:t>
            </a:r>
            <a:endParaRPr lang="en-US" dirty="0" smtClean="0"/>
          </a:p>
          <a:p>
            <a:pPr algn="just">
              <a:buNone/>
            </a:pPr>
            <a:r>
              <a:rPr lang="en-US" dirty="0" smtClean="0"/>
              <a:t>	Standard </a:t>
            </a:r>
            <a:r>
              <a:rPr lang="en-US" dirty="0" err="1" smtClean="0"/>
              <a:t>ini</a:t>
            </a:r>
            <a:r>
              <a:rPr lang="en-US" dirty="0" smtClean="0"/>
              <a:t> </a:t>
            </a:r>
            <a:r>
              <a:rPr lang="en-US" dirty="0" err="1" smtClean="0"/>
              <a:t>mudah</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dan</a:t>
            </a:r>
            <a:r>
              <a:rPr lang="en-US" dirty="0" smtClean="0"/>
              <a:t> </a:t>
            </a:r>
            <a:r>
              <a:rPr lang="en-US" dirty="0" err="1" smtClean="0"/>
              <a:t>memonitor</a:t>
            </a:r>
            <a:r>
              <a:rPr lang="en-US" dirty="0" smtClean="0"/>
              <a:t> </a:t>
            </a:r>
            <a:r>
              <a:rPr lang="en-US" dirty="0" err="1" smtClean="0"/>
              <a:t>semua</a:t>
            </a:r>
            <a:r>
              <a:rPr lang="en-US" dirty="0" smtClean="0"/>
              <a:t> </a:t>
            </a:r>
            <a:r>
              <a:rPr lang="en-US" dirty="0" err="1" smtClean="0"/>
              <a:t>proses</a:t>
            </a:r>
            <a:r>
              <a:rPr lang="en-US" dirty="0" smtClean="0"/>
              <a:t> </a:t>
            </a:r>
            <a:r>
              <a:rPr lang="en-US" dirty="0" err="1" smtClean="0"/>
              <a:t>dari</a:t>
            </a:r>
            <a:r>
              <a:rPr lang="en-US" dirty="0" smtClean="0"/>
              <a:t> </a:t>
            </a:r>
            <a:r>
              <a:rPr lang="en-US" dirty="0" err="1" smtClean="0"/>
              <a:t>semua</a:t>
            </a:r>
            <a:r>
              <a:rPr lang="en-US" dirty="0" smtClean="0"/>
              <a:t> </a:t>
            </a:r>
            <a:r>
              <a:rPr lang="en-US" dirty="0" err="1" smtClean="0"/>
              <a:t>tahapan</a:t>
            </a:r>
            <a:r>
              <a:rPr lang="en-US" dirty="0" smtClean="0"/>
              <a:t> yang </a:t>
            </a:r>
            <a:r>
              <a:rPr lang="en-US" dirty="0" err="1" smtClean="0"/>
              <a:t>ada</a:t>
            </a:r>
            <a:r>
              <a:rPr lang="en-US" dirty="0" smtClean="0"/>
              <a:t> </a:t>
            </a:r>
            <a:r>
              <a:rPr lang="en-US" dirty="0" err="1" smtClean="0"/>
              <a:t>sehingga</a:t>
            </a:r>
            <a:r>
              <a:rPr lang="en-US" dirty="0" smtClean="0"/>
              <a:t> </a:t>
            </a:r>
            <a:r>
              <a:rPr lang="en-US" dirty="0" err="1" smtClean="0"/>
              <a:t>suatu</a:t>
            </a:r>
            <a:r>
              <a:rPr lang="en-US" dirty="0" smtClean="0"/>
              <a:t> </a:t>
            </a:r>
            <a:r>
              <a:rPr lang="en-US" dirty="0" err="1" smtClean="0"/>
              <a:t>pengembangan</a:t>
            </a:r>
            <a:r>
              <a:rPr lang="en-US" dirty="0" smtClean="0"/>
              <a:t> </a:t>
            </a:r>
            <a:r>
              <a:rPr lang="en-US" dirty="0" err="1" smtClean="0"/>
              <a:t>sistem</a:t>
            </a:r>
            <a:r>
              <a:rPr lang="en-US" dirty="0" smtClean="0"/>
              <a:t> </a:t>
            </a:r>
            <a:r>
              <a:rPr lang="en-US" dirty="0" err="1" smtClean="0"/>
              <a:t>informasi</a:t>
            </a:r>
            <a:r>
              <a:rPr lang="en-US" dirty="0" smtClean="0"/>
              <a:t> yang </a:t>
            </a:r>
            <a:r>
              <a:rPr lang="en-US" dirty="0" err="1" smtClean="0"/>
              <a:t>amat</a:t>
            </a:r>
            <a:r>
              <a:rPr lang="en-US" dirty="0" smtClean="0"/>
              <a:t> </a:t>
            </a:r>
            <a:r>
              <a:rPr lang="en-US" dirty="0" err="1" smtClean="0"/>
              <a:t>kompleks</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aman</a:t>
            </a:r>
            <a:r>
              <a:rPr lang="en-US" dirty="0" smtClean="0"/>
              <a:t> </a:t>
            </a:r>
            <a:r>
              <a:rPr lang="en-US" dirty="0" err="1" smtClean="0"/>
              <a:t>dan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harapan</a:t>
            </a:r>
            <a:r>
              <a:rPr lang="en-US" dirty="0" smtClean="0"/>
              <a:t> </a:t>
            </a:r>
            <a:r>
              <a:rPr lang="en-US" dirty="0" err="1" smtClean="0"/>
              <a:t>semua</a:t>
            </a:r>
            <a:r>
              <a:rPr lang="en-US" dirty="0" smtClean="0"/>
              <a:t> </a:t>
            </a:r>
            <a:r>
              <a:rPr lang="en-US" dirty="0" err="1" smtClean="0"/>
              <a:t>manajer</a:t>
            </a:r>
            <a:r>
              <a:rPr lang="en-US" dirty="0" smtClean="0"/>
              <a:t> </a:t>
            </a:r>
            <a:r>
              <a:rPr lang="en-US" dirty="0" err="1" smtClean="0"/>
              <a:t>proyek</a:t>
            </a:r>
            <a:r>
              <a:rPr lang="en-US" dirty="0" smtClean="0"/>
              <a:t> IT/IS </a:t>
            </a:r>
            <a:r>
              <a:rPr lang="en-US" dirty="0" err="1" smtClean="0"/>
              <a:t>yakni</a:t>
            </a:r>
            <a:r>
              <a:rPr lang="en-US" dirty="0" smtClean="0"/>
              <a:t> </a:t>
            </a:r>
            <a:r>
              <a:rPr lang="en-US" i="1" dirty="0" smtClean="0"/>
              <a:t>deliver good quality software within cost and schedule time and the users accepted</a:t>
            </a:r>
            <a:r>
              <a:rPr lang="en-US" dirty="0" smtClean="0"/>
              <a:t>. </a:t>
            </a:r>
          </a:p>
          <a:p>
            <a:endParaRPr lang="en-US" dirty="0"/>
          </a:p>
        </p:txBody>
      </p:sp>
      <p:sp>
        <p:nvSpPr>
          <p:cNvPr id="3" name="Title 2"/>
          <p:cNvSpPr>
            <a:spLocks noGrp="1"/>
          </p:cNvSpPr>
          <p:nvPr>
            <p:ph type="title"/>
          </p:nvPr>
        </p:nvSpPr>
        <p:spPr/>
        <p:txBody>
          <a:bodyPr/>
          <a:lstStyle/>
          <a:p>
            <a:r>
              <a:rPr lang="en-US" dirty="0" err="1" smtClean="0"/>
              <a:t>Manfaat</a:t>
            </a:r>
            <a:r>
              <a:rPr lang="en-US" dirty="0" smtClean="0"/>
              <a:t> RUP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err="1" smtClean="0"/>
              <a:t>Arsitektur</a:t>
            </a:r>
            <a:r>
              <a:rPr lang="en-US" dirty="0" smtClean="0"/>
              <a:t> RUP</a:t>
            </a:r>
            <a:endParaRPr lang="en-US" dirty="0"/>
          </a:p>
        </p:txBody>
      </p:sp>
      <p:pic>
        <p:nvPicPr>
          <p:cNvPr id="1026" name="Picture 1"/>
          <p:cNvPicPr>
            <a:picLocks noChangeAspect="1" noChangeArrowheads="1"/>
          </p:cNvPicPr>
          <p:nvPr/>
        </p:nvPicPr>
        <p:blipFill>
          <a:blip r:embed="rId2">
            <a:grayscl/>
          </a:blip>
          <a:srcRect/>
          <a:stretch>
            <a:fillRect/>
          </a:stretch>
        </p:blipFill>
        <p:spPr bwMode="auto">
          <a:xfrm>
            <a:off x="52874" y="1121724"/>
            <a:ext cx="8557726" cy="581247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Pengertian</a:t>
            </a:r>
            <a:r>
              <a:rPr lang="en-US" dirty="0" smtClean="0"/>
              <a:t> UML</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UML (Unified Modeling Language) adalah sebuah bahasa untuk menentukan, visualisasi, kontruksi, dan mendokumentasikan artifact (bagian dari informasi yang digunakan atau dihasilkan dalam suatu proses pembuatan perangkat lunak. Artifact dapat berupa model, deskripsi atau perangkat lunak) dari system perangkat lunak, seperti pada pemodelan bisnis dan system non perangkat lunak lainnya.</a:t>
            </a:r>
          </a:p>
          <a:p>
            <a:pPr algn="just"/>
            <a:r>
              <a:rPr lang="id-ID" dirty="0" smtClean="0"/>
              <a:t>UML merupakan suatu kumpulan teknik terbaik yang telah terbukti sukses dalam memodelkan system yang besar dan kompleks. UML tidak hanya digunakan dalam proses pemodelan perangkat lunak, namun hampir dalam semua bidang yang membutuhkan pemodelan.</a:t>
            </a:r>
          </a:p>
          <a:p>
            <a:endParaRPr lang="id-ID"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UML</a:t>
            </a:r>
            <a:endParaRPr lang="id-ID" dirty="0"/>
          </a:p>
        </p:txBody>
      </p:sp>
      <p:sp>
        <p:nvSpPr>
          <p:cNvPr id="3" name="Content Placeholder 2"/>
          <p:cNvSpPr>
            <a:spLocks noGrp="1"/>
          </p:cNvSpPr>
          <p:nvPr>
            <p:ph idx="1"/>
          </p:nvPr>
        </p:nvSpPr>
        <p:spPr/>
        <p:txBody>
          <a:bodyPr>
            <a:normAutofit fontScale="85000" lnSpcReduction="20000"/>
          </a:bodyPr>
          <a:lstStyle/>
          <a:p>
            <a:pPr algn="just"/>
            <a:r>
              <a:rPr lang="es-ES" dirty="0" smtClean="0"/>
              <a:t>UML </a:t>
            </a:r>
            <a:r>
              <a:rPr lang="es-ES" dirty="0" err="1" smtClean="0"/>
              <a:t>mendefinisikan</a:t>
            </a:r>
            <a:r>
              <a:rPr lang="es-ES" dirty="0" smtClean="0"/>
              <a:t> </a:t>
            </a:r>
            <a:r>
              <a:rPr lang="es-ES" dirty="0" err="1" smtClean="0"/>
              <a:t>notasi</a:t>
            </a:r>
            <a:r>
              <a:rPr lang="es-ES" dirty="0" smtClean="0"/>
              <a:t> dan </a:t>
            </a:r>
            <a:r>
              <a:rPr lang="es-ES" i="1" dirty="0" err="1" smtClean="0"/>
              <a:t>syntax</a:t>
            </a:r>
            <a:r>
              <a:rPr lang="es-ES" dirty="0" smtClean="0"/>
              <a:t>/</a:t>
            </a:r>
            <a:r>
              <a:rPr lang="es-ES" dirty="0" err="1" smtClean="0"/>
              <a:t>semantik</a:t>
            </a:r>
            <a:r>
              <a:rPr lang="es-ES" dirty="0" smtClean="0"/>
              <a:t>. </a:t>
            </a:r>
            <a:r>
              <a:rPr lang="es-ES" dirty="0" err="1" smtClean="0"/>
              <a:t>Notasi</a:t>
            </a:r>
            <a:r>
              <a:rPr lang="es-ES" dirty="0" smtClean="0"/>
              <a:t> UML </a:t>
            </a:r>
            <a:r>
              <a:rPr lang="es-ES" dirty="0" err="1" smtClean="0"/>
              <a:t>merupakan</a:t>
            </a:r>
            <a:r>
              <a:rPr lang="es-ES" dirty="0" smtClean="0"/>
              <a:t> </a:t>
            </a:r>
            <a:r>
              <a:rPr lang="es-ES" dirty="0" err="1" smtClean="0"/>
              <a:t>sekumpulan</a:t>
            </a:r>
            <a:r>
              <a:rPr lang="es-ES" dirty="0" smtClean="0"/>
              <a:t> </a:t>
            </a:r>
            <a:r>
              <a:rPr lang="es-ES" dirty="0" err="1" smtClean="0"/>
              <a:t>bentuk</a:t>
            </a:r>
            <a:r>
              <a:rPr lang="es-ES" dirty="0" smtClean="0"/>
              <a:t> </a:t>
            </a:r>
            <a:r>
              <a:rPr lang="es-ES" dirty="0" err="1" smtClean="0"/>
              <a:t>khusus</a:t>
            </a:r>
            <a:r>
              <a:rPr lang="es-ES" dirty="0" smtClean="0"/>
              <a:t> </a:t>
            </a:r>
            <a:r>
              <a:rPr lang="es-ES" dirty="0" err="1" smtClean="0"/>
              <a:t>untuk</a:t>
            </a:r>
            <a:r>
              <a:rPr lang="es-ES" dirty="0" smtClean="0"/>
              <a:t> </a:t>
            </a:r>
            <a:r>
              <a:rPr lang="es-ES" dirty="0" err="1" smtClean="0"/>
              <a:t>menggambarkan</a:t>
            </a:r>
            <a:r>
              <a:rPr lang="es-ES" dirty="0" smtClean="0"/>
              <a:t> </a:t>
            </a:r>
            <a:r>
              <a:rPr lang="es-ES" dirty="0" err="1" smtClean="0"/>
              <a:t>berbagai</a:t>
            </a:r>
            <a:r>
              <a:rPr lang="es-ES" dirty="0" smtClean="0"/>
              <a:t> </a:t>
            </a:r>
            <a:r>
              <a:rPr lang="es-ES" dirty="0" err="1" smtClean="0"/>
              <a:t>diagram</a:t>
            </a:r>
            <a:r>
              <a:rPr lang="es-ES" dirty="0" smtClean="0"/>
              <a:t> </a:t>
            </a:r>
            <a:r>
              <a:rPr lang="es-ES" dirty="0" err="1" smtClean="0"/>
              <a:t>piranti</a:t>
            </a:r>
            <a:r>
              <a:rPr lang="es-ES" dirty="0" smtClean="0"/>
              <a:t> </a:t>
            </a:r>
            <a:r>
              <a:rPr lang="es-ES" dirty="0" err="1" smtClean="0"/>
              <a:t>lunak</a:t>
            </a:r>
            <a:r>
              <a:rPr lang="es-ES" dirty="0" smtClean="0"/>
              <a:t>.</a:t>
            </a:r>
            <a:endParaRPr lang="id-ID" dirty="0" smtClean="0"/>
          </a:p>
          <a:p>
            <a:pPr algn="just"/>
            <a:r>
              <a:rPr lang="es-ES" dirty="0" err="1" smtClean="0"/>
              <a:t>Setiap</a:t>
            </a:r>
            <a:r>
              <a:rPr lang="es-ES" dirty="0" smtClean="0"/>
              <a:t> </a:t>
            </a:r>
            <a:r>
              <a:rPr lang="es-ES" dirty="0" err="1" smtClean="0"/>
              <a:t>bentuk</a:t>
            </a:r>
            <a:r>
              <a:rPr lang="es-ES" dirty="0" smtClean="0"/>
              <a:t> </a:t>
            </a:r>
            <a:r>
              <a:rPr lang="es-ES" dirty="0" err="1" smtClean="0"/>
              <a:t>memiliki</a:t>
            </a:r>
            <a:r>
              <a:rPr lang="es-ES" dirty="0" smtClean="0"/>
              <a:t> </a:t>
            </a:r>
            <a:r>
              <a:rPr lang="es-ES" dirty="0" err="1" smtClean="0"/>
              <a:t>makna</a:t>
            </a:r>
            <a:r>
              <a:rPr lang="es-ES" dirty="0" smtClean="0"/>
              <a:t> </a:t>
            </a:r>
            <a:r>
              <a:rPr lang="es-ES" dirty="0" err="1" smtClean="0"/>
              <a:t>tertentu</a:t>
            </a:r>
            <a:r>
              <a:rPr lang="es-ES" dirty="0" smtClean="0"/>
              <a:t>, dan UML </a:t>
            </a:r>
            <a:r>
              <a:rPr lang="es-ES" i="1" dirty="0" err="1" smtClean="0"/>
              <a:t>syntax</a:t>
            </a:r>
            <a:r>
              <a:rPr lang="es-ES" i="1" dirty="0" smtClean="0"/>
              <a:t> </a:t>
            </a:r>
            <a:r>
              <a:rPr lang="es-ES" dirty="0" err="1" smtClean="0"/>
              <a:t>mendefinisikan</a:t>
            </a:r>
            <a:r>
              <a:rPr lang="es-ES" dirty="0" smtClean="0"/>
              <a:t> </a:t>
            </a:r>
            <a:r>
              <a:rPr lang="es-ES" dirty="0" err="1" smtClean="0"/>
              <a:t>bagaimana</a:t>
            </a:r>
            <a:r>
              <a:rPr lang="es-ES" dirty="0" smtClean="0"/>
              <a:t> </a:t>
            </a:r>
            <a:r>
              <a:rPr lang="es-ES" dirty="0" err="1" smtClean="0"/>
              <a:t>bentuk-bentuk</a:t>
            </a:r>
            <a:r>
              <a:rPr lang="es-ES" dirty="0" smtClean="0"/>
              <a:t> </a:t>
            </a:r>
            <a:r>
              <a:rPr lang="es-ES" dirty="0" err="1" smtClean="0"/>
              <a:t>tersebut</a:t>
            </a:r>
            <a:r>
              <a:rPr lang="es-ES" dirty="0" smtClean="0"/>
              <a:t> </a:t>
            </a:r>
            <a:r>
              <a:rPr lang="es-ES" dirty="0" err="1" smtClean="0"/>
              <a:t>dapat</a:t>
            </a:r>
            <a:r>
              <a:rPr lang="es-ES" dirty="0" smtClean="0"/>
              <a:t> </a:t>
            </a:r>
            <a:r>
              <a:rPr lang="es-ES" dirty="0" err="1" smtClean="0"/>
              <a:t>dikombinasikan</a:t>
            </a:r>
            <a:r>
              <a:rPr lang="es-ES" dirty="0" smtClean="0"/>
              <a:t>. </a:t>
            </a:r>
            <a:r>
              <a:rPr lang="en-US" dirty="0" err="1" smtClean="0"/>
              <a:t>Notasi</a:t>
            </a:r>
            <a:r>
              <a:rPr lang="en-US" dirty="0" smtClean="0"/>
              <a:t> UML </a:t>
            </a:r>
            <a:r>
              <a:rPr lang="en-US" dirty="0" err="1" smtClean="0"/>
              <a:t>terutama</a:t>
            </a:r>
            <a:r>
              <a:rPr lang="en-US" dirty="0" smtClean="0"/>
              <a:t> </a:t>
            </a:r>
            <a:r>
              <a:rPr lang="en-US" dirty="0" err="1" smtClean="0"/>
              <a:t>diturunkan</a:t>
            </a:r>
            <a:r>
              <a:rPr lang="en-US" dirty="0" smtClean="0"/>
              <a:t> </a:t>
            </a:r>
            <a:r>
              <a:rPr lang="en-US" dirty="0" err="1" smtClean="0"/>
              <a:t>dari</a:t>
            </a:r>
            <a:r>
              <a:rPr lang="en-US" dirty="0" smtClean="0"/>
              <a:t> 3 </a:t>
            </a:r>
            <a:r>
              <a:rPr lang="en-US" dirty="0" err="1" smtClean="0"/>
              <a:t>notasi</a:t>
            </a:r>
            <a:r>
              <a:rPr lang="en-US" dirty="0" smtClean="0"/>
              <a:t> yang </a:t>
            </a:r>
            <a:r>
              <a:rPr lang="en-US" dirty="0" err="1" smtClean="0"/>
              <a:t>telah</a:t>
            </a:r>
            <a:r>
              <a:rPr lang="en-US" dirty="0" smtClean="0"/>
              <a:t> </a:t>
            </a:r>
            <a:r>
              <a:rPr lang="en-US" dirty="0" err="1" smtClean="0"/>
              <a:t>ada</a:t>
            </a:r>
            <a:r>
              <a:rPr lang="en-US" dirty="0" smtClean="0"/>
              <a:t>  </a:t>
            </a:r>
            <a:r>
              <a:rPr lang="en-US" dirty="0" err="1" smtClean="0"/>
              <a:t>sebelumnya</a:t>
            </a:r>
            <a:r>
              <a:rPr lang="en-US" dirty="0" smtClean="0"/>
              <a:t>: Grady </a:t>
            </a:r>
            <a:r>
              <a:rPr lang="en-US" dirty="0" err="1" smtClean="0"/>
              <a:t>Booch</a:t>
            </a:r>
            <a:r>
              <a:rPr lang="en-US" dirty="0" smtClean="0"/>
              <a:t> OOD (Object-Oriented Design), Jim </a:t>
            </a:r>
            <a:r>
              <a:rPr lang="en-US" dirty="0" err="1" smtClean="0"/>
              <a:t>Rumbaugh</a:t>
            </a:r>
            <a:r>
              <a:rPr lang="en-US" dirty="0" smtClean="0"/>
              <a:t> OMT (Object Modeling Technique), </a:t>
            </a:r>
            <a:r>
              <a:rPr lang="en-US" dirty="0" err="1" smtClean="0"/>
              <a:t>dan</a:t>
            </a:r>
            <a:r>
              <a:rPr lang="en-US" dirty="0" smtClean="0"/>
              <a:t> </a:t>
            </a:r>
            <a:r>
              <a:rPr lang="en-US" dirty="0" err="1" smtClean="0"/>
              <a:t>Ivar</a:t>
            </a:r>
            <a:r>
              <a:rPr lang="en-US" dirty="0" smtClean="0"/>
              <a:t> Jacobson OOSE (Object-Oriented Software Engineering)</a:t>
            </a:r>
            <a:endParaRPr lang="id-ID" dirty="0" smtClean="0"/>
          </a:p>
          <a:p>
            <a:pPr algn="just"/>
            <a:r>
              <a:rPr lang="en-US" dirty="0" err="1" smtClean="0"/>
              <a:t>Abstraksi</a:t>
            </a:r>
            <a:r>
              <a:rPr lang="en-US" dirty="0" smtClean="0"/>
              <a:t> </a:t>
            </a:r>
            <a:r>
              <a:rPr lang="en-US" dirty="0" err="1" smtClean="0"/>
              <a:t>konsep</a:t>
            </a:r>
            <a:r>
              <a:rPr lang="en-US" dirty="0" smtClean="0"/>
              <a:t> </a:t>
            </a:r>
            <a:r>
              <a:rPr lang="en-US" dirty="0" err="1" smtClean="0"/>
              <a:t>dasar</a:t>
            </a:r>
            <a:r>
              <a:rPr lang="en-US" dirty="0" smtClean="0"/>
              <a:t> UML yang </a:t>
            </a:r>
            <a:r>
              <a:rPr lang="en-US" dirty="0" err="1" smtClean="0"/>
              <a:t>terdiri</a:t>
            </a:r>
            <a:r>
              <a:rPr lang="en-US" dirty="0" smtClean="0"/>
              <a:t> </a:t>
            </a:r>
            <a:r>
              <a:rPr lang="en-US" dirty="0" err="1" smtClean="0"/>
              <a:t>dari</a:t>
            </a:r>
            <a:r>
              <a:rPr lang="en-US" dirty="0" smtClean="0"/>
              <a:t> </a:t>
            </a:r>
            <a:r>
              <a:rPr lang="en-US" i="1" dirty="0" smtClean="0"/>
              <a:t>structural classification</a:t>
            </a:r>
            <a:r>
              <a:rPr lang="en-US" dirty="0" smtClean="0"/>
              <a:t>, </a:t>
            </a:r>
            <a:r>
              <a:rPr lang="en-US" i="1" dirty="0" smtClean="0"/>
              <a:t>dynamic behavior</a:t>
            </a:r>
            <a:r>
              <a:rPr lang="en-US" dirty="0" smtClean="0"/>
              <a:t>, </a:t>
            </a:r>
            <a:r>
              <a:rPr lang="en-US" dirty="0" err="1" smtClean="0"/>
              <a:t>dan</a:t>
            </a:r>
            <a:r>
              <a:rPr lang="en-US" dirty="0" smtClean="0"/>
              <a:t> </a:t>
            </a:r>
            <a:r>
              <a:rPr lang="en-US" i="1" dirty="0" smtClean="0"/>
              <a:t>model management</a:t>
            </a:r>
            <a:r>
              <a:rPr lang="en-US" dirty="0" smtClean="0"/>
              <a:t>, </a:t>
            </a:r>
            <a:endParaRPr lang="id-ID"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Bagian UML</a:t>
            </a:r>
            <a:endParaRPr lang="id-ID" dirty="0"/>
          </a:p>
        </p:txBody>
      </p:sp>
      <p:sp>
        <p:nvSpPr>
          <p:cNvPr id="3" name="Content Placeholder 2"/>
          <p:cNvSpPr>
            <a:spLocks noGrp="1"/>
          </p:cNvSpPr>
          <p:nvPr>
            <p:ph idx="1"/>
          </p:nvPr>
        </p:nvSpPr>
        <p:spPr/>
        <p:txBody>
          <a:bodyPr>
            <a:normAutofit fontScale="85000" lnSpcReduction="20000"/>
          </a:bodyPr>
          <a:lstStyle/>
          <a:p>
            <a:r>
              <a:rPr lang="id-ID" b="1" dirty="0" smtClean="0"/>
              <a:t>View</a:t>
            </a:r>
            <a:endParaRPr lang="id-ID" dirty="0" smtClean="0"/>
          </a:p>
          <a:p>
            <a:pPr algn="just">
              <a:buNone/>
            </a:pPr>
            <a:r>
              <a:rPr lang="id-ID" i="1" dirty="0" smtClean="0"/>
              <a:t>	View </a:t>
            </a:r>
            <a:r>
              <a:rPr lang="id-ID" dirty="0" smtClean="0"/>
              <a:t>digunakan untuk melihat sistem yang dimodelkan dari beberapa aspek yang berbeda. </a:t>
            </a:r>
            <a:r>
              <a:rPr lang="id-ID" i="1" dirty="0" smtClean="0"/>
              <a:t>View </a:t>
            </a:r>
            <a:r>
              <a:rPr lang="id-ID" dirty="0" smtClean="0"/>
              <a:t>bukan melihat grafik, tapi merupakan suatu abstraksi yang berisi sejumlah diagram. Beberapa jenis </a:t>
            </a:r>
            <a:r>
              <a:rPr lang="id-ID" i="1" dirty="0" smtClean="0"/>
              <a:t>view </a:t>
            </a:r>
            <a:r>
              <a:rPr lang="id-ID" dirty="0" smtClean="0"/>
              <a:t>dalam UML antara lain: </a:t>
            </a:r>
            <a:r>
              <a:rPr lang="id-ID" i="1" dirty="0" smtClean="0"/>
              <a:t>use case view, logical view, component view, concurrency view, </a:t>
            </a:r>
            <a:r>
              <a:rPr lang="id-ID" dirty="0" smtClean="0"/>
              <a:t>dan </a:t>
            </a:r>
            <a:r>
              <a:rPr lang="id-ID" i="1" dirty="0" smtClean="0"/>
              <a:t>deployment view.</a:t>
            </a:r>
            <a:endParaRPr lang="id-ID" dirty="0" smtClean="0"/>
          </a:p>
          <a:p>
            <a:r>
              <a:rPr lang="id-ID" b="1" dirty="0" smtClean="0"/>
              <a:t>Diagram</a:t>
            </a:r>
            <a:endParaRPr lang="id-ID" dirty="0" smtClean="0"/>
          </a:p>
          <a:p>
            <a:pPr algn="just">
              <a:buNone/>
            </a:pPr>
            <a:r>
              <a:rPr lang="id-ID" dirty="0" smtClean="0"/>
              <a:t>	Diagram berbentuk grafik yang menunjukkan simbol elemen model yang disusun untuk mengilustrasikan bagian atau aspek tertentu dari sistem. Sebuah diagram merupakan bagian dari suatu </a:t>
            </a:r>
            <a:r>
              <a:rPr lang="id-ID" i="1" dirty="0" smtClean="0"/>
              <a:t>view </a:t>
            </a:r>
            <a:r>
              <a:rPr lang="id-ID" dirty="0" smtClean="0"/>
              <a:t>tertentu dan ketika digambarkan biasanya dialokasikan untuk view tertentu. </a:t>
            </a:r>
          </a:p>
          <a:p>
            <a:endParaRPr lang="id-ID"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TotalTime>
  <Words>514</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PENGANTAR UML</vt:lpstr>
      <vt:lpstr>Pengertian RUP</vt:lpstr>
      <vt:lpstr>Dimensi RUP</vt:lpstr>
      <vt:lpstr>Manfaat RUP</vt:lpstr>
      <vt:lpstr>Manfaat RUP</vt:lpstr>
      <vt:lpstr>Arsitektur RUP</vt:lpstr>
      <vt:lpstr>Pengertian UML</vt:lpstr>
      <vt:lpstr>UML</vt:lpstr>
      <vt:lpstr>Bagian UML</vt:lpstr>
      <vt:lpstr>Tujuan Pengenalan UML</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UML</dc:title>
  <dc:creator>ASUS</dc:creator>
  <cp:lastModifiedBy>Citra</cp:lastModifiedBy>
  <cp:revision>15</cp:revision>
  <dcterms:created xsi:type="dcterms:W3CDTF">2011-02-11T01:17:12Z</dcterms:created>
  <dcterms:modified xsi:type="dcterms:W3CDTF">2012-04-04T06:35:39Z</dcterms:modified>
</cp:coreProperties>
</file>