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56"/>
  </p:notesMasterIdLst>
  <p:handoutMasterIdLst>
    <p:handoutMasterId r:id="rId57"/>
  </p:handoutMasterIdLst>
  <p:sldIdLst>
    <p:sldId id="256" r:id="rId2"/>
    <p:sldId id="388" r:id="rId3"/>
    <p:sldId id="389" r:id="rId4"/>
    <p:sldId id="390" r:id="rId5"/>
    <p:sldId id="392" r:id="rId6"/>
    <p:sldId id="396" r:id="rId7"/>
    <p:sldId id="397" r:id="rId8"/>
    <p:sldId id="398" r:id="rId9"/>
    <p:sldId id="399" r:id="rId10"/>
    <p:sldId id="400" r:id="rId11"/>
    <p:sldId id="401" r:id="rId12"/>
    <p:sldId id="406" r:id="rId13"/>
    <p:sldId id="407" r:id="rId14"/>
    <p:sldId id="408" r:id="rId15"/>
    <p:sldId id="383" r:id="rId16"/>
    <p:sldId id="258" r:id="rId17"/>
    <p:sldId id="309" r:id="rId18"/>
    <p:sldId id="310" r:id="rId19"/>
    <p:sldId id="288" r:id="rId20"/>
    <p:sldId id="289" r:id="rId21"/>
    <p:sldId id="382" r:id="rId22"/>
    <p:sldId id="325" r:id="rId23"/>
    <p:sldId id="326" r:id="rId24"/>
    <p:sldId id="327" r:id="rId25"/>
    <p:sldId id="328" r:id="rId26"/>
    <p:sldId id="329" r:id="rId27"/>
    <p:sldId id="311" r:id="rId28"/>
    <p:sldId id="330" r:id="rId29"/>
    <p:sldId id="331" r:id="rId30"/>
    <p:sldId id="332" r:id="rId31"/>
    <p:sldId id="333" r:id="rId32"/>
    <p:sldId id="334" r:id="rId33"/>
    <p:sldId id="335" r:id="rId34"/>
    <p:sldId id="336" r:id="rId35"/>
    <p:sldId id="337" r:id="rId36"/>
    <p:sldId id="338" r:id="rId37"/>
    <p:sldId id="339" r:id="rId38"/>
    <p:sldId id="340" r:id="rId39"/>
    <p:sldId id="369" r:id="rId40"/>
    <p:sldId id="370" r:id="rId41"/>
    <p:sldId id="371" r:id="rId42"/>
    <p:sldId id="372" r:id="rId43"/>
    <p:sldId id="373" r:id="rId44"/>
    <p:sldId id="374" r:id="rId45"/>
    <p:sldId id="375" r:id="rId46"/>
    <p:sldId id="381" r:id="rId47"/>
    <p:sldId id="377" r:id="rId48"/>
    <p:sldId id="378" r:id="rId49"/>
    <p:sldId id="345" r:id="rId50"/>
    <p:sldId id="387" r:id="rId51"/>
    <p:sldId id="386" r:id="rId52"/>
    <p:sldId id="317" r:id="rId53"/>
    <p:sldId id="318" r:id="rId54"/>
    <p:sldId id="410" r:id="rId55"/>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8A0E5E"/>
    <a:srgbClr val="CCCC00"/>
    <a:srgbClr val="0033CC"/>
    <a:srgbClr val="FFFF00"/>
    <a:srgbClr val="FFFF66"/>
    <a:srgbClr val="FCD1C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3104" autoAdjust="0"/>
    <p:restoredTop sz="90929"/>
  </p:normalViewPr>
  <p:slideViewPr>
    <p:cSldViewPr snapToObjects="1">
      <p:cViewPr>
        <p:scale>
          <a:sx n="45" d="100"/>
          <a:sy n="45" d="100"/>
        </p:scale>
        <p:origin x="-1518" y="-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p:scale>
          <a:sx n="66" d="100"/>
          <a:sy n="66" d="100"/>
        </p:scale>
        <p:origin x="-1602" y="462"/>
      </p:cViewPr>
      <p:guideLst>
        <p:guide orient="horz" pos="2897"/>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A203B42C-D040-416E-BE95-273CA2A7C841}" type="slidenum">
              <a:rPr lang="en-US"/>
              <a:pPr/>
              <a:t>‹#›</a:t>
            </a:fld>
            <a:endParaRPr lang="en-US"/>
          </a:p>
        </p:txBody>
      </p:sp>
      <p:sp>
        <p:nvSpPr>
          <p:cNvPr id="3078" name="Rectangle 6"/>
          <p:cNvSpPr>
            <a:spLocks noChangeArrowheads="1"/>
          </p:cNvSpPr>
          <p:nvPr/>
        </p:nvSpPr>
        <p:spPr bwMode="auto">
          <a:xfrm>
            <a:off x="3048000" y="8763000"/>
            <a:ext cx="758825" cy="255588"/>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200"/>
              <a:t>Page </a:t>
            </a:r>
            <a:fld id="{7D438F3F-DEAB-439D-92C0-A083050F20CA}" type="slidenum">
              <a:rPr lang="en-US" sz="1200"/>
              <a:pPr algn="ctr" defTabSz="868363">
                <a:lnSpc>
                  <a:spcPct val="90000"/>
                </a:lnSpc>
              </a:pPr>
              <a:t>‹#›</a:t>
            </a:fld>
            <a:endParaRPr lang="en-US"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2054" name="Rectangle 6"/>
          <p:cNvSpPr>
            <a:spLocks noChangeArrowheads="1"/>
          </p:cNvSpPr>
          <p:nvPr/>
        </p:nvSpPr>
        <p:spPr bwMode="auto">
          <a:xfrm>
            <a:off x="3097213" y="8763000"/>
            <a:ext cx="658812" cy="225425"/>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000"/>
              <a:t>Page </a:t>
            </a:r>
            <a:fld id="{74D276CE-B9AB-4E18-92B5-CC58BF0A0D89}" type="slidenum">
              <a:rPr lang="en-US" sz="1000"/>
              <a:pPr algn="ctr" defTabSz="868363">
                <a:lnSpc>
                  <a:spcPct val="90000"/>
                </a:lnSpc>
              </a:pPr>
              <a:t>‹#›</a:t>
            </a:fld>
            <a:endParaRPr lang="en-US" sz="1000"/>
          </a:p>
        </p:txBody>
      </p:sp>
      <p:sp>
        <p:nvSpPr>
          <p:cNvPr id="2055" name="Rectangle 7"/>
          <p:cNvSpPr>
            <a:spLocks noGrp="1" noRot="1" noChangeAspect="1" noChangeArrowheads="1" noTextEdit="1"/>
          </p:cNvSpPr>
          <p:nvPr>
            <p:ph type="sldImg" idx="2"/>
          </p:nvPr>
        </p:nvSpPr>
        <p:spPr bwMode="auto">
          <a:xfrm>
            <a:off x="2667000" y="838200"/>
            <a:ext cx="3886200" cy="3048000"/>
          </a:xfrm>
          <a:prstGeom prst="rect">
            <a:avLst/>
          </a:prstGeom>
          <a:noFill/>
          <a:ln w="12700">
            <a:solidFill>
              <a:schemeClr val="tx1"/>
            </a:solidFill>
            <a:miter lim="800000"/>
            <a:headEnd/>
            <a:tailEnd/>
          </a:ln>
          <a:effectLst/>
        </p:spPr>
      </p:sp>
      <p:sp>
        <p:nvSpPr>
          <p:cNvPr id="2056" name="Rectangle 8"/>
          <p:cNvSpPr>
            <a:spLocks noGrp="1" noChangeArrowheads="1"/>
          </p:cNvSpPr>
          <p:nvPr>
            <p:ph type="body" sz="quarter" idx="3"/>
          </p:nvPr>
        </p:nvSpPr>
        <p:spPr bwMode="auto">
          <a:xfrm>
            <a:off x="2819400" y="4419600"/>
            <a:ext cx="3657600" cy="3962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7" name="Text Box 9"/>
          <p:cNvSpPr txBox="1">
            <a:spLocks noChangeArrowheads="1"/>
          </p:cNvSpPr>
          <p:nvPr/>
        </p:nvSpPr>
        <p:spPr bwMode="auto">
          <a:xfrm>
            <a:off x="2667000" y="4038600"/>
            <a:ext cx="3962400" cy="4406900"/>
          </a:xfrm>
          <a:prstGeom prst="rect">
            <a:avLst/>
          </a:prstGeom>
          <a:noFill/>
          <a:ln w="12700">
            <a:solidFill>
              <a:schemeClr val="tx1"/>
            </a:solidFill>
            <a:miter lim="800000"/>
            <a:headEnd type="none" w="sm" len="sm"/>
            <a:tailEnd type="none" w="lg" len="lg"/>
          </a:ln>
          <a:effectLst/>
        </p:spPr>
        <p:txBody>
          <a:bodyPr>
            <a:spAutoFit/>
          </a:bodyPr>
          <a:lstStyle/>
          <a:p>
            <a:pPr>
              <a:spcBef>
                <a:spcPct val="50000"/>
              </a:spcBef>
            </a:pPr>
            <a:r>
              <a:rPr lang="en-US" sz="1200"/>
              <a:t>Student Notes:</a:t>
            </a:r>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p:txBody>
      </p:sp>
      <p:sp>
        <p:nvSpPr>
          <p:cNvPr id="2058" name="Text Box 10"/>
          <p:cNvSpPr txBox="1">
            <a:spLocks noChangeArrowheads="1"/>
          </p:cNvSpPr>
          <p:nvPr/>
        </p:nvSpPr>
        <p:spPr bwMode="auto">
          <a:xfrm>
            <a:off x="228600" y="838200"/>
            <a:ext cx="2209800" cy="7702550"/>
          </a:xfrm>
          <a:prstGeom prst="rect">
            <a:avLst/>
          </a:prstGeom>
          <a:noFill/>
          <a:ln w="12700">
            <a:solidFill>
              <a:schemeClr val="tx1"/>
            </a:solidFill>
            <a:miter lim="800000"/>
            <a:headEnd type="none" w="sm" len="sm"/>
            <a:tailEnd type="none" w="lg" len="lg"/>
          </a:ln>
          <a:effectLst/>
        </p:spPr>
        <p:txBody>
          <a:bodyPr>
            <a:spAutoFit/>
          </a:bodyPr>
          <a:lstStyle/>
          <a:p>
            <a:pPr>
              <a:spcBef>
                <a:spcPct val="50000"/>
              </a:spcBef>
            </a:pPr>
            <a:r>
              <a:rPr lang="en-US" sz="1200"/>
              <a:t>Instructor Notes:</a:t>
            </a:r>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p:txBody>
      </p:sp>
    </p:spTree>
  </p:cSld>
  <p:clrMap bg1="lt1" tx1="dk1" bg2="lt2" tx2="dk2" accent1="accent1" accent2="accent2" accent3="accent3" accent4="accent4" accent5="accent5" accent6="accent6" hlink="hlink" folHlink="folHlink"/>
  <p:notesStyle>
    <a:lvl1pPr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1pPr>
    <a:lvl2pPr marL="4572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2pPr>
    <a:lvl3pPr marL="9144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3pPr>
    <a:lvl4pPr marL="13716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4pPr>
    <a:lvl5pPr marL="18288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xfrm>
            <a:off x="2578100" y="838200"/>
            <a:ext cx="4064000" cy="3048000"/>
          </a:xfrm>
          <a:ln/>
        </p:spPr>
      </p:sp>
      <p:sp>
        <p:nvSpPr>
          <p:cNvPr id="28877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spect="1" noChangeArrowheads="1" noTextEdit="1"/>
          </p:cNvSpPr>
          <p:nvPr>
            <p:ph type="sldImg"/>
          </p:nvPr>
        </p:nvSpPr>
        <p:spPr>
          <a:xfrm>
            <a:off x="2578100" y="838200"/>
            <a:ext cx="4064000" cy="3048000"/>
          </a:xfrm>
          <a:ln/>
        </p:spPr>
      </p:sp>
      <p:sp>
        <p:nvSpPr>
          <p:cNvPr id="33689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Text Box 2"/>
          <p:cNvSpPr txBox="1">
            <a:spLocks noChangeArrowheads="1"/>
          </p:cNvSpPr>
          <p:nvPr/>
        </p:nvSpPr>
        <p:spPr bwMode="auto">
          <a:xfrm>
            <a:off x="304800" y="1219200"/>
            <a:ext cx="1905000" cy="6940550"/>
          </a:xfrm>
          <a:prstGeom prst="rect">
            <a:avLst/>
          </a:prstGeom>
          <a:noFill/>
          <a:ln w="12700">
            <a:noFill/>
            <a:miter lim="800000"/>
            <a:headEnd type="none" w="sm" len="sm"/>
            <a:tailEnd type="none" w="lg" len="lg"/>
          </a:ln>
          <a:effectLst/>
        </p:spPr>
        <p:txBody>
          <a:bodyPr>
            <a:spAutoFit/>
          </a:bodyPr>
          <a:lstStyle/>
          <a:p>
            <a:r>
              <a:rPr lang="en-US" sz="1200"/>
              <a:t>A subsystem is the design representation of a component.  They both encapsulate a set of replaceable behaviors behind one or more interfaces.  Subsystems will be discussed in detail in the Architectural Design, Use Case Design, and Subsystem Design modules.</a:t>
            </a:r>
          </a:p>
          <a:p>
            <a:pPr>
              <a:spcBef>
                <a:spcPct val="50000"/>
              </a:spcBef>
            </a:pPr>
            <a:r>
              <a:rPr lang="en-US" sz="1200"/>
              <a:t>In Rose, the Implementation Model is modeled in the Component View (e.g., components “live” in the Component View</a:t>
            </a:r>
          </a:p>
          <a:p>
            <a:pPr>
              <a:spcBef>
                <a:spcPct val="50000"/>
              </a:spcBef>
            </a:pPr>
            <a:r>
              <a:rPr lang="en-US" sz="1200"/>
              <a:t>Rose doesn’t support the inclusion of component instances on interaction diagrams  (though UML would permit it).</a:t>
            </a:r>
          </a:p>
          <a:p>
            <a:pPr>
              <a:spcBef>
                <a:spcPct val="50000"/>
              </a:spcBef>
            </a:pPr>
            <a:r>
              <a:rPr lang="en-US" sz="1200"/>
              <a:t>Workaround: Use design elements as proxies for components as opposed to representing components on a Component Diagram.  The design elements could be a &lt;&lt;subsystem&gt;&gt; stereotyped package and/or class.  This is demonstrated in later modules of the course.</a:t>
            </a:r>
          </a:p>
        </p:txBody>
      </p:sp>
      <p:sp>
        <p:nvSpPr>
          <p:cNvPr id="401413" name="Rectangle 5"/>
          <p:cNvSpPr>
            <a:spLocks noGrp="1" noRot="1" noChangeAspect="1" noChangeArrowheads="1" noTextEdit="1"/>
          </p:cNvSpPr>
          <p:nvPr>
            <p:ph type="sldImg"/>
          </p:nvPr>
        </p:nvSpPr>
        <p:spPr>
          <a:xfrm>
            <a:off x="2578100" y="838200"/>
            <a:ext cx="4064000" cy="3048000"/>
          </a:xfrm>
          <a:ln/>
        </p:spPr>
      </p:sp>
      <p:sp>
        <p:nvSpPr>
          <p:cNvPr id="401414" name="Rectangle 6"/>
          <p:cNvSpPr>
            <a:spLocks noGrp="1" noChangeArrowheads="1"/>
          </p:cNvSpPr>
          <p:nvPr>
            <p:ph type="body" idx="1"/>
          </p:nvPr>
        </p:nvSpPr>
        <p:spPr>
          <a:xfrm>
            <a:off x="2819400" y="4419600"/>
            <a:ext cx="3810000" cy="3962400"/>
          </a:xfrm>
        </p:spPr>
        <p:txBody>
          <a:bodyPr/>
          <a:lstStyle/>
          <a:p>
            <a:endParaRPr lang="en-US" sz="11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Rot="1" noChangeAspect="1" noChangeArrowheads="1" noTextEdit="1"/>
          </p:cNvSpPr>
          <p:nvPr>
            <p:ph type="sldImg"/>
          </p:nvPr>
        </p:nvSpPr>
        <p:spPr>
          <a:xfrm>
            <a:off x="2578100" y="838200"/>
            <a:ext cx="4064000" cy="3048000"/>
          </a:xfrm>
          <a:ln/>
        </p:spPr>
      </p:sp>
      <p:sp>
        <p:nvSpPr>
          <p:cNvPr id="326659" name="Rectangle 3"/>
          <p:cNvSpPr>
            <a:spLocks noGrp="1" noChangeArrowheads="1"/>
          </p:cNvSpPr>
          <p:nvPr>
            <p:ph type="body" idx="1"/>
          </p:nvPr>
        </p:nvSpPr>
        <p:spPr/>
        <p:txBody>
          <a:bodyPr/>
          <a:lstStyle/>
          <a:p>
            <a:endParaRPr lang="en-US" sz="1100" dirty="0"/>
          </a:p>
        </p:txBody>
      </p:sp>
      <p:sp>
        <p:nvSpPr>
          <p:cNvPr id="326660" name="Text Box 4"/>
          <p:cNvSpPr txBox="1">
            <a:spLocks noChangeArrowheads="1"/>
          </p:cNvSpPr>
          <p:nvPr/>
        </p:nvSpPr>
        <p:spPr bwMode="auto">
          <a:xfrm>
            <a:off x="304800" y="1219200"/>
            <a:ext cx="2057400" cy="6299200"/>
          </a:xfrm>
          <a:prstGeom prst="rect">
            <a:avLst/>
          </a:prstGeom>
          <a:noFill/>
          <a:ln w="12700">
            <a:noFill/>
            <a:miter lim="800000"/>
            <a:headEnd type="none" w="sm" len="sm"/>
            <a:tailEnd type="none" w="lg" len="lg"/>
          </a:ln>
          <a:effectLst/>
        </p:spPr>
        <p:txBody>
          <a:bodyPr>
            <a:spAutoFit/>
          </a:bodyPr>
          <a:lstStyle/>
          <a:p>
            <a:r>
              <a:rPr lang="en-US" sz="1200"/>
              <a:t>Generalization is NOT used much in analysis; what is found is usually what comes up and hits you in the head with a 2x4.  </a:t>
            </a:r>
          </a:p>
          <a:p>
            <a:r>
              <a:rPr lang="en-US" sz="1200"/>
              <a:t>In analysis, generalization is included if it is inherent to the basic concept definitions in the problem domain.  </a:t>
            </a:r>
          </a:p>
          <a:p>
            <a:r>
              <a:rPr lang="en-US" sz="1200"/>
              <a:t>Design is the real activity of inventing generalization.  </a:t>
            </a:r>
          </a:p>
          <a:p>
            <a:r>
              <a:rPr lang="en-US" sz="1200"/>
              <a:t>Generalization will be discussed in more detail later in the course.</a:t>
            </a:r>
          </a:p>
          <a:p>
            <a:endParaRPr lang="en-US" sz="1200"/>
          </a:p>
          <a:p>
            <a:r>
              <a:rPr lang="en-US" sz="1200"/>
              <a:t>Generalization and polymorphism (discussed later) are the shiny new toys in OO; so they are often overused and misused.  USE APPROPRIATELY!</a:t>
            </a:r>
          </a:p>
          <a:p>
            <a:endParaRPr lang="en-US" sz="1200"/>
          </a:p>
          <a:p>
            <a:r>
              <a:rPr lang="en-US" sz="1200"/>
              <a:t>Ask the class the following to test their understanding:</a:t>
            </a:r>
          </a:p>
          <a:p>
            <a:pPr>
              <a:buFontTx/>
              <a:buChar char="•"/>
            </a:pPr>
            <a:r>
              <a:rPr lang="en-US" sz="1200"/>
              <a:t>How many operations does Car have?  How may relationships?</a:t>
            </a:r>
            <a:br>
              <a:rPr lang="en-US" sz="1200"/>
            </a:br>
            <a:r>
              <a:rPr lang="en-US" sz="1200"/>
              <a:t>Answer: 1; 1</a:t>
            </a:r>
          </a:p>
          <a:p>
            <a:pPr>
              <a:buFontTx/>
              <a:buChar char="•"/>
            </a:pPr>
            <a:r>
              <a:rPr lang="en-US" sz="1200"/>
              <a:t>How many operations does Truck have?  How may relationships?</a:t>
            </a:r>
            <a:br>
              <a:rPr lang="en-US" sz="1200"/>
            </a:br>
            <a:r>
              <a:rPr lang="en-US" sz="1200"/>
              <a:t>2; 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8" name="Rectangle 10"/>
          <p:cNvSpPr>
            <a:spLocks noGrp="1" noRot="1" noChangeAspect="1" noChangeArrowheads="1" noTextEdit="1"/>
          </p:cNvSpPr>
          <p:nvPr>
            <p:ph type="sldImg"/>
          </p:nvPr>
        </p:nvSpPr>
        <p:spPr>
          <a:xfrm>
            <a:off x="2578100" y="838200"/>
            <a:ext cx="4064000" cy="3048000"/>
          </a:xfrm>
          <a:ln/>
        </p:spPr>
      </p:sp>
      <p:sp>
        <p:nvSpPr>
          <p:cNvPr id="314379" name="Rectangle 11"/>
          <p:cNvSpPr>
            <a:spLocks noGrp="1" noChangeArrowheads="1"/>
          </p:cNvSpPr>
          <p:nvPr>
            <p:ph type="body" idx="1"/>
          </p:nvPr>
        </p:nvSpPr>
        <p:spPr/>
        <p:txBody>
          <a:bodyPr/>
          <a:lstStyle/>
          <a:p>
            <a:endParaRPr lang="en-US" dirty="0"/>
          </a:p>
        </p:txBody>
      </p:sp>
      <p:sp>
        <p:nvSpPr>
          <p:cNvPr id="314380" name="Text Box 12"/>
          <p:cNvSpPr txBox="1">
            <a:spLocks noChangeArrowheads="1"/>
          </p:cNvSpPr>
          <p:nvPr/>
        </p:nvSpPr>
        <p:spPr bwMode="auto">
          <a:xfrm>
            <a:off x="304800" y="1219200"/>
            <a:ext cx="1981200" cy="4840288"/>
          </a:xfrm>
          <a:prstGeom prst="rect">
            <a:avLst/>
          </a:prstGeom>
          <a:noFill/>
          <a:ln w="12700">
            <a:noFill/>
            <a:miter lim="800000"/>
            <a:headEnd type="none" w="sm" len="sm"/>
            <a:tailEnd type="none" w="lg" len="lg"/>
          </a:ln>
          <a:effectLst/>
        </p:spPr>
        <p:txBody>
          <a:bodyPr>
            <a:spAutoFit/>
          </a:bodyPr>
          <a:lstStyle/>
          <a:p>
            <a:pPr>
              <a:spcBef>
                <a:spcPct val="50000"/>
              </a:spcBef>
            </a:pPr>
            <a:r>
              <a:rPr lang="en-US" sz="1200"/>
              <a:t>Inheritance provides a way to implement polymorphism in cases where polymorphism is implemented the same way for a set of classes.  The use of generalization to support polymorphism is discussed in more detail in the Class Design module </a:t>
            </a:r>
          </a:p>
          <a:p>
            <a:pPr>
              <a:spcBef>
                <a:spcPct val="50000"/>
              </a:spcBef>
            </a:pPr>
            <a:r>
              <a:rPr lang="en-US" sz="1200"/>
              <a:t>Polymorphism will be addressed in more detail in the Class Design module.</a:t>
            </a:r>
          </a:p>
          <a:p>
            <a:pPr>
              <a:spcBef>
                <a:spcPct val="50000"/>
              </a:spcBef>
            </a:pPr>
            <a:r>
              <a:rPr lang="en-US" sz="1200"/>
              <a:t>Another example of polymorphism: There is a toddler sitting in front of some blocks and a teenager siting in front of a piano.  An adult walks into the room and says “play”.   The toddler plays with the blocks and the teenage plays the piano.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xfrm>
            <a:off x="2578100" y="838200"/>
            <a:ext cx="4064000" cy="3048000"/>
          </a:xfrm>
          <a:ln/>
        </p:spPr>
      </p:sp>
      <p:sp>
        <p:nvSpPr>
          <p:cNvPr id="2928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xfrm>
            <a:off x="2578100" y="838200"/>
            <a:ext cx="4064000" cy="3048000"/>
          </a:xfrm>
          <a:ln/>
        </p:spPr>
      </p:sp>
      <p:sp>
        <p:nvSpPr>
          <p:cNvPr id="363523" name="Rectangle 3"/>
          <p:cNvSpPr>
            <a:spLocks noGrp="1" noChangeArrowheads="1"/>
          </p:cNvSpPr>
          <p:nvPr>
            <p:ph type="body" idx="1"/>
          </p:nvPr>
        </p:nvSpPr>
        <p:spPr/>
        <p:txBody>
          <a:bodyPr/>
          <a:lstStyle/>
          <a:p>
            <a:endParaRPr lang="en-US" dirty="0"/>
          </a:p>
        </p:txBody>
      </p:sp>
      <p:sp>
        <p:nvSpPr>
          <p:cNvPr id="363524" name="Text Box 4"/>
          <p:cNvSpPr txBox="1">
            <a:spLocks noChangeArrowheads="1"/>
          </p:cNvSpPr>
          <p:nvPr/>
        </p:nvSpPr>
        <p:spPr bwMode="auto">
          <a:xfrm>
            <a:off x="381000" y="1219200"/>
            <a:ext cx="1905000" cy="1462088"/>
          </a:xfrm>
          <a:prstGeom prst="rect">
            <a:avLst/>
          </a:prstGeom>
          <a:noFill/>
          <a:ln w="12700">
            <a:noFill/>
            <a:miter lim="800000"/>
            <a:headEnd type="none" w="sm" len="sm"/>
            <a:tailEnd type="none" w="lg" len="lg"/>
          </a:ln>
          <a:effectLst/>
        </p:spPr>
        <p:txBody>
          <a:bodyPr>
            <a:spAutoFit/>
          </a:bodyPr>
          <a:lstStyle/>
          <a:p>
            <a:r>
              <a:rPr lang="en-US" sz="1200"/>
              <a:t>Modularity supports separation of concerns.</a:t>
            </a:r>
          </a:p>
          <a:p>
            <a:pPr>
              <a:spcBef>
                <a:spcPct val="50000"/>
              </a:spcBef>
            </a:pPr>
            <a:r>
              <a:rPr lang="en-US" sz="1200"/>
              <a:t>Another example of modularity is a car, which is made up of a body, chassis, engine, wheels, etc.</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00" name="Rectangle 4"/>
          <p:cNvSpPr>
            <a:spLocks noGrp="1" noRot="1" noChangeAspect="1" noChangeArrowheads="1" noTextEdit="1"/>
          </p:cNvSpPr>
          <p:nvPr>
            <p:ph type="sldImg"/>
          </p:nvPr>
        </p:nvSpPr>
        <p:spPr>
          <a:xfrm>
            <a:off x="2578100" y="838200"/>
            <a:ext cx="4064000" cy="3048000"/>
          </a:xfrm>
          <a:ln/>
        </p:spPr>
      </p:sp>
      <p:sp>
        <p:nvSpPr>
          <p:cNvPr id="362501" name="Rectangle 5"/>
          <p:cNvSpPr>
            <a:spLocks noGrp="1" noChangeArrowheads="1"/>
          </p:cNvSpPr>
          <p:nvPr>
            <p:ph type="body" idx="1"/>
          </p:nvPr>
        </p:nvSpPr>
        <p:spPr/>
        <p:txBody>
          <a:bodyPr/>
          <a:lstStyle/>
          <a:p>
            <a:endParaRPr lang="en-US" sz="1100" dirty="0"/>
          </a:p>
        </p:txBody>
      </p:sp>
      <p:sp>
        <p:nvSpPr>
          <p:cNvPr id="362502" name="Text Box 6"/>
          <p:cNvSpPr txBox="1">
            <a:spLocks noChangeArrowheads="1"/>
          </p:cNvSpPr>
          <p:nvPr/>
        </p:nvSpPr>
        <p:spPr bwMode="auto">
          <a:xfrm>
            <a:off x="304800" y="1219200"/>
            <a:ext cx="1828800" cy="3289300"/>
          </a:xfrm>
          <a:prstGeom prst="rect">
            <a:avLst/>
          </a:prstGeom>
          <a:noFill/>
          <a:ln w="12700">
            <a:noFill/>
            <a:miter lim="800000"/>
            <a:headEnd type="none" w="sm" len="sm"/>
            <a:tailEnd type="none" w="lg" len="lg"/>
          </a:ln>
          <a:effectLst/>
        </p:spPr>
        <p:txBody>
          <a:bodyPr>
            <a:spAutoFit/>
          </a:bodyPr>
          <a:lstStyle/>
          <a:p>
            <a:pPr>
              <a:spcBef>
                <a:spcPct val="50000"/>
              </a:spcBef>
            </a:pPr>
            <a:r>
              <a:rPr lang="en-US" sz="1200"/>
              <a:t>Hierarchy is not an organizational chart.</a:t>
            </a:r>
          </a:p>
          <a:p>
            <a:pPr>
              <a:spcBef>
                <a:spcPct val="50000"/>
              </a:spcBef>
            </a:pPr>
            <a:r>
              <a:rPr lang="en-US" sz="1200"/>
              <a:t>Hierarchy is not a functional decomposition.</a:t>
            </a:r>
          </a:p>
          <a:p>
            <a:pPr>
              <a:spcBef>
                <a:spcPct val="50000"/>
              </a:spcBef>
            </a:pPr>
            <a:r>
              <a:rPr lang="en-US" sz="1200"/>
              <a:t>Hierarchy is a taxonomic organization.  The use of hierarchy makes it easy to recognize similarities and differences.</a:t>
            </a:r>
          </a:p>
          <a:p>
            <a:pPr>
              <a:spcBef>
                <a:spcPct val="50000"/>
              </a:spcBef>
            </a:pPr>
            <a:r>
              <a:rPr lang="en-US" sz="1200"/>
              <a:t>For example, in botany, plants are organized into families, chemistry uses a periodic table to organize the elements.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ChangeArrowheads="1"/>
          </p:cNvSpPr>
          <p:nvPr/>
        </p:nvSpPr>
        <p:spPr bwMode="auto">
          <a:xfrm>
            <a:off x="3886200" y="-1588"/>
            <a:ext cx="2973388" cy="463551"/>
          </a:xfrm>
          <a:prstGeom prst="rect">
            <a:avLst/>
          </a:prstGeom>
          <a:noFill/>
          <a:ln w="9525">
            <a:noFill/>
            <a:miter lim="800000"/>
            <a:headEnd/>
            <a:tailEnd/>
          </a:ln>
          <a:effectLst/>
        </p:spPr>
        <p:txBody>
          <a:bodyPr wrap="none" anchor="ctr"/>
          <a:lstStyle/>
          <a:p>
            <a:endParaRPr lang="id-ID"/>
          </a:p>
        </p:txBody>
      </p:sp>
      <p:sp>
        <p:nvSpPr>
          <p:cNvPr id="374787" name="Rectangle 3"/>
          <p:cNvSpPr>
            <a:spLocks noChangeArrowheads="1"/>
          </p:cNvSpPr>
          <p:nvPr/>
        </p:nvSpPr>
        <p:spPr bwMode="auto">
          <a:xfrm>
            <a:off x="3886200" y="8737600"/>
            <a:ext cx="2973388" cy="463550"/>
          </a:xfrm>
          <a:prstGeom prst="rect">
            <a:avLst/>
          </a:prstGeom>
          <a:noFill/>
          <a:ln w="9525">
            <a:noFill/>
            <a:miter lim="800000"/>
            <a:headEnd/>
            <a:tailEnd/>
          </a:ln>
          <a:effectLst/>
        </p:spPr>
        <p:txBody>
          <a:bodyPr wrap="none" anchor="ctr"/>
          <a:lstStyle/>
          <a:p>
            <a:endParaRPr lang="id-ID"/>
          </a:p>
        </p:txBody>
      </p:sp>
      <p:sp>
        <p:nvSpPr>
          <p:cNvPr id="374788" name="Rectangle 4"/>
          <p:cNvSpPr>
            <a:spLocks noChangeArrowheads="1"/>
          </p:cNvSpPr>
          <p:nvPr/>
        </p:nvSpPr>
        <p:spPr bwMode="auto">
          <a:xfrm>
            <a:off x="-1588" y="8737600"/>
            <a:ext cx="2973388" cy="463550"/>
          </a:xfrm>
          <a:prstGeom prst="rect">
            <a:avLst/>
          </a:prstGeom>
          <a:noFill/>
          <a:ln w="9525">
            <a:noFill/>
            <a:miter lim="800000"/>
            <a:headEnd/>
            <a:tailEnd/>
          </a:ln>
          <a:effectLst/>
        </p:spPr>
        <p:txBody>
          <a:bodyPr wrap="none" anchor="ctr"/>
          <a:lstStyle/>
          <a:p>
            <a:endParaRPr lang="id-ID"/>
          </a:p>
        </p:txBody>
      </p:sp>
      <p:sp>
        <p:nvSpPr>
          <p:cNvPr id="374789" name="Rectangle 5"/>
          <p:cNvSpPr>
            <a:spLocks noChangeArrowheads="1"/>
          </p:cNvSpPr>
          <p:nvPr/>
        </p:nvSpPr>
        <p:spPr bwMode="auto">
          <a:xfrm>
            <a:off x="-1588" y="-1588"/>
            <a:ext cx="2973388" cy="463551"/>
          </a:xfrm>
          <a:prstGeom prst="rect">
            <a:avLst/>
          </a:prstGeom>
          <a:noFill/>
          <a:ln w="9525">
            <a:noFill/>
            <a:miter lim="800000"/>
            <a:headEnd/>
            <a:tailEnd/>
          </a:ln>
          <a:effectLst/>
        </p:spPr>
        <p:txBody>
          <a:bodyPr wrap="none" anchor="ctr"/>
          <a:lstStyle/>
          <a:p>
            <a:endParaRPr lang="id-ID"/>
          </a:p>
        </p:txBody>
      </p:sp>
      <p:sp>
        <p:nvSpPr>
          <p:cNvPr id="374790" name="Rectangle 6"/>
          <p:cNvSpPr>
            <a:spLocks noGrp="1" noRot="1" noChangeAspect="1" noChangeArrowheads="1" noTextEdit="1"/>
          </p:cNvSpPr>
          <p:nvPr>
            <p:ph type="sldImg"/>
          </p:nvPr>
        </p:nvSpPr>
        <p:spPr>
          <a:xfrm>
            <a:off x="2578100" y="838200"/>
            <a:ext cx="4064000" cy="3048000"/>
          </a:xfrm>
          <a:ln/>
        </p:spPr>
      </p:sp>
      <p:sp>
        <p:nvSpPr>
          <p:cNvPr id="374791" name="Rectangle 7"/>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B97365-EBCA-4027-87D5-99FC1D4DF0BB}" type="datetimeFigureOut">
              <a:rPr lang="en-US" smtClean="0"/>
              <a:pPr/>
              <a:t>3/4/2013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3/4/2013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3/4/2013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3/4/2013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3/4/2013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B97365-EBCA-4027-87D5-99FC1D4DF0BB}" type="datetimeFigureOut">
              <a:rPr lang="en-US" smtClean="0"/>
              <a:pPr/>
              <a:t>3/4/2013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B97365-EBCA-4027-87D5-99FC1D4DF0BB}" type="datetimeFigureOut">
              <a:rPr lang="en-US" smtClean="0"/>
              <a:pPr/>
              <a:t>3/4/2013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B97365-EBCA-4027-87D5-99FC1D4DF0BB}" type="datetimeFigureOut">
              <a:rPr lang="en-US" smtClean="0"/>
              <a:pPr/>
              <a:t>3/4/2013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B97365-EBCA-4027-87D5-99FC1D4DF0BB}" type="datetimeFigureOut">
              <a:rPr lang="en-US" smtClean="0"/>
              <a:pPr/>
              <a:t>3/4/2013</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B97365-EBCA-4027-87D5-99FC1D4DF0BB}" type="datetimeFigureOut">
              <a:rPr lang="en-US" smtClean="0"/>
              <a:pPr/>
              <a:t>3/4/2013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B97365-EBCA-4027-87D5-99FC1D4DF0BB}" type="datetimeFigureOut">
              <a:rPr lang="en-US" smtClean="0"/>
              <a:pPr/>
              <a:t>3/4/2013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E29E33-B620-47F9-BB04-8846C2A5AFCC}" type="slidenum">
              <a:rPr kumimoji="0" lang="en-US" smtClean="0"/>
              <a:pPr/>
              <a:t>‹#›</a:t>
            </a:fld>
            <a:endParaRPr kumimoji="0"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B97365-EBCA-4027-87D5-99FC1D4DF0BB}" type="datetimeFigureOut">
              <a:rPr lang="en-US" smtClean="0"/>
              <a:pPr/>
              <a:t>3/4/2013</a:t>
            </a:fld>
            <a:endParaRPr lang="en-US">
              <a:solidFill>
                <a:schemeClr val="tx1">
                  <a:shade val="50000"/>
                </a:schemeClr>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0" lang="en-US">
              <a:solidFill>
                <a:schemeClr val="tx1">
                  <a:shade val="50000"/>
                </a:schemeClr>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Rectangle 4"/>
          <p:cNvSpPr>
            <a:spLocks noGrp="1" noChangeArrowheads="1"/>
          </p:cNvSpPr>
          <p:nvPr>
            <p:ph type="ctrTitle"/>
          </p:nvPr>
        </p:nvSpPr>
        <p:spPr>
          <a:xfrm>
            <a:off x="685800" y="2286000"/>
            <a:ext cx="8077200" cy="1143000"/>
          </a:xfrm>
        </p:spPr>
        <p:txBody>
          <a:bodyPr>
            <a:normAutofit fontScale="90000"/>
          </a:bodyPr>
          <a:lstStyle/>
          <a:p>
            <a:pPr algn="ctr"/>
            <a:r>
              <a:rPr lang="id-ID" sz="4600" dirty="0" smtClean="0"/>
              <a:t>Pengantar Berorientasi </a:t>
            </a:r>
            <a:r>
              <a:rPr lang="en-US" sz="4600" dirty="0" err="1" smtClean="0"/>
              <a:t>Obje</a:t>
            </a:r>
            <a:r>
              <a:rPr lang="id-ID" sz="4600" dirty="0" smtClean="0"/>
              <a:t>k</a:t>
            </a:r>
            <a:endParaRPr lang="sv-SE" dirty="0"/>
          </a:p>
        </p:txBody>
      </p:sp>
      <p:sp>
        <p:nvSpPr>
          <p:cNvPr id="287749" name="Rectangle 5"/>
          <p:cNvSpPr>
            <a:spLocks noGrp="1" noChangeArrowheads="1"/>
          </p:cNvSpPr>
          <p:nvPr>
            <p:ph type="subTitle" idx="1"/>
          </p:nvPr>
        </p:nvSpPr>
        <p:spPr/>
        <p:txBody>
          <a:bodyPr/>
          <a:lstStyle/>
          <a:p>
            <a:r>
              <a:rPr lang="id-ID" dirty="0" smtClean="0"/>
              <a:t>Citra N, S.Si, MT</a:t>
            </a:r>
          </a:p>
          <a:p>
            <a:r>
              <a:rPr lang="id-ID" smtClean="0"/>
              <a:t>SI </a:t>
            </a:r>
            <a:r>
              <a:rPr lang="id-ID" dirty="0" smtClean="0"/>
              <a:t>- UNIKOM</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dirty="0" smtClean="0"/>
              <a:t>Struktur Generalization-Specialization/Gen-Spec (Pewarisan) memperlihatkan definisi </a:t>
            </a:r>
            <a:r>
              <a:rPr lang="de-DE" dirty="0" smtClean="0"/>
              <a:t>hirarki pewarisan untuk kelas-kelas yang merupakan spesialisasi dari kelas lain yang lebih umum (General). </a:t>
            </a:r>
            <a:endParaRPr lang="id-ID" dirty="0" smtClean="0"/>
          </a:p>
          <a:p>
            <a:pPr algn="just"/>
            <a:r>
              <a:rPr lang="de-DE" dirty="0" smtClean="0"/>
              <a:t>Sebuah kelas </a:t>
            </a:r>
            <a:r>
              <a:rPr lang="id-ID" dirty="0" smtClean="0"/>
              <a:t>dapat </a:t>
            </a:r>
            <a:r>
              <a:rPr lang="de-DE" dirty="0" smtClean="0"/>
              <a:t>mewarisi sifat dari sebuah superclass (kelas general) yang disebut dengan pewarisan tunggal (single inheritance) atau dari sejumlah superclass yang disebut dengan pewarisan ganda (mulitiple inheritance)</a:t>
            </a:r>
            <a:r>
              <a:rPr lang="id-ID" dirty="0" smtClean="0"/>
              <a:t>.</a:t>
            </a:r>
          </a:p>
          <a:p>
            <a:endParaRPr lang="id-ID" dirty="0"/>
          </a:p>
        </p:txBody>
      </p:sp>
      <p:sp>
        <p:nvSpPr>
          <p:cNvPr id="5" name="Title 1"/>
          <p:cNvSpPr>
            <a:spLocks noGrp="1"/>
          </p:cNvSpPr>
          <p:nvPr>
            <p:ph type="title"/>
          </p:nvPr>
        </p:nvSpPr>
        <p:spPr>
          <a:xfrm>
            <a:off x="285750" y="274638"/>
            <a:ext cx="8401050" cy="1143000"/>
          </a:xfrm>
        </p:spPr>
        <p:txBody>
          <a:bodyPr>
            <a:normAutofit fontScale="90000"/>
          </a:bodyPr>
          <a:lstStyle/>
          <a:p>
            <a:pPr algn="l"/>
            <a:r>
              <a:rPr lang="id-ID" dirty="0" smtClean="0"/>
              <a:t>Generalization</a:t>
            </a:r>
            <a:br>
              <a:rPr lang="id-ID" dirty="0" smtClean="0"/>
            </a:br>
            <a:r>
              <a:rPr lang="id-ID" dirty="0" smtClean="0"/>
              <a:t>(Gen-Spec)</a:t>
            </a:r>
            <a:endParaRPr lang="id-ID"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7" name="Rectangle 3"/>
          <p:cNvSpPr>
            <a:spLocks noGrp="1" noChangeArrowheads="1"/>
          </p:cNvSpPr>
          <p:nvPr>
            <p:ph idx="1"/>
          </p:nvPr>
        </p:nvSpPr>
        <p:spPr/>
        <p:txBody>
          <a:bodyPr/>
          <a:lstStyle/>
          <a:p>
            <a:r>
              <a:rPr lang="en-US"/>
              <a:t>The ability to hide many different implementations behind a single interface</a:t>
            </a:r>
          </a:p>
          <a:p>
            <a:endParaRPr lang="en-US"/>
          </a:p>
        </p:txBody>
      </p:sp>
      <p:sp>
        <p:nvSpPr>
          <p:cNvPr id="313346" name="Rectangle 2"/>
          <p:cNvSpPr>
            <a:spLocks noGrp="1" noChangeArrowheads="1"/>
          </p:cNvSpPr>
          <p:nvPr>
            <p:ph type="title"/>
          </p:nvPr>
        </p:nvSpPr>
        <p:spPr/>
        <p:txBody>
          <a:bodyPr/>
          <a:lstStyle/>
          <a:p>
            <a:r>
              <a:rPr lang="en-US"/>
              <a:t>What is Polymorphism?</a:t>
            </a:r>
          </a:p>
        </p:txBody>
      </p:sp>
      <p:grpSp>
        <p:nvGrpSpPr>
          <p:cNvPr id="2" name="Group 82"/>
          <p:cNvGrpSpPr>
            <a:grpSpLocks/>
          </p:cNvGrpSpPr>
          <p:nvPr/>
        </p:nvGrpSpPr>
        <p:grpSpPr bwMode="auto">
          <a:xfrm>
            <a:off x="1219200" y="1993900"/>
            <a:ext cx="7239000" cy="4495800"/>
            <a:chOff x="768" y="1152"/>
            <a:chExt cx="4560" cy="2832"/>
          </a:xfrm>
        </p:grpSpPr>
        <p:grpSp>
          <p:nvGrpSpPr>
            <p:cNvPr id="3" name="Group 47"/>
            <p:cNvGrpSpPr>
              <a:grpSpLocks/>
            </p:cNvGrpSpPr>
            <p:nvPr/>
          </p:nvGrpSpPr>
          <p:grpSpPr bwMode="auto">
            <a:xfrm rot="-5400000">
              <a:off x="2544" y="3264"/>
              <a:ext cx="1008" cy="432"/>
              <a:chOff x="962" y="2832"/>
              <a:chExt cx="1744" cy="528"/>
            </a:xfrm>
          </p:grpSpPr>
          <p:sp>
            <p:nvSpPr>
              <p:cNvPr id="313392" name="AutoShape 48"/>
              <p:cNvSpPr>
                <a:spLocks/>
              </p:cNvSpPr>
              <p:nvPr/>
            </p:nvSpPr>
            <p:spPr bwMode="auto">
              <a:xfrm>
                <a:off x="2610" y="2912"/>
                <a:ext cx="96" cy="150"/>
              </a:xfrm>
              <a:prstGeom prst="rightBracket">
                <a:avLst>
                  <a:gd name="adj" fmla="val 78125"/>
                </a:avLst>
              </a:prstGeom>
              <a:solidFill>
                <a:schemeClr val="hlink"/>
              </a:solidFill>
              <a:ln w="38100">
                <a:solidFill>
                  <a:schemeClr val="tx1"/>
                </a:solidFill>
                <a:round/>
                <a:headEnd type="none" w="sm" len="sm"/>
                <a:tailEnd type="none" w="lg" len="lg"/>
              </a:ln>
              <a:effectLst/>
            </p:spPr>
            <p:txBody>
              <a:bodyPr wrap="none" anchor="ctr"/>
              <a:lstStyle/>
              <a:p>
                <a:endParaRPr lang="id-ID"/>
              </a:p>
            </p:txBody>
          </p:sp>
          <p:sp>
            <p:nvSpPr>
              <p:cNvPr id="313393" name="AutoShape 49"/>
              <p:cNvSpPr>
                <a:spLocks noChangeArrowheads="1"/>
              </p:cNvSpPr>
              <p:nvPr/>
            </p:nvSpPr>
            <p:spPr bwMode="auto">
              <a:xfrm>
                <a:off x="962" y="2832"/>
                <a:ext cx="1648" cy="528"/>
              </a:xfrm>
              <a:prstGeom prst="roundRect">
                <a:avLst>
                  <a:gd name="adj" fmla="val 16667"/>
                </a:avLst>
              </a:prstGeom>
              <a:noFill/>
              <a:ln w="38100">
                <a:solidFill>
                  <a:schemeClr val="tx1"/>
                </a:solidFill>
                <a:round/>
                <a:headEnd type="none" w="sm" len="sm"/>
                <a:tailEnd type="none" w="lg" len="lg"/>
              </a:ln>
              <a:effectLst/>
            </p:spPr>
            <p:txBody>
              <a:bodyPr vert="eaVert" wrap="none" anchor="ctr"/>
              <a:lstStyle/>
              <a:p>
                <a:pPr algn="ctr"/>
                <a:endParaRPr lang="id-ID"/>
              </a:p>
            </p:txBody>
          </p:sp>
          <p:sp>
            <p:nvSpPr>
              <p:cNvPr id="313394" name="Rectangle 50"/>
              <p:cNvSpPr>
                <a:spLocks noChangeArrowheads="1"/>
              </p:cNvSpPr>
              <p:nvPr/>
            </p:nvSpPr>
            <p:spPr bwMode="auto">
              <a:xfrm>
                <a:off x="2275" y="290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5" name="Rectangle 51"/>
              <p:cNvSpPr>
                <a:spLocks noChangeArrowheads="1"/>
              </p:cNvSpPr>
              <p:nvPr/>
            </p:nvSpPr>
            <p:spPr bwMode="auto">
              <a:xfrm>
                <a:off x="2275" y="3064"/>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6" name="Rectangle 52"/>
              <p:cNvSpPr>
                <a:spLocks noChangeArrowheads="1"/>
              </p:cNvSpPr>
              <p:nvPr/>
            </p:nvSpPr>
            <p:spPr bwMode="auto">
              <a:xfrm>
                <a:off x="2275" y="3227"/>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7" name="Rectangle 53"/>
              <p:cNvSpPr>
                <a:spLocks noChangeArrowheads="1"/>
              </p:cNvSpPr>
              <p:nvPr/>
            </p:nvSpPr>
            <p:spPr bwMode="auto">
              <a:xfrm>
                <a:off x="2034" y="2903"/>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8" name="Rectangle 54"/>
              <p:cNvSpPr>
                <a:spLocks noChangeArrowheads="1"/>
              </p:cNvSpPr>
              <p:nvPr/>
            </p:nvSpPr>
            <p:spPr bwMode="auto">
              <a:xfrm>
                <a:off x="2034" y="3062"/>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9" name="Rectangle 55"/>
              <p:cNvSpPr>
                <a:spLocks noChangeArrowheads="1"/>
              </p:cNvSpPr>
              <p:nvPr/>
            </p:nvSpPr>
            <p:spPr bwMode="auto">
              <a:xfrm>
                <a:off x="2034" y="322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0" name="Rectangle 56"/>
              <p:cNvSpPr>
                <a:spLocks noChangeArrowheads="1"/>
              </p:cNvSpPr>
              <p:nvPr/>
            </p:nvSpPr>
            <p:spPr bwMode="auto">
              <a:xfrm>
                <a:off x="1794" y="290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1" name="Rectangle 57"/>
              <p:cNvSpPr>
                <a:spLocks noChangeArrowheads="1"/>
              </p:cNvSpPr>
              <p:nvPr/>
            </p:nvSpPr>
            <p:spPr bwMode="auto">
              <a:xfrm>
                <a:off x="1794" y="3064"/>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2" name="Rectangle 58"/>
              <p:cNvSpPr>
                <a:spLocks noChangeArrowheads="1"/>
              </p:cNvSpPr>
              <p:nvPr/>
            </p:nvSpPr>
            <p:spPr bwMode="auto">
              <a:xfrm>
                <a:off x="1794" y="3227"/>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3" name="Rectangle 59"/>
              <p:cNvSpPr>
                <a:spLocks noChangeArrowheads="1"/>
              </p:cNvSpPr>
              <p:nvPr/>
            </p:nvSpPr>
            <p:spPr bwMode="auto">
              <a:xfrm>
                <a:off x="1554" y="2903"/>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4" name="Rectangle 60"/>
              <p:cNvSpPr>
                <a:spLocks noChangeArrowheads="1"/>
              </p:cNvSpPr>
              <p:nvPr/>
            </p:nvSpPr>
            <p:spPr bwMode="auto">
              <a:xfrm>
                <a:off x="1554" y="3062"/>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5" name="Rectangle 61"/>
              <p:cNvSpPr>
                <a:spLocks noChangeArrowheads="1"/>
              </p:cNvSpPr>
              <p:nvPr/>
            </p:nvSpPr>
            <p:spPr bwMode="auto">
              <a:xfrm>
                <a:off x="1554" y="322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grpSp>
        <p:grpSp>
          <p:nvGrpSpPr>
            <p:cNvPr id="4" name="Group 62"/>
            <p:cNvGrpSpPr>
              <a:grpSpLocks/>
            </p:cNvGrpSpPr>
            <p:nvPr/>
          </p:nvGrpSpPr>
          <p:grpSpPr bwMode="auto">
            <a:xfrm>
              <a:off x="768" y="1296"/>
              <a:ext cx="1392" cy="1008"/>
              <a:chOff x="3600" y="816"/>
              <a:chExt cx="1920" cy="1392"/>
            </a:xfrm>
          </p:grpSpPr>
          <p:sp>
            <p:nvSpPr>
              <p:cNvPr id="313407" name="Rectangle 63"/>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3408" name="AutoShape 64"/>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3409" name="Rectangle 65"/>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grpSp>
          <p:nvGrpSpPr>
            <p:cNvPr id="5" name="Group 66"/>
            <p:cNvGrpSpPr>
              <a:grpSpLocks/>
            </p:cNvGrpSpPr>
            <p:nvPr/>
          </p:nvGrpSpPr>
          <p:grpSpPr bwMode="auto">
            <a:xfrm>
              <a:off x="2352" y="1152"/>
              <a:ext cx="1392" cy="1008"/>
              <a:chOff x="3600" y="816"/>
              <a:chExt cx="1920" cy="1392"/>
            </a:xfrm>
          </p:grpSpPr>
          <p:sp>
            <p:nvSpPr>
              <p:cNvPr id="313411" name="Rectangle 67"/>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3412" name="AutoShape 68"/>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3413" name="Rectangle 69"/>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grpSp>
          <p:nvGrpSpPr>
            <p:cNvPr id="6" name="Group 70"/>
            <p:cNvGrpSpPr>
              <a:grpSpLocks/>
            </p:cNvGrpSpPr>
            <p:nvPr/>
          </p:nvGrpSpPr>
          <p:grpSpPr bwMode="auto">
            <a:xfrm>
              <a:off x="3936" y="1296"/>
              <a:ext cx="1392" cy="1008"/>
              <a:chOff x="3600" y="816"/>
              <a:chExt cx="1920" cy="1392"/>
            </a:xfrm>
          </p:grpSpPr>
          <p:sp>
            <p:nvSpPr>
              <p:cNvPr id="313415" name="Rectangle 71"/>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3416" name="AutoShape 72"/>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3417" name="Rectangle 73"/>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sp>
          <p:nvSpPr>
            <p:cNvPr id="313418" name="Text Box 74"/>
            <p:cNvSpPr txBox="1">
              <a:spLocks noChangeArrowheads="1"/>
            </p:cNvSpPr>
            <p:nvPr/>
          </p:nvSpPr>
          <p:spPr bwMode="auto">
            <a:xfrm>
              <a:off x="950" y="2375"/>
              <a:ext cx="972" cy="231"/>
            </a:xfrm>
            <a:prstGeom prst="rect">
              <a:avLst/>
            </a:prstGeom>
            <a:noFill/>
            <a:ln w="12700">
              <a:noFill/>
              <a:miter lim="800000"/>
              <a:headEnd type="none" w="sm" len="sm"/>
              <a:tailEnd type="none" w="lg" len="lg"/>
            </a:ln>
            <a:effectLst/>
          </p:spPr>
          <p:txBody>
            <a:bodyPr wrap="none">
              <a:spAutoFit/>
            </a:bodyPr>
            <a:lstStyle/>
            <a:p>
              <a:r>
                <a:rPr lang="en-US"/>
                <a:t>Manufactor A</a:t>
              </a:r>
            </a:p>
          </p:txBody>
        </p:sp>
        <p:sp>
          <p:nvSpPr>
            <p:cNvPr id="313419" name="Text Box 75"/>
            <p:cNvSpPr txBox="1">
              <a:spLocks noChangeArrowheads="1"/>
            </p:cNvSpPr>
            <p:nvPr/>
          </p:nvSpPr>
          <p:spPr bwMode="auto">
            <a:xfrm>
              <a:off x="2544" y="2256"/>
              <a:ext cx="972" cy="231"/>
            </a:xfrm>
            <a:prstGeom prst="rect">
              <a:avLst/>
            </a:prstGeom>
            <a:noFill/>
            <a:ln w="12700">
              <a:noFill/>
              <a:miter lim="800000"/>
              <a:headEnd type="none" w="sm" len="sm"/>
              <a:tailEnd type="none" w="lg" len="lg"/>
            </a:ln>
            <a:effectLst/>
          </p:spPr>
          <p:txBody>
            <a:bodyPr wrap="none">
              <a:spAutoFit/>
            </a:bodyPr>
            <a:lstStyle/>
            <a:p>
              <a:r>
                <a:rPr lang="en-US"/>
                <a:t>Manufactor A</a:t>
              </a:r>
            </a:p>
          </p:txBody>
        </p:sp>
        <p:sp>
          <p:nvSpPr>
            <p:cNvPr id="313420" name="Text Box 76"/>
            <p:cNvSpPr txBox="1">
              <a:spLocks noChangeArrowheads="1"/>
            </p:cNvSpPr>
            <p:nvPr/>
          </p:nvSpPr>
          <p:spPr bwMode="auto">
            <a:xfrm>
              <a:off x="4128" y="2352"/>
              <a:ext cx="980" cy="231"/>
            </a:xfrm>
            <a:prstGeom prst="rect">
              <a:avLst/>
            </a:prstGeom>
            <a:noFill/>
            <a:ln w="12700">
              <a:noFill/>
              <a:miter lim="800000"/>
              <a:headEnd type="none" w="sm" len="sm"/>
              <a:tailEnd type="none" w="lg" len="lg"/>
            </a:ln>
            <a:effectLst/>
          </p:spPr>
          <p:txBody>
            <a:bodyPr wrap="none">
              <a:spAutoFit/>
            </a:bodyPr>
            <a:lstStyle/>
            <a:p>
              <a:r>
                <a:rPr lang="en-US"/>
                <a:t>Manufactor C</a:t>
              </a:r>
            </a:p>
          </p:txBody>
        </p:sp>
        <p:sp>
          <p:nvSpPr>
            <p:cNvPr id="313421" name="Line 77"/>
            <p:cNvSpPr>
              <a:spLocks noChangeShapeType="1"/>
            </p:cNvSpPr>
            <p:nvPr/>
          </p:nvSpPr>
          <p:spPr bwMode="auto">
            <a:xfrm flipH="1" flipV="1">
              <a:off x="2256" y="2544"/>
              <a:ext cx="576" cy="384"/>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2" name="Line 78"/>
            <p:cNvSpPr>
              <a:spLocks noChangeShapeType="1"/>
            </p:cNvSpPr>
            <p:nvPr/>
          </p:nvSpPr>
          <p:spPr bwMode="auto">
            <a:xfrm flipV="1">
              <a:off x="2976" y="2544"/>
              <a:ext cx="0" cy="336"/>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3" name="Line 79"/>
            <p:cNvSpPr>
              <a:spLocks noChangeShapeType="1"/>
            </p:cNvSpPr>
            <p:nvPr/>
          </p:nvSpPr>
          <p:spPr bwMode="auto">
            <a:xfrm flipV="1">
              <a:off x="3120" y="2544"/>
              <a:ext cx="864" cy="384"/>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4" name="Line 80"/>
            <p:cNvSpPr>
              <a:spLocks noChangeShapeType="1"/>
            </p:cNvSpPr>
            <p:nvPr/>
          </p:nvSpPr>
          <p:spPr bwMode="auto">
            <a:xfrm flipH="1" flipV="1">
              <a:off x="2544" y="2544"/>
              <a:ext cx="336" cy="336"/>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5" name="Line 81"/>
            <p:cNvSpPr>
              <a:spLocks noChangeShapeType="1"/>
            </p:cNvSpPr>
            <p:nvPr/>
          </p:nvSpPr>
          <p:spPr bwMode="auto">
            <a:xfrm flipV="1">
              <a:off x="3072" y="2544"/>
              <a:ext cx="384" cy="336"/>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601"/>
            <a:ext cx="7772400" cy="2605093"/>
          </a:xfrm>
        </p:spPr>
        <p:txBody>
          <a:bodyPr/>
          <a:lstStyle/>
          <a:p>
            <a:pPr algn="ctr"/>
            <a:r>
              <a:rPr lang="en-US" dirty="0" err="1" smtClean="0"/>
              <a:t>Metodologi</a:t>
            </a:r>
            <a:r>
              <a:rPr lang="en-US" dirty="0" smtClean="0"/>
              <a:t> </a:t>
            </a:r>
            <a:r>
              <a:rPr lang="en-US" dirty="0" err="1" smtClean="0"/>
              <a:t>vs</a:t>
            </a:r>
            <a:r>
              <a:rPr lang="en-US" dirty="0" smtClean="0"/>
              <a:t/>
            </a:r>
            <a:br>
              <a:rPr lang="en-US" dirty="0" smtClean="0"/>
            </a:br>
            <a:r>
              <a:rPr lang="en-US" dirty="0" smtClean="0"/>
              <a:t>Model </a:t>
            </a:r>
            <a:r>
              <a:rPr lang="en-US" dirty="0" err="1" smtClean="0"/>
              <a:t>Proses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METODOLOGI</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Metodolog adalah cara sistematis untuk mengerjakan analisis dan desain. Penggunaan metodologi memudahkan tim pengembang untuk merencanakan dan mengembangkan sistem, menghilangkan perbedaan notasi untuk hal yang sama. </a:t>
            </a:r>
          </a:p>
          <a:p>
            <a:pPr algn="just"/>
            <a:r>
              <a:rPr lang="id-ID" dirty="0" smtClean="0"/>
              <a:t>Metodologi :</a:t>
            </a:r>
          </a:p>
          <a:p>
            <a:pPr lvl="1" algn="just"/>
            <a:r>
              <a:rPr lang="id-ID" sz="2600" dirty="0" smtClean="0"/>
              <a:t>Coad Yourdon -OOAD- (Peter Coad dan Edward Yourdon) </a:t>
            </a:r>
          </a:p>
          <a:p>
            <a:pPr lvl="1" algn="just"/>
            <a:r>
              <a:rPr lang="id-ID" sz="2600" dirty="0" smtClean="0"/>
              <a:t>Object Modeling Technique -OMT- (James Rumbaugh)</a:t>
            </a:r>
          </a:p>
          <a:p>
            <a:pPr lvl="1" algn="just"/>
            <a:r>
              <a:rPr lang="id-ID" sz="2600" dirty="0" smtClean="0"/>
              <a:t>Object Oriented Software Engineering –OOSE- (Ivar Jacobson)</a:t>
            </a:r>
          </a:p>
          <a:p>
            <a:pPr algn="just"/>
            <a:endParaRPr lang="id-ID" dirty="0" smtClean="0"/>
          </a:p>
          <a:p>
            <a:endParaRPr lang="id-ID"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PROSES</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smtClean="0"/>
              <a:t>Model proses merupakan suatu paradigma yang digunakan untuk menggambarkan model dari urutan suatu kejadian di dalam sistem pada saat membangun ataupun mengembangkan suatu perangkat lunak. </a:t>
            </a:r>
          </a:p>
          <a:p>
            <a:pPr algn="just"/>
            <a:r>
              <a:rPr lang="id-ID" dirty="0" smtClean="0"/>
              <a:t>Model proses yang sering digunakan adalah Model Prescriptive, yaitu menggambarkan suatu set dari elemen sistem, dapat berupa kegiatan, aksi, tugas, proses produksi  maupun proses untuk jaminan kualitas dalam setiap proyek perangkat lunak. </a:t>
            </a:r>
          </a:p>
          <a:p>
            <a:pPr algn="just"/>
            <a:r>
              <a:rPr lang="id-ID" dirty="0" smtClean="0"/>
              <a:t>Pada tiap proses digambarkan aliran kerja yang akan digunakan dalam pekerjaan rekayasa perangkat lunak, dan digunakan oleh tim pengembang sebagai acuan membuat perangkat lunak.</a:t>
            </a:r>
          </a:p>
          <a:p>
            <a:pPr algn="just"/>
            <a:endParaRPr lang="id-ID"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Karakteristik</a:t>
            </a:r>
            <a:r>
              <a:rPr lang="en-US" dirty="0" smtClean="0"/>
              <a:t> </a:t>
            </a:r>
            <a:r>
              <a:rPr lang="en-US" dirty="0" err="1" smtClean="0"/>
              <a:t>Objek</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7" name="Rectangle 7"/>
          <p:cNvSpPr>
            <a:spLocks noGrp="1" noChangeArrowheads="1"/>
          </p:cNvSpPr>
          <p:nvPr>
            <p:ph type="title"/>
          </p:nvPr>
        </p:nvSpPr>
        <p:spPr/>
        <p:txBody>
          <a:bodyPr>
            <a:normAutofit fontScale="90000"/>
          </a:bodyPr>
          <a:lstStyle/>
          <a:p>
            <a:r>
              <a:rPr lang="id-ID" dirty="0" smtClean="0"/>
              <a:t>Prinsip dasar dari pendekatan berorientasi Objek</a:t>
            </a:r>
          </a:p>
        </p:txBody>
      </p:sp>
      <p:grpSp>
        <p:nvGrpSpPr>
          <p:cNvPr id="291854" name="Group 14"/>
          <p:cNvGrpSpPr>
            <a:grpSpLocks/>
          </p:cNvGrpSpPr>
          <p:nvPr/>
        </p:nvGrpSpPr>
        <p:grpSpPr bwMode="auto">
          <a:xfrm>
            <a:off x="1295400" y="1447800"/>
            <a:ext cx="6705600" cy="4343400"/>
            <a:chOff x="1368" y="912"/>
            <a:chExt cx="4224" cy="2736"/>
          </a:xfrm>
        </p:grpSpPr>
        <p:sp>
          <p:nvSpPr>
            <p:cNvPr id="291849" name="Rectangle 9"/>
            <p:cNvSpPr>
              <a:spLocks noChangeArrowheads="1"/>
            </p:cNvSpPr>
            <p:nvPr/>
          </p:nvSpPr>
          <p:spPr bwMode="auto">
            <a:xfrm>
              <a:off x="1368" y="912"/>
              <a:ext cx="4104" cy="768"/>
            </a:xfrm>
            <a:prstGeom prst="rect">
              <a:avLst/>
            </a:prstGeom>
            <a:solidFill>
              <a:schemeClr val="tx2"/>
            </a:solidFill>
            <a:ln w="12700">
              <a:noFill/>
              <a:miter lim="800000"/>
              <a:headEnd type="none" w="sm" len="sm"/>
              <a:tailEnd type="none" w="lg" len="lg"/>
            </a:ln>
            <a:effectLst/>
            <a:scene3d>
              <a:camera prst="legacyPerspectiveTop"/>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Object Orientation</a:t>
              </a:r>
            </a:p>
          </p:txBody>
        </p:sp>
        <p:sp>
          <p:nvSpPr>
            <p:cNvPr id="291850" name="Rectangle 10"/>
            <p:cNvSpPr>
              <a:spLocks noChangeArrowheads="1"/>
            </p:cNvSpPr>
            <p:nvPr/>
          </p:nvSpPr>
          <p:spPr bwMode="auto">
            <a:xfrm rot="-5400000">
              <a:off x="2112" y="2352"/>
              <a:ext cx="1704" cy="888"/>
            </a:xfrm>
            <a:prstGeom prst="rect">
              <a:avLst/>
            </a:prstGeom>
            <a:solidFill>
              <a:schemeClr val="tx2"/>
            </a:solidFill>
            <a:ln w="12700">
              <a:noFill/>
              <a:miter lim="800000"/>
              <a:headEnd type="none" w="sm" len="sm"/>
              <a:tailEnd type="none" w="lg" len="lg"/>
            </a:ln>
            <a:effectLst/>
            <a:scene3d>
              <a:camera prst="legacyPerspectiveTop"/>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Encapsulation</a:t>
              </a:r>
            </a:p>
          </p:txBody>
        </p:sp>
        <p:sp>
          <p:nvSpPr>
            <p:cNvPr id="291851" name="Rectangle 11"/>
            <p:cNvSpPr>
              <a:spLocks noChangeArrowheads="1"/>
            </p:cNvSpPr>
            <p:nvPr/>
          </p:nvSpPr>
          <p:spPr bwMode="auto">
            <a:xfrm rot="-5400000">
              <a:off x="960" y="2352"/>
              <a:ext cx="1704" cy="888"/>
            </a:xfrm>
            <a:prstGeom prst="rect">
              <a:avLst/>
            </a:prstGeom>
            <a:solidFill>
              <a:schemeClr val="tx2"/>
            </a:solidFill>
            <a:ln w="12700">
              <a:noFill/>
              <a:miter lim="800000"/>
              <a:headEnd type="none" w="sm" len="sm"/>
              <a:tailEnd type="none" w="lg" len="lg"/>
            </a:ln>
            <a:effectLst/>
            <a:scene3d>
              <a:camera prst="legacyPerspectiveTopRight"/>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Abstraction</a:t>
              </a:r>
            </a:p>
          </p:txBody>
        </p:sp>
        <p:sp>
          <p:nvSpPr>
            <p:cNvPr id="291852" name="Rectangle 12"/>
            <p:cNvSpPr>
              <a:spLocks noChangeArrowheads="1"/>
            </p:cNvSpPr>
            <p:nvPr/>
          </p:nvSpPr>
          <p:spPr bwMode="auto">
            <a:xfrm rot="-5400000">
              <a:off x="4296" y="2352"/>
              <a:ext cx="1704" cy="888"/>
            </a:xfrm>
            <a:prstGeom prst="rect">
              <a:avLst/>
            </a:prstGeom>
            <a:solidFill>
              <a:schemeClr val="tx2"/>
            </a:solidFill>
            <a:ln w="12700">
              <a:noFill/>
              <a:miter lim="800000"/>
              <a:headEnd type="none" w="sm" len="sm"/>
              <a:tailEnd type="none" w="lg" len="lg"/>
            </a:ln>
            <a:effectLst/>
            <a:scene3d>
              <a:camera prst="legacyPerspectiveTopLeft"/>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Hierarchy</a:t>
              </a:r>
            </a:p>
          </p:txBody>
        </p:sp>
        <p:sp>
          <p:nvSpPr>
            <p:cNvPr id="291853" name="Rectangle 13"/>
            <p:cNvSpPr>
              <a:spLocks noChangeArrowheads="1"/>
            </p:cNvSpPr>
            <p:nvPr/>
          </p:nvSpPr>
          <p:spPr bwMode="auto">
            <a:xfrm rot="-5400000">
              <a:off x="3216" y="2352"/>
              <a:ext cx="1704" cy="888"/>
            </a:xfrm>
            <a:prstGeom prst="rect">
              <a:avLst/>
            </a:prstGeom>
            <a:solidFill>
              <a:schemeClr val="tx2"/>
            </a:solidFill>
            <a:ln w="12700">
              <a:noFill/>
              <a:miter lim="800000"/>
              <a:headEnd type="none" w="sm" len="sm"/>
              <a:tailEnd type="none" w="lg" len="lg"/>
            </a:ln>
            <a:effectLst/>
            <a:scene3d>
              <a:camera prst="legacyPerspectiveTop"/>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Modularity</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pPr marL="0" indent="0" algn="just">
              <a:buNone/>
            </a:pPr>
            <a:r>
              <a:rPr lang="id-ID" dirty="0" smtClean="0"/>
              <a:t>Prinsip mengabaikan sejumlah aspek dari suatu subjek yang tidak relevan dengan tujuan tertentu untuk lebih memfokuskan pada objek yang dibahas secara utuh.</a:t>
            </a:r>
          </a:p>
          <a:p>
            <a:pPr marL="0" indent="0" algn="just">
              <a:buNone/>
            </a:pPr>
            <a:endParaRPr lang="id-ID" dirty="0" smtClean="0"/>
          </a:p>
          <a:p>
            <a:pPr marL="0" indent="0">
              <a:buNone/>
            </a:pPr>
            <a:r>
              <a:rPr lang="id-ID" dirty="0" smtClean="0"/>
              <a:t>Tujuan dari melakukan abstraksi adalah mendapatkan model dengan melalui cara :</a:t>
            </a:r>
          </a:p>
          <a:p>
            <a:pPr algn="just"/>
            <a:r>
              <a:rPr lang="id-ID" dirty="0" smtClean="0"/>
              <a:t> </a:t>
            </a:r>
            <a:r>
              <a:rPr lang="id-ID" i="1" dirty="0" smtClean="0"/>
              <a:t>Pemusatan perhatian (attention focusing)</a:t>
            </a:r>
            <a:r>
              <a:rPr lang="id-ID" dirty="0" smtClean="0"/>
              <a:t>, yaitu hanya berfokus terhadap permasalahan inti, setelah model utama telah didapat, barulah kita memperhatikan model penunjang lainnya. </a:t>
            </a:r>
          </a:p>
          <a:p>
            <a:pPr algn="just"/>
            <a:r>
              <a:rPr lang="id-ID" i="1" dirty="0" smtClean="0"/>
              <a:t>Pemilihan cara pandang (viewpoint selection)</a:t>
            </a:r>
            <a:r>
              <a:rPr lang="id-ID" dirty="0" smtClean="0"/>
              <a:t>, yaitu membuat model dengan cara pandang tertentu berdasarkan permasalahan,                                                                         </a:t>
            </a:r>
          </a:p>
          <a:p>
            <a:pPr algn="just"/>
            <a:r>
              <a:rPr lang="id-ID" i="1" dirty="0" smtClean="0"/>
              <a:t>Pengingat (recording by information chuncking)</a:t>
            </a:r>
            <a:r>
              <a:rPr lang="id-ID" dirty="0" smtClean="0"/>
              <a:t>, yaitu memperhatikan data yang harus diingat dan informasi apa saja yang harus dihasilkan oleh sistem informasi.</a:t>
            </a:r>
          </a:p>
          <a:p>
            <a:pPr marL="85725" indent="23813" algn="just">
              <a:buNone/>
            </a:pPr>
            <a:endParaRPr lang="id-ID" dirty="0"/>
          </a:p>
        </p:txBody>
      </p:sp>
      <p:sp>
        <p:nvSpPr>
          <p:cNvPr id="2" name="Title 1"/>
          <p:cNvSpPr>
            <a:spLocks noGrp="1"/>
          </p:cNvSpPr>
          <p:nvPr>
            <p:ph type="title"/>
          </p:nvPr>
        </p:nvSpPr>
        <p:spPr/>
        <p:txBody>
          <a:bodyPr/>
          <a:lstStyle/>
          <a:p>
            <a:r>
              <a:rPr lang="id-ID" dirty="0" smtClean="0"/>
              <a:t>Abstraksi</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a:r>
              <a:rPr lang="id-ID" dirty="0" smtClean="0"/>
              <a:t>Enkapulasi merupakan pembungkusan terhadap data dan prosedur atau fungsi yang akan digunakan oleh objek secara bersama-sama.</a:t>
            </a:r>
            <a:endParaRPr lang="id-ID" dirty="0"/>
          </a:p>
        </p:txBody>
      </p:sp>
      <p:sp>
        <p:nvSpPr>
          <p:cNvPr id="3" name="Title 2"/>
          <p:cNvSpPr>
            <a:spLocks noGrp="1"/>
          </p:cNvSpPr>
          <p:nvPr>
            <p:ph type="title"/>
          </p:nvPr>
        </p:nvSpPr>
        <p:spPr/>
        <p:txBody>
          <a:bodyPr/>
          <a:lstStyle/>
          <a:p>
            <a:r>
              <a:rPr lang="id-ID" dirty="0" smtClean="0"/>
              <a:t>Encapsulation</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7" name="Rectangle 3"/>
          <p:cNvSpPr>
            <a:spLocks noGrp="1" noChangeArrowheads="1"/>
          </p:cNvSpPr>
          <p:nvPr>
            <p:ph idx="1"/>
          </p:nvPr>
        </p:nvSpPr>
        <p:spPr/>
        <p:txBody>
          <a:bodyPr/>
          <a:lstStyle/>
          <a:p>
            <a:r>
              <a:rPr lang="en-US"/>
              <a:t>The breaking up of something complex into manageable pieces</a:t>
            </a:r>
          </a:p>
        </p:txBody>
      </p:sp>
      <p:sp>
        <p:nvSpPr>
          <p:cNvPr id="359426" name="Rectangle 2"/>
          <p:cNvSpPr>
            <a:spLocks noGrp="1" noChangeArrowheads="1"/>
          </p:cNvSpPr>
          <p:nvPr>
            <p:ph type="title"/>
          </p:nvPr>
        </p:nvSpPr>
        <p:spPr/>
        <p:txBody>
          <a:bodyPr/>
          <a:lstStyle/>
          <a:p>
            <a:r>
              <a:rPr lang="en-US"/>
              <a:t>What is Modularity?</a:t>
            </a:r>
          </a:p>
        </p:txBody>
      </p:sp>
      <p:grpSp>
        <p:nvGrpSpPr>
          <p:cNvPr id="359431" name="Group 7"/>
          <p:cNvGrpSpPr>
            <a:grpSpLocks/>
          </p:cNvGrpSpPr>
          <p:nvPr/>
        </p:nvGrpSpPr>
        <p:grpSpPr bwMode="auto">
          <a:xfrm>
            <a:off x="361950" y="2895600"/>
            <a:ext cx="3124200" cy="1447800"/>
            <a:chOff x="480" y="1824"/>
            <a:chExt cx="1968" cy="912"/>
          </a:xfrm>
        </p:grpSpPr>
        <p:sp>
          <p:nvSpPr>
            <p:cNvPr id="359428" name="Rectangle 4"/>
            <p:cNvSpPr>
              <a:spLocks noChangeArrowheads="1"/>
            </p:cNvSpPr>
            <p:nvPr/>
          </p:nvSpPr>
          <p:spPr bwMode="auto">
            <a:xfrm>
              <a:off x="624" y="1824"/>
              <a:ext cx="1824" cy="912"/>
            </a:xfrm>
            <a:prstGeom prst="rect">
              <a:avLst/>
            </a:prstGeom>
            <a:noFill/>
            <a:ln w="12700">
              <a:solidFill>
                <a:schemeClr val="tx1"/>
              </a:solidFill>
              <a:miter lim="800000"/>
              <a:headEnd type="none" w="sm" len="sm"/>
              <a:tailEnd type="none" w="lg" len="lg"/>
            </a:ln>
            <a:effectLst/>
          </p:spPr>
          <p:txBody>
            <a:bodyPr wrap="none" anchor="ctr"/>
            <a:lstStyle/>
            <a:p>
              <a:endParaRPr lang="id-ID"/>
            </a:p>
          </p:txBody>
        </p:sp>
        <p:sp>
          <p:nvSpPr>
            <p:cNvPr id="359429" name="Text Box 5"/>
            <p:cNvSpPr txBox="1">
              <a:spLocks noChangeArrowheads="1"/>
            </p:cNvSpPr>
            <p:nvPr/>
          </p:nvSpPr>
          <p:spPr bwMode="auto">
            <a:xfrm>
              <a:off x="480" y="2040"/>
              <a:ext cx="1968" cy="480"/>
            </a:xfrm>
            <a:prstGeom prst="rect">
              <a:avLst/>
            </a:prstGeom>
            <a:noFill/>
            <a:ln w="12700">
              <a:noFill/>
              <a:miter lim="800000"/>
              <a:headEnd type="none" w="sm" len="sm"/>
              <a:tailEnd type="none" w="lg" len="lg"/>
            </a:ln>
            <a:effectLst/>
          </p:spPr>
          <p:txBody>
            <a:bodyPr>
              <a:spAutoFit/>
            </a:bodyPr>
            <a:lstStyle/>
            <a:p>
              <a:pPr algn="ctr">
                <a:spcBef>
                  <a:spcPct val="50000"/>
                </a:spcBef>
              </a:pPr>
              <a:r>
                <a:rPr lang="en-US" sz="2200"/>
                <a:t>Order Processing System</a:t>
              </a:r>
            </a:p>
          </p:txBody>
        </p:sp>
      </p:grpSp>
      <p:grpSp>
        <p:nvGrpSpPr>
          <p:cNvPr id="359432" name="Group 8"/>
          <p:cNvGrpSpPr>
            <a:grpSpLocks/>
          </p:cNvGrpSpPr>
          <p:nvPr/>
        </p:nvGrpSpPr>
        <p:grpSpPr bwMode="auto">
          <a:xfrm>
            <a:off x="6399213" y="4800600"/>
            <a:ext cx="1671637" cy="1114425"/>
            <a:chOff x="3315" y="2345"/>
            <a:chExt cx="1053" cy="702"/>
          </a:xfrm>
        </p:grpSpPr>
        <p:grpSp>
          <p:nvGrpSpPr>
            <p:cNvPr id="359433" name="Group 9"/>
            <p:cNvGrpSpPr>
              <a:grpSpLocks/>
            </p:cNvGrpSpPr>
            <p:nvPr/>
          </p:nvGrpSpPr>
          <p:grpSpPr bwMode="auto">
            <a:xfrm>
              <a:off x="3315" y="2345"/>
              <a:ext cx="1053" cy="702"/>
              <a:chOff x="3315" y="2345"/>
              <a:chExt cx="678" cy="452"/>
            </a:xfrm>
          </p:grpSpPr>
          <p:sp>
            <p:nvSpPr>
              <p:cNvPr id="359434" name="Rectangle 10"/>
              <p:cNvSpPr>
                <a:spLocks noChangeArrowheads="1"/>
              </p:cNvSpPr>
              <p:nvPr/>
            </p:nvSpPr>
            <p:spPr bwMode="auto">
              <a:xfrm>
                <a:off x="3315" y="2465"/>
                <a:ext cx="678" cy="332"/>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sp>
            <p:nvSpPr>
              <p:cNvPr id="359435" name="Rectangle 11"/>
              <p:cNvSpPr>
                <a:spLocks noChangeArrowheads="1"/>
              </p:cNvSpPr>
              <p:nvPr/>
            </p:nvSpPr>
            <p:spPr bwMode="auto">
              <a:xfrm>
                <a:off x="3315" y="2345"/>
                <a:ext cx="237" cy="120"/>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59436" name="Text Box 12"/>
            <p:cNvSpPr txBox="1">
              <a:spLocks noChangeArrowheads="1"/>
            </p:cNvSpPr>
            <p:nvPr/>
          </p:nvSpPr>
          <p:spPr bwMode="auto">
            <a:xfrm>
              <a:off x="3591" y="2553"/>
              <a:ext cx="500" cy="231"/>
            </a:xfrm>
            <a:prstGeom prst="rect">
              <a:avLst/>
            </a:prstGeom>
            <a:noFill/>
            <a:ln w="28575">
              <a:noFill/>
              <a:miter lim="800000"/>
              <a:headEnd type="none" w="sm" len="sm"/>
              <a:tailEnd type="none" w="lg" len="lg"/>
            </a:ln>
            <a:effectLst/>
          </p:spPr>
          <p:txBody>
            <a:bodyPr wrap="none">
              <a:spAutoFit/>
            </a:bodyPr>
            <a:lstStyle/>
            <a:p>
              <a:pPr algn="ctr"/>
              <a:r>
                <a:rPr lang="en-US"/>
                <a:t>Billing</a:t>
              </a:r>
            </a:p>
          </p:txBody>
        </p:sp>
      </p:grpSp>
      <p:grpSp>
        <p:nvGrpSpPr>
          <p:cNvPr id="359437" name="Group 13"/>
          <p:cNvGrpSpPr>
            <a:grpSpLocks/>
          </p:cNvGrpSpPr>
          <p:nvPr/>
        </p:nvGrpSpPr>
        <p:grpSpPr bwMode="auto">
          <a:xfrm>
            <a:off x="6399213" y="1781175"/>
            <a:ext cx="1671637" cy="1114425"/>
            <a:chOff x="3315" y="2345"/>
            <a:chExt cx="1053" cy="702"/>
          </a:xfrm>
        </p:grpSpPr>
        <p:grpSp>
          <p:nvGrpSpPr>
            <p:cNvPr id="359438" name="Group 14"/>
            <p:cNvGrpSpPr>
              <a:grpSpLocks/>
            </p:cNvGrpSpPr>
            <p:nvPr/>
          </p:nvGrpSpPr>
          <p:grpSpPr bwMode="auto">
            <a:xfrm>
              <a:off x="3315" y="2345"/>
              <a:ext cx="1053" cy="702"/>
              <a:chOff x="3315" y="2345"/>
              <a:chExt cx="678" cy="452"/>
            </a:xfrm>
          </p:grpSpPr>
          <p:sp>
            <p:nvSpPr>
              <p:cNvPr id="359439" name="Rectangle 15"/>
              <p:cNvSpPr>
                <a:spLocks noChangeArrowheads="1"/>
              </p:cNvSpPr>
              <p:nvPr/>
            </p:nvSpPr>
            <p:spPr bwMode="auto">
              <a:xfrm>
                <a:off x="3315" y="2465"/>
                <a:ext cx="678" cy="332"/>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sp>
            <p:nvSpPr>
              <p:cNvPr id="359440" name="Rectangle 16"/>
              <p:cNvSpPr>
                <a:spLocks noChangeArrowheads="1"/>
              </p:cNvSpPr>
              <p:nvPr/>
            </p:nvSpPr>
            <p:spPr bwMode="auto">
              <a:xfrm>
                <a:off x="3315" y="2345"/>
                <a:ext cx="237" cy="120"/>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59441" name="Text Box 17"/>
            <p:cNvSpPr txBox="1">
              <a:spLocks noChangeArrowheads="1"/>
            </p:cNvSpPr>
            <p:nvPr/>
          </p:nvSpPr>
          <p:spPr bwMode="auto">
            <a:xfrm>
              <a:off x="3599" y="2553"/>
              <a:ext cx="484" cy="404"/>
            </a:xfrm>
            <a:prstGeom prst="rect">
              <a:avLst/>
            </a:prstGeom>
            <a:noFill/>
            <a:ln w="28575">
              <a:noFill/>
              <a:miter lim="800000"/>
              <a:headEnd type="none" w="sm" len="sm"/>
              <a:tailEnd type="none" w="lg" len="lg"/>
            </a:ln>
            <a:effectLst/>
          </p:spPr>
          <p:txBody>
            <a:bodyPr wrap="none">
              <a:spAutoFit/>
            </a:bodyPr>
            <a:lstStyle/>
            <a:p>
              <a:pPr algn="ctr"/>
              <a:r>
                <a:rPr lang="en-US"/>
                <a:t>Order</a:t>
              </a:r>
            </a:p>
            <a:p>
              <a:pPr algn="ctr"/>
              <a:r>
                <a:rPr lang="en-US"/>
                <a:t>Entry</a:t>
              </a:r>
            </a:p>
          </p:txBody>
        </p:sp>
      </p:grpSp>
      <p:grpSp>
        <p:nvGrpSpPr>
          <p:cNvPr id="359442" name="Group 18"/>
          <p:cNvGrpSpPr>
            <a:grpSpLocks/>
          </p:cNvGrpSpPr>
          <p:nvPr/>
        </p:nvGrpSpPr>
        <p:grpSpPr bwMode="auto">
          <a:xfrm>
            <a:off x="5178425" y="3238500"/>
            <a:ext cx="1671638" cy="1114425"/>
            <a:chOff x="3315" y="2345"/>
            <a:chExt cx="1053" cy="702"/>
          </a:xfrm>
        </p:grpSpPr>
        <p:grpSp>
          <p:nvGrpSpPr>
            <p:cNvPr id="359443" name="Group 19"/>
            <p:cNvGrpSpPr>
              <a:grpSpLocks/>
            </p:cNvGrpSpPr>
            <p:nvPr/>
          </p:nvGrpSpPr>
          <p:grpSpPr bwMode="auto">
            <a:xfrm>
              <a:off x="3315" y="2345"/>
              <a:ext cx="1053" cy="702"/>
              <a:chOff x="3315" y="2345"/>
              <a:chExt cx="678" cy="452"/>
            </a:xfrm>
          </p:grpSpPr>
          <p:sp>
            <p:nvSpPr>
              <p:cNvPr id="359444" name="Rectangle 20"/>
              <p:cNvSpPr>
                <a:spLocks noChangeArrowheads="1"/>
              </p:cNvSpPr>
              <p:nvPr/>
            </p:nvSpPr>
            <p:spPr bwMode="auto">
              <a:xfrm>
                <a:off x="3315" y="2465"/>
                <a:ext cx="678" cy="332"/>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sp>
            <p:nvSpPr>
              <p:cNvPr id="359445" name="Rectangle 21"/>
              <p:cNvSpPr>
                <a:spLocks noChangeArrowheads="1"/>
              </p:cNvSpPr>
              <p:nvPr/>
            </p:nvSpPr>
            <p:spPr bwMode="auto">
              <a:xfrm>
                <a:off x="3315" y="2345"/>
                <a:ext cx="237" cy="120"/>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59446" name="Text Box 22"/>
            <p:cNvSpPr txBox="1">
              <a:spLocks noChangeArrowheads="1"/>
            </p:cNvSpPr>
            <p:nvPr/>
          </p:nvSpPr>
          <p:spPr bwMode="auto">
            <a:xfrm>
              <a:off x="3455" y="2553"/>
              <a:ext cx="772" cy="404"/>
            </a:xfrm>
            <a:prstGeom prst="rect">
              <a:avLst/>
            </a:prstGeom>
            <a:noFill/>
            <a:ln w="28575">
              <a:noFill/>
              <a:miter lim="800000"/>
              <a:headEnd type="none" w="sm" len="sm"/>
              <a:tailEnd type="none" w="lg" len="lg"/>
            </a:ln>
            <a:effectLst/>
          </p:spPr>
          <p:txBody>
            <a:bodyPr wrap="none">
              <a:spAutoFit/>
            </a:bodyPr>
            <a:lstStyle/>
            <a:p>
              <a:pPr algn="ctr"/>
              <a:r>
                <a:rPr lang="en-US"/>
                <a:t>Order</a:t>
              </a:r>
            </a:p>
            <a:p>
              <a:pPr algn="ctr"/>
              <a:r>
                <a:rPr lang="en-US"/>
                <a:t>Fulfillment</a:t>
              </a:r>
            </a:p>
          </p:txBody>
        </p:sp>
      </p:grpSp>
      <p:sp>
        <p:nvSpPr>
          <p:cNvPr id="359447" name="AutoShape 23"/>
          <p:cNvSpPr>
            <a:spLocks noChangeArrowheads="1"/>
          </p:cNvSpPr>
          <p:nvPr/>
        </p:nvSpPr>
        <p:spPr bwMode="auto">
          <a:xfrm>
            <a:off x="3886200" y="3086100"/>
            <a:ext cx="838200" cy="914400"/>
          </a:xfrm>
          <a:prstGeom prst="rightArrow">
            <a:avLst>
              <a:gd name="adj1" fmla="val 50000"/>
              <a:gd name="adj2" fmla="val 25000"/>
            </a:avLst>
          </a:prstGeom>
          <a:solidFill>
            <a:srgbClr val="FF00FF"/>
          </a:solidFill>
          <a:ln w="12700">
            <a:noFill/>
            <a:miter lim="800000"/>
            <a:headEnd type="none" w="sm" len="sm"/>
            <a:tailEnd type="none" w="lg" len="lg"/>
          </a:ln>
          <a:effectLst/>
        </p:spPr>
        <p:txBody>
          <a:bodyPr wrap="none" anchor="ctr"/>
          <a:lstStyle/>
          <a:p>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Konsep</a:t>
            </a:r>
            <a:r>
              <a:rPr lang="en-US" dirty="0" smtClean="0"/>
              <a:t> </a:t>
            </a:r>
            <a:r>
              <a:rPr lang="en-US" dirty="0" err="1" smtClean="0"/>
              <a:t>Dasar</a:t>
            </a:r>
            <a:r>
              <a:rPr lang="en-US" dirty="0" smtClean="0"/>
              <a:t> </a:t>
            </a:r>
            <a:r>
              <a:rPr lang="en-US" dirty="0" err="1" smtClean="0"/>
              <a:t>Objek</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510" name="Rectangle 62"/>
          <p:cNvSpPr>
            <a:spLocks noGrp="1" noChangeArrowheads="1"/>
          </p:cNvSpPr>
          <p:nvPr>
            <p:ph idx="1"/>
          </p:nvPr>
        </p:nvSpPr>
        <p:spPr/>
        <p:txBody>
          <a:bodyPr/>
          <a:lstStyle/>
          <a:p>
            <a:r>
              <a:rPr lang="en-US"/>
              <a:t>Levels of abstraction</a:t>
            </a:r>
          </a:p>
        </p:txBody>
      </p:sp>
      <p:sp>
        <p:nvSpPr>
          <p:cNvPr id="360450" name="Rectangle 2"/>
          <p:cNvSpPr>
            <a:spLocks noGrp="1" noChangeArrowheads="1"/>
          </p:cNvSpPr>
          <p:nvPr>
            <p:ph type="title"/>
          </p:nvPr>
        </p:nvSpPr>
        <p:spPr/>
        <p:txBody>
          <a:bodyPr/>
          <a:lstStyle/>
          <a:p>
            <a:r>
              <a:rPr lang="en-US"/>
              <a:t>What is Hierarchy? </a:t>
            </a:r>
          </a:p>
        </p:txBody>
      </p:sp>
      <p:grpSp>
        <p:nvGrpSpPr>
          <p:cNvPr id="360505" name="Group 57"/>
          <p:cNvGrpSpPr>
            <a:grpSpLocks/>
          </p:cNvGrpSpPr>
          <p:nvPr/>
        </p:nvGrpSpPr>
        <p:grpSpPr bwMode="auto">
          <a:xfrm>
            <a:off x="87313" y="1528763"/>
            <a:ext cx="1641475" cy="4692650"/>
            <a:chOff x="220" y="640"/>
            <a:chExt cx="1135" cy="3484"/>
          </a:xfrm>
        </p:grpSpPr>
        <p:sp>
          <p:nvSpPr>
            <p:cNvPr id="360452" name="Rectangle 4"/>
            <p:cNvSpPr>
              <a:spLocks noChangeArrowheads="1"/>
            </p:cNvSpPr>
            <p:nvPr/>
          </p:nvSpPr>
          <p:spPr bwMode="auto">
            <a:xfrm>
              <a:off x="276" y="3648"/>
              <a:ext cx="1023" cy="476"/>
            </a:xfrm>
            <a:prstGeom prst="rect">
              <a:avLst/>
            </a:prstGeom>
            <a:noFill/>
            <a:ln w="9525">
              <a:noFill/>
              <a:miter lim="800000"/>
              <a:headEnd/>
              <a:tailEnd/>
            </a:ln>
            <a:effectLst/>
          </p:spPr>
          <p:txBody>
            <a:bodyPr wrap="none" lIns="92075" tIns="46038" rIns="92075" bIns="46038">
              <a:spAutoFit/>
            </a:bodyPr>
            <a:lstStyle/>
            <a:p>
              <a:pPr algn="ctr"/>
              <a:r>
                <a:rPr lang="en-US" b="1"/>
                <a:t>Decreasing </a:t>
              </a:r>
            </a:p>
            <a:p>
              <a:pPr algn="ctr"/>
              <a:r>
                <a:rPr lang="en-US" b="1"/>
                <a:t>abstraction</a:t>
              </a:r>
            </a:p>
          </p:txBody>
        </p:sp>
        <p:sp>
          <p:nvSpPr>
            <p:cNvPr id="360453" name="AutoShape 5"/>
            <p:cNvSpPr>
              <a:spLocks noChangeArrowheads="1"/>
            </p:cNvSpPr>
            <p:nvPr/>
          </p:nvSpPr>
          <p:spPr bwMode="auto">
            <a:xfrm>
              <a:off x="220" y="1044"/>
              <a:ext cx="1135" cy="2491"/>
            </a:xfrm>
            <a:prstGeom prst="upDownArrow">
              <a:avLst>
                <a:gd name="adj1" fmla="val 50000"/>
                <a:gd name="adj2" fmla="val 43894"/>
              </a:avLst>
            </a:prstGeom>
            <a:gradFill rotWithShape="0">
              <a:gsLst>
                <a:gs pos="0">
                  <a:srgbClr val="FF00FF">
                    <a:gamma/>
                    <a:shade val="46275"/>
                    <a:invGamma/>
                  </a:srgbClr>
                </a:gs>
                <a:gs pos="50000">
                  <a:srgbClr val="FF00FF"/>
                </a:gs>
                <a:gs pos="100000">
                  <a:srgbClr val="FF00FF">
                    <a:gamma/>
                    <a:shade val="46275"/>
                    <a:invGamma/>
                  </a:srgbClr>
                </a:gs>
              </a:gsLst>
              <a:lin ang="5400000" scaled="1"/>
            </a:gradFill>
            <a:ln w="12700">
              <a:noFill/>
              <a:miter lim="800000"/>
              <a:headEnd type="none" w="sm" len="sm"/>
              <a:tailEnd type="none" w="lg" len="lg"/>
            </a:ln>
            <a:effectLst/>
          </p:spPr>
          <p:txBody>
            <a:bodyPr wrap="none" anchor="ctr"/>
            <a:lstStyle/>
            <a:p>
              <a:endParaRPr lang="id-ID"/>
            </a:p>
          </p:txBody>
        </p:sp>
        <p:sp>
          <p:nvSpPr>
            <p:cNvPr id="360454" name="Rectangle 6"/>
            <p:cNvSpPr>
              <a:spLocks noChangeArrowheads="1"/>
            </p:cNvSpPr>
            <p:nvPr/>
          </p:nvSpPr>
          <p:spPr bwMode="auto">
            <a:xfrm>
              <a:off x="299" y="640"/>
              <a:ext cx="979" cy="476"/>
            </a:xfrm>
            <a:prstGeom prst="rect">
              <a:avLst/>
            </a:prstGeom>
            <a:noFill/>
            <a:ln w="9525">
              <a:noFill/>
              <a:miter lim="800000"/>
              <a:headEnd/>
              <a:tailEnd/>
            </a:ln>
            <a:effectLst/>
          </p:spPr>
          <p:txBody>
            <a:bodyPr wrap="none" lIns="92075" tIns="46038" rIns="92075" bIns="46038">
              <a:spAutoFit/>
            </a:bodyPr>
            <a:lstStyle/>
            <a:p>
              <a:pPr algn="ctr"/>
              <a:r>
                <a:rPr lang="en-US" b="1"/>
                <a:t>Increasing </a:t>
              </a:r>
            </a:p>
            <a:p>
              <a:pPr algn="ctr"/>
              <a:r>
                <a:rPr lang="en-US" b="1"/>
                <a:t>abstraction</a:t>
              </a:r>
            </a:p>
          </p:txBody>
        </p:sp>
      </p:grpSp>
      <p:grpSp>
        <p:nvGrpSpPr>
          <p:cNvPr id="360455" name="Group 7"/>
          <p:cNvGrpSpPr>
            <a:grpSpLocks/>
          </p:cNvGrpSpPr>
          <p:nvPr/>
        </p:nvGrpSpPr>
        <p:grpSpPr bwMode="auto">
          <a:xfrm>
            <a:off x="1828800" y="1473200"/>
            <a:ext cx="6275388" cy="3752850"/>
            <a:chOff x="1275" y="1218"/>
            <a:chExt cx="3953" cy="2364"/>
          </a:xfrm>
        </p:grpSpPr>
        <p:sp>
          <p:nvSpPr>
            <p:cNvPr id="360456" name="Rectangle 8"/>
            <p:cNvSpPr>
              <a:spLocks noChangeArrowheads="1"/>
            </p:cNvSpPr>
            <p:nvPr/>
          </p:nvSpPr>
          <p:spPr bwMode="auto">
            <a:xfrm>
              <a:off x="3174" y="1218"/>
              <a:ext cx="594" cy="362"/>
            </a:xfrm>
            <a:prstGeom prst="rect">
              <a:avLst/>
            </a:prstGeom>
            <a:noFill/>
            <a:ln w="0">
              <a:solidFill>
                <a:schemeClr val="tx1"/>
              </a:solidFill>
              <a:miter lim="800000"/>
              <a:headEnd/>
              <a:tailEnd/>
            </a:ln>
          </p:spPr>
          <p:txBody>
            <a:bodyPr/>
            <a:lstStyle/>
            <a:p>
              <a:endParaRPr lang="id-ID"/>
            </a:p>
          </p:txBody>
        </p:sp>
        <p:sp>
          <p:nvSpPr>
            <p:cNvPr id="360457" name="Rectangle 9"/>
            <p:cNvSpPr>
              <a:spLocks noChangeArrowheads="1"/>
            </p:cNvSpPr>
            <p:nvPr/>
          </p:nvSpPr>
          <p:spPr bwMode="auto">
            <a:xfrm>
              <a:off x="3316" y="1253"/>
              <a:ext cx="320" cy="154"/>
            </a:xfrm>
            <a:prstGeom prst="rect">
              <a:avLst/>
            </a:prstGeom>
            <a:noFill/>
            <a:ln w="9525">
              <a:noFill/>
              <a:miter lim="800000"/>
              <a:headEnd/>
              <a:tailEnd/>
            </a:ln>
          </p:spPr>
          <p:txBody>
            <a:bodyPr wrap="none" lIns="0" tIns="0" rIns="0" bIns="0">
              <a:spAutoFit/>
            </a:bodyPr>
            <a:lstStyle/>
            <a:p>
              <a:r>
                <a:rPr lang="en-US" sz="1600"/>
                <a:t>Asset</a:t>
              </a:r>
              <a:endParaRPr lang="en-US" sz="2400"/>
            </a:p>
          </p:txBody>
        </p:sp>
        <p:sp>
          <p:nvSpPr>
            <p:cNvPr id="360458" name="Line 10"/>
            <p:cNvSpPr>
              <a:spLocks noChangeShapeType="1"/>
            </p:cNvSpPr>
            <p:nvPr/>
          </p:nvSpPr>
          <p:spPr bwMode="auto">
            <a:xfrm>
              <a:off x="3174" y="1413"/>
              <a:ext cx="591" cy="1"/>
            </a:xfrm>
            <a:prstGeom prst="line">
              <a:avLst/>
            </a:prstGeom>
            <a:noFill/>
            <a:ln w="4763">
              <a:solidFill>
                <a:schemeClr val="tx1"/>
              </a:solidFill>
              <a:round/>
              <a:headEnd/>
              <a:tailEnd/>
            </a:ln>
          </p:spPr>
          <p:txBody>
            <a:bodyPr/>
            <a:lstStyle/>
            <a:p>
              <a:endParaRPr lang="id-ID"/>
            </a:p>
          </p:txBody>
        </p:sp>
        <p:sp>
          <p:nvSpPr>
            <p:cNvPr id="360459" name="Line 11"/>
            <p:cNvSpPr>
              <a:spLocks noChangeShapeType="1"/>
            </p:cNvSpPr>
            <p:nvPr/>
          </p:nvSpPr>
          <p:spPr bwMode="auto">
            <a:xfrm>
              <a:off x="3174" y="1486"/>
              <a:ext cx="591" cy="1"/>
            </a:xfrm>
            <a:prstGeom prst="line">
              <a:avLst/>
            </a:prstGeom>
            <a:noFill/>
            <a:ln w="4763">
              <a:solidFill>
                <a:schemeClr val="tx1"/>
              </a:solidFill>
              <a:round/>
              <a:headEnd/>
              <a:tailEnd/>
            </a:ln>
          </p:spPr>
          <p:txBody>
            <a:bodyPr/>
            <a:lstStyle/>
            <a:p>
              <a:endParaRPr lang="id-ID"/>
            </a:p>
          </p:txBody>
        </p:sp>
        <p:sp>
          <p:nvSpPr>
            <p:cNvPr id="360460" name="Rectangle 12"/>
            <p:cNvSpPr>
              <a:spLocks noChangeArrowheads="1"/>
            </p:cNvSpPr>
            <p:nvPr/>
          </p:nvSpPr>
          <p:spPr bwMode="auto">
            <a:xfrm>
              <a:off x="4521" y="2089"/>
              <a:ext cx="707" cy="362"/>
            </a:xfrm>
            <a:prstGeom prst="rect">
              <a:avLst/>
            </a:prstGeom>
            <a:noFill/>
            <a:ln w="0">
              <a:solidFill>
                <a:schemeClr val="tx1"/>
              </a:solidFill>
              <a:miter lim="800000"/>
              <a:headEnd/>
              <a:tailEnd/>
            </a:ln>
          </p:spPr>
          <p:txBody>
            <a:bodyPr/>
            <a:lstStyle/>
            <a:p>
              <a:endParaRPr lang="id-ID"/>
            </a:p>
          </p:txBody>
        </p:sp>
        <p:sp>
          <p:nvSpPr>
            <p:cNvPr id="360461" name="Rectangle 13"/>
            <p:cNvSpPr>
              <a:spLocks noChangeArrowheads="1"/>
            </p:cNvSpPr>
            <p:nvPr/>
          </p:nvSpPr>
          <p:spPr bwMode="auto">
            <a:xfrm>
              <a:off x="4574" y="2124"/>
              <a:ext cx="625" cy="154"/>
            </a:xfrm>
            <a:prstGeom prst="rect">
              <a:avLst/>
            </a:prstGeom>
            <a:noFill/>
            <a:ln w="9525">
              <a:noFill/>
              <a:miter lim="800000"/>
              <a:headEnd/>
              <a:tailEnd/>
            </a:ln>
          </p:spPr>
          <p:txBody>
            <a:bodyPr wrap="none" lIns="0" tIns="0" rIns="0" bIns="0">
              <a:spAutoFit/>
            </a:bodyPr>
            <a:lstStyle/>
            <a:p>
              <a:r>
                <a:rPr lang="en-US" sz="1600"/>
                <a:t>RealEstate</a:t>
              </a:r>
              <a:endParaRPr lang="en-US" sz="2400"/>
            </a:p>
          </p:txBody>
        </p:sp>
        <p:sp>
          <p:nvSpPr>
            <p:cNvPr id="360462" name="Line 14"/>
            <p:cNvSpPr>
              <a:spLocks noChangeShapeType="1"/>
            </p:cNvSpPr>
            <p:nvPr/>
          </p:nvSpPr>
          <p:spPr bwMode="auto">
            <a:xfrm>
              <a:off x="4521" y="2284"/>
              <a:ext cx="704" cy="1"/>
            </a:xfrm>
            <a:prstGeom prst="line">
              <a:avLst/>
            </a:prstGeom>
            <a:noFill/>
            <a:ln w="4763">
              <a:solidFill>
                <a:schemeClr val="tx1"/>
              </a:solidFill>
              <a:round/>
              <a:headEnd/>
              <a:tailEnd/>
            </a:ln>
          </p:spPr>
          <p:txBody>
            <a:bodyPr/>
            <a:lstStyle/>
            <a:p>
              <a:endParaRPr lang="id-ID"/>
            </a:p>
          </p:txBody>
        </p:sp>
        <p:sp>
          <p:nvSpPr>
            <p:cNvPr id="360463" name="Line 15"/>
            <p:cNvSpPr>
              <a:spLocks noChangeShapeType="1"/>
            </p:cNvSpPr>
            <p:nvPr/>
          </p:nvSpPr>
          <p:spPr bwMode="auto">
            <a:xfrm>
              <a:off x="4521" y="2357"/>
              <a:ext cx="704" cy="1"/>
            </a:xfrm>
            <a:prstGeom prst="line">
              <a:avLst/>
            </a:prstGeom>
            <a:noFill/>
            <a:ln w="4763">
              <a:solidFill>
                <a:schemeClr val="tx1"/>
              </a:solidFill>
              <a:round/>
              <a:headEnd/>
              <a:tailEnd/>
            </a:ln>
          </p:spPr>
          <p:txBody>
            <a:bodyPr/>
            <a:lstStyle/>
            <a:p>
              <a:endParaRPr lang="id-ID"/>
            </a:p>
          </p:txBody>
        </p:sp>
        <p:sp>
          <p:nvSpPr>
            <p:cNvPr id="360464" name="Rectangle 16"/>
            <p:cNvSpPr>
              <a:spLocks noChangeArrowheads="1"/>
            </p:cNvSpPr>
            <p:nvPr/>
          </p:nvSpPr>
          <p:spPr bwMode="auto">
            <a:xfrm>
              <a:off x="1275" y="3220"/>
              <a:ext cx="594" cy="362"/>
            </a:xfrm>
            <a:prstGeom prst="rect">
              <a:avLst/>
            </a:prstGeom>
            <a:noFill/>
            <a:ln w="0">
              <a:solidFill>
                <a:schemeClr val="tx1"/>
              </a:solidFill>
              <a:miter lim="800000"/>
              <a:headEnd/>
              <a:tailEnd/>
            </a:ln>
          </p:spPr>
          <p:txBody>
            <a:bodyPr/>
            <a:lstStyle/>
            <a:p>
              <a:endParaRPr lang="id-ID"/>
            </a:p>
          </p:txBody>
        </p:sp>
        <p:sp>
          <p:nvSpPr>
            <p:cNvPr id="360465" name="Rectangle 17"/>
            <p:cNvSpPr>
              <a:spLocks noChangeArrowheads="1"/>
            </p:cNvSpPr>
            <p:nvPr/>
          </p:nvSpPr>
          <p:spPr bwMode="auto">
            <a:xfrm>
              <a:off x="1354" y="3255"/>
              <a:ext cx="454" cy="154"/>
            </a:xfrm>
            <a:prstGeom prst="rect">
              <a:avLst/>
            </a:prstGeom>
            <a:noFill/>
            <a:ln w="9525">
              <a:noFill/>
              <a:miter lim="800000"/>
              <a:headEnd/>
              <a:tailEnd/>
            </a:ln>
          </p:spPr>
          <p:txBody>
            <a:bodyPr wrap="none" lIns="0" tIns="0" rIns="0" bIns="0">
              <a:spAutoFit/>
            </a:bodyPr>
            <a:lstStyle/>
            <a:p>
              <a:r>
                <a:rPr lang="en-US" sz="1600"/>
                <a:t>Savings</a:t>
              </a:r>
              <a:endParaRPr lang="en-US" sz="2400"/>
            </a:p>
          </p:txBody>
        </p:sp>
        <p:sp>
          <p:nvSpPr>
            <p:cNvPr id="360466" name="Line 18"/>
            <p:cNvSpPr>
              <a:spLocks noChangeShapeType="1"/>
            </p:cNvSpPr>
            <p:nvPr/>
          </p:nvSpPr>
          <p:spPr bwMode="auto">
            <a:xfrm>
              <a:off x="1275" y="3415"/>
              <a:ext cx="591" cy="1"/>
            </a:xfrm>
            <a:prstGeom prst="line">
              <a:avLst/>
            </a:prstGeom>
            <a:noFill/>
            <a:ln w="4763">
              <a:solidFill>
                <a:schemeClr val="tx1"/>
              </a:solidFill>
              <a:round/>
              <a:headEnd/>
              <a:tailEnd/>
            </a:ln>
          </p:spPr>
          <p:txBody>
            <a:bodyPr/>
            <a:lstStyle/>
            <a:p>
              <a:endParaRPr lang="id-ID"/>
            </a:p>
          </p:txBody>
        </p:sp>
        <p:sp>
          <p:nvSpPr>
            <p:cNvPr id="360467" name="Line 19"/>
            <p:cNvSpPr>
              <a:spLocks noChangeShapeType="1"/>
            </p:cNvSpPr>
            <p:nvPr/>
          </p:nvSpPr>
          <p:spPr bwMode="auto">
            <a:xfrm>
              <a:off x="1275" y="3488"/>
              <a:ext cx="591" cy="1"/>
            </a:xfrm>
            <a:prstGeom prst="line">
              <a:avLst/>
            </a:prstGeom>
            <a:noFill/>
            <a:ln w="4763">
              <a:solidFill>
                <a:schemeClr val="tx1"/>
              </a:solidFill>
              <a:round/>
              <a:headEnd/>
              <a:tailEnd/>
            </a:ln>
          </p:spPr>
          <p:txBody>
            <a:bodyPr/>
            <a:lstStyle/>
            <a:p>
              <a:endParaRPr lang="id-ID"/>
            </a:p>
          </p:txBody>
        </p:sp>
        <p:sp>
          <p:nvSpPr>
            <p:cNvPr id="360468" name="Rectangle 20"/>
            <p:cNvSpPr>
              <a:spLocks noChangeArrowheads="1"/>
            </p:cNvSpPr>
            <p:nvPr/>
          </p:nvSpPr>
          <p:spPr bwMode="auto">
            <a:xfrm>
              <a:off x="1664" y="2089"/>
              <a:ext cx="806" cy="362"/>
            </a:xfrm>
            <a:prstGeom prst="rect">
              <a:avLst/>
            </a:prstGeom>
            <a:noFill/>
            <a:ln w="0">
              <a:solidFill>
                <a:schemeClr val="tx1"/>
              </a:solidFill>
              <a:miter lim="800000"/>
              <a:headEnd/>
              <a:tailEnd/>
            </a:ln>
          </p:spPr>
          <p:txBody>
            <a:bodyPr/>
            <a:lstStyle/>
            <a:p>
              <a:endParaRPr lang="id-ID"/>
            </a:p>
          </p:txBody>
        </p:sp>
        <p:sp>
          <p:nvSpPr>
            <p:cNvPr id="360469" name="Rectangle 21"/>
            <p:cNvSpPr>
              <a:spLocks noChangeArrowheads="1"/>
            </p:cNvSpPr>
            <p:nvPr/>
          </p:nvSpPr>
          <p:spPr bwMode="auto">
            <a:xfrm>
              <a:off x="1711" y="2124"/>
              <a:ext cx="753" cy="154"/>
            </a:xfrm>
            <a:prstGeom prst="rect">
              <a:avLst/>
            </a:prstGeom>
            <a:noFill/>
            <a:ln w="9525">
              <a:noFill/>
              <a:miter lim="800000"/>
              <a:headEnd/>
              <a:tailEnd/>
            </a:ln>
          </p:spPr>
          <p:txBody>
            <a:bodyPr wrap="none" lIns="0" tIns="0" rIns="0" bIns="0">
              <a:spAutoFit/>
            </a:bodyPr>
            <a:lstStyle/>
            <a:p>
              <a:r>
                <a:rPr lang="en-US" sz="1600"/>
                <a:t>BankAccount</a:t>
              </a:r>
              <a:endParaRPr lang="en-US" sz="2400"/>
            </a:p>
          </p:txBody>
        </p:sp>
        <p:sp>
          <p:nvSpPr>
            <p:cNvPr id="360470" name="Line 22"/>
            <p:cNvSpPr>
              <a:spLocks noChangeShapeType="1"/>
            </p:cNvSpPr>
            <p:nvPr/>
          </p:nvSpPr>
          <p:spPr bwMode="auto">
            <a:xfrm>
              <a:off x="1664" y="2284"/>
              <a:ext cx="803" cy="1"/>
            </a:xfrm>
            <a:prstGeom prst="line">
              <a:avLst/>
            </a:prstGeom>
            <a:noFill/>
            <a:ln w="4763">
              <a:solidFill>
                <a:schemeClr val="tx1"/>
              </a:solidFill>
              <a:round/>
              <a:headEnd/>
              <a:tailEnd/>
            </a:ln>
          </p:spPr>
          <p:txBody>
            <a:bodyPr/>
            <a:lstStyle/>
            <a:p>
              <a:endParaRPr lang="id-ID"/>
            </a:p>
          </p:txBody>
        </p:sp>
        <p:sp>
          <p:nvSpPr>
            <p:cNvPr id="360471" name="Line 23"/>
            <p:cNvSpPr>
              <a:spLocks noChangeShapeType="1"/>
            </p:cNvSpPr>
            <p:nvPr/>
          </p:nvSpPr>
          <p:spPr bwMode="auto">
            <a:xfrm>
              <a:off x="1664" y="2357"/>
              <a:ext cx="803" cy="1"/>
            </a:xfrm>
            <a:prstGeom prst="line">
              <a:avLst/>
            </a:prstGeom>
            <a:noFill/>
            <a:ln w="4763">
              <a:solidFill>
                <a:schemeClr val="tx1"/>
              </a:solidFill>
              <a:round/>
              <a:headEnd/>
              <a:tailEnd/>
            </a:ln>
          </p:spPr>
          <p:txBody>
            <a:bodyPr/>
            <a:lstStyle/>
            <a:p>
              <a:endParaRPr lang="id-ID"/>
            </a:p>
          </p:txBody>
        </p:sp>
        <p:sp>
          <p:nvSpPr>
            <p:cNvPr id="360472" name="Rectangle 24"/>
            <p:cNvSpPr>
              <a:spLocks noChangeArrowheads="1"/>
            </p:cNvSpPr>
            <p:nvPr/>
          </p:nvSpPr>
          <p:spPr bwMode="auto">
            <a:xfrm>
              <a:off x="2087" y="3220"/>
              <a:ext cx="621" cy="362"/>
            </a:xfrm>
            <a:prstGeom prst="rect">
              <a:avLst/>
            </a:prstGeom>
            <a:noFill/>
            <a:ln w="0">
              <a:solidFill>
                <a:schemeClr val="tx1"/>
              </a:solidFill>
              <a:miter lim="800000"/>
              <a:headEnd/>
              <a:tailEnd/>
            </a:ln>
          </p:spPr>
          <p:txBody>
            <a:bodyPr/>
            <a:lstStyle/>
            <a:p>
              <a:endParaRPr lang="id-ID"/>
            </a:p>
          </p:txBody>
        </p:sp>
        <p:sp>
          <p:nvSpPr>
            <p:cNvPr id="360473" name="Rectangle 25"/>
            <p:cNvSpPr>
              <a:spLocks noChangeArrowheads="1"/>
            </p:cNvSpPr>
            <p:nvPr/>
          </p:nvSpPr>
          <p:spPr bwMode="auto">
            <a:xfrm>
              <a:off x="2143" y="3255"/>
              <a:ext cx="532" cy="154"/>
            </a:xfrm>
            <a:prstGeom prst="rect">
              <a:avLst/>
            </a:prstGeom>
            <a:noFill/>
            <a:ln w="9525">
              <a:noFill/>
              <a:miter lim="800000"/>
              <a:headEnd/>
              <a:tailEnd/>
            </a:ln>
          </p:spPr>
          <p:txBody>
            <a:bodyPr wrap="none" lIns="0" tIns="0" rIns="0" bIns="0">
              <a:spAutoFit/>
            </a:bodyPr>
            <a:lstStyle/>
            <a:p>
              <a:r>
                <a:rPr lang="en-US" sz="1600"/>
                <a:t>Checking</a:t>
              </a:r>
              <a:endParaRPr lang="en-US" sz="2400"/>
            </a:p>
          </p:txBody>
        </p:sp>
        <p:sp>
          <p:nvSpPr>
            <p:cNvPr id="360474" name="Line 26"/>
            <p:cNvSpPr>
              <a:spLocks noChangeShapeType="1"/>
            </p:cNvSpPr>
            <p:nvPr/>
          </p:nvSpPr>
          <p:spPr bwMode="auto">
            <a:xfrm>
              <a:off x="2087" y="3415"/>
              <a:ext cx="618" cy="1"/>
            </a:xfrm>
            <a:prstGeom prst="line">
              <a:avLst/>
            </a:prstGeom>
            <a:noFill/>
            <a:ln w="4763">
              <a:solidFill>
                <a:schemeClr val="tx1"/>
              </a:solidFill>
              <a:round/>
              <a:headEnd/>
              <a:tailEnd/>
            </a:ln>
          </p:spPr>
          <p:txBody>
            <a:bodyPr/>
            <a:lstStyle/>
            <a:p>
              <a:endParaRPr lang="id-ID"/>
            </a:p>
          </p:txBody>
        </p:sp>
        <p:sp>
          <p:nvSpPr>
            <p:cNvPr id="360475" name="Line 27"/>
            <p:cNvSpPr>
              <a:spLocks noChangeShapeType="1"/>
            </p:cNvSpPr>
            <p:nvPr/>
          </p:nvSpPr>
          <p:spPr bwMode="auto">
            <a:xfrm>
              <a:off x="2087" y="3488"/>
              <a:ext cx="618" cy="1"/>
            </a:xfrm>
            <a:prstGeom prst="line">
              <a:avLst/>
            </a:prstGeom>
            <a:noFill/>
            <a:ln w="4763">
              <a:solidFill>
                <a:schemeClr val="tx1"/>
              </a:solidFill>
              <a:round/>
              <a:headEnd/>
              <a:tailEnd/>
            </a:ln>
          </p:spPr>
          <p:txBody>
            <a:bodyPr/>
            <a:lstStyle/>
            <a:p>
              <a:endParaRPr lang="id-ID"/>
            </a:p>
          </p:txBody>
        </p:sp>
        <p:sp>
          <p:nvSpPr>
            <p:cNvPr id="360476" name="Rectangle 28"/>
            <p:cNvSpPr>
              <a:spLocks noChangeArrowheads="1"/>
            </p:cNvSpPr>
            <p:nvPr/>
          </p:nvSpPr>
          <p:spPr bwMode="auto">
            <a:xfrm>
              <a:off x="3174" y="3220"/>
              <a:ext cx="594" cy="362"/>
            </a:xfrm>
            <a:prstGeom prst="rect">
              <a:avLst/>
            </a:prstGeom>
            <a:noFill/>
            <a:ln w="0">
              <a:solidFill>
                <a:schemeClr val="tx1"/>
              </a:solidFill>
              <a:miter lim="800000"/>
              <a:headEnd/>
              <a:tailEnd/>
            </a:ln>
          </p:spPr>
          <p:txBody>
            <a:bodyPr/>
            <a:lstStyle/>
            <a:p>
              <a:endParaRPr lang="id-ID"/>
            </a:p>
          </p:txBody>
        </p:sp>
        <p:sp>
          <p:nvSpPr>
            <p:cNvPr id="360477" name="Rectangle 29"/>
            <p:cNvSpPr>
              <a:spLocks noChangeArrowheads="1"/>
            </p:cNvSpPr>
            <p:nvPr/>
          </p:nvSpPr>
          <p:spPr bwMode="auto">
            <a:xfrm>
              <a:off x="3316" y="3255"/>
              <a:ext cx="320" cy="154"/>
            </a:xfrm>
            <a:prstGeom prst="rect">
              <a:avLst/>
            </a:prstGeom>
            <a:noFill/>
            <a:ln w="9525">
              <a:noFill/>
              <a:miter lim="800000"/>
              <a:headEnd/>
              <a:tailEnd/>
            </a:ln>
          </p:spPr>
          <p:txBody>
            <a:bodyPr wrap="none" lIns="0" tIns="0" rIns="0" bIns="0">
              <a:spAutoFit/>
            </a:bodyPr>
            <a:lstStyle/>
            <a:p>
              <a:r>
                <a:rPr lang="en-US" sz="1600"/>
                <a:t>Stock</a:t>
              </a:r>
              <a:endParaRPr lang="en-US" sz="2400"/>
            </a:p>
          </p:txBody>
        </p:sp>
        <p:sp>
          <p:nvSpPr>
            <p:cNvPr id="360478" name="Line 30"/>
            <p:cNvSpPr>
              <a:spLocks noChangeShapeType="1"/>
            </p:cNvSpPr>
            <p:nvPr/>
          </p:nvSpPr>
          <p:spPr bwMode="auto">
            <a:xfrm>
              <a:off x="3174" y="3415"/>
              <a:ext cx="591" cy="1"/>
            </a:xfrm>
            <a:prstGeom prst="line">
              <a:avLst/>
            </a:prstGeom>
            <a:noFill/>
            <a:ln w="4763">
              <a:solidFill>
                <a:schemeClr val="tx1"/>
              </a:solidFill>
              <a:round/>
              <a:headEnd/>
              <a:tailEnd/>
            </a:ln>
          </p:spPr>
          <p:txBody>
            <a:bodyPr/>
            <a:lstStyle/>
            <a:p>
              <a:endParaRPr lang="id-ID"/>
            </a:p>
          </p:txBody>
        </p:sp>
        <p:sp>
          <p:nvSpPr>
            <p:cNvPr id="360479" name="Line 31"/>
            <p:cNvSpPr>
              <a:spLocks noChangeShapeType="1"/>
            </p:cNvSpPr>
            <p:nvPr/>
          </p:nvSpPr>
          <p:spPr bwMode="auto">
            <a:xfrm>
              <a:off x="3174" y="3488"/>
              <a:ext cx="591" cy="1"/>
            </a:xfrm>
            <a:prstGeom prst="line">
              <a:avLst/>
            </a:prstGeom>
            <a:noFill/>
            <a:ln w="4763">
              <a:solidFill>
                <a:schemeClr val="tx1"/>
              </a:solidFill>
              <a:round/>
              <a:headEnd/>
              <a:tailEnd/>
            </a:ln>
          </p:spPr>
          <p:txBody>
            <a:bodyPr/>
            <a:lstStyle/>
            <a:p>
              <a:endParaRPr lang="id-ID"/>
            </a:p>
          </p:txBody>
        </p:sp>
        <p:sp>
          <p:nvSpPr>
            <p:cNvPr id="360480" name="Rectangle 32"/>
            <p:cNvSpPr>
              <a:spLocks noChangeArrowheads="1"/>
            </p:cNvSpPr>
            <p:nvPr/>
          </p:nvSpPr>
          <p:spPr bwMode="auto">
            <a:xfrm>
              <a:off x="3174" y="2089"/>
              <a:ext cx="594" cy="362"/>
            </a:xfrm>
            <a:prstGeom prst="rect">
              <a:avLst/>
            </a:prstGeom>
            <a:noFill/>
            <a:ln w="0">
              <a:solidFill>
                <a:schemeClr val="tx1"/>
              </a:solidFill>
              <a:miter lim="800000"/>
              <a:headEnd/>
              <a:tailEnd/>
            </a:ln>
          </p:spPr>
          <p:txBody>
            <a:bodyPr/>
            <a:lstStyle/>
            <a:p>
              <a:endParaRPr lang="id-ID"/>
            </a:p>
          </p:txBody>
        </p:sp>
        <p:sp>
          <p:nvSpPr>
            <p:cNvPr id="360481" name="Rectangle 33"/>
            <p:cNvSpPr>
              <a:spLocks noChangeArrowheads="1"/>
            </p:cNvSpPr>
            <p:nvPr/>
          </p:nvSpPr>
          <p:spPr bwMode="auto">
            <a:xfrm>
              <a:off x="3250" y="2124"/>
              <a:ext cx="462" cy="154"/>
            </a:xfrm>
            <a:prstGeom prst="rect">
              <a:avLst/>
            </a:prstGeom>
            <a:noFill/>
            <a:ln w="9525">
              <a:noFill/>
              <a:miter lim="800000"/>
              <a:headEnd/>
              <a:tailEnd/>
            </a:ln>
          </p:spPr>
          <p:txBody>
            <a:bodyPr wrap="none" lIns="0" tIns="0" rIns="0" bIns="0">
              <a:spAutoFit/>
            </a:bodyPr>
            <a:lstStyle/>
            <a:p>
              <a:r>
                <a:rPr lang="en-US" sz="1600"/>
                <a:t>Security</a:t>
              </a:r>
              <a:endParaRPr lang="en-US" sz="2400"/>
            </a:p>
          </p:txBody>
        </p:sp>
        <p:sp>
          <p:nvSpPr>
            <p:cNvPr id="360482" name="Line 34"/>
            <p:cNvSpPr>
              <a:spLocks noChangeShapeType="1"/>
            </p:cNvSpPr>
            <p:nvPr/>
          </p:nvSpPr>
          <p:spPr bwMode="auto">
            <a:xfrm>
              <a:off x="3174" y="2284"/>
              <a:ext cx="591" cy="1"/>
            </a:xfrm>
            <a:prstGeom prst="line">
              <a:avLst/>
            </a:prstGeom>
            <a:noFill/>
            <a:ln w="4763">
              <a:solidFill>
                <a:schemeClr val="tx1"/>
              </a:solidFill>
              <a:round/>
              <a:headEnd/>
              <a:tailEnd/>
            </a:ln>
          </p:spPr>
          <p:txBody>
            <a:bodyPr/>
            <a:lstStyle/>
            <a:p>
              <a:endParaRPr lang="id-ID"/>
            </a:p>
          </p:txBody>
        </p:sp>
        <p:sp>
          <p:nvSpPr>
            <p:cNvPr id="360483" name="Line 35"/>
            <p:cNvSpPr>
              <a:spLocks noChangeShapeType="1"/>
            </p:cNvSpPr>
            <p:nvPr/>
          </p:nvSpPr>
          <p:spPr bwMode="auto">
            <a:xfrm>
              <a:off x="3174" y="2357"/>
              <a:ext cx="591" cy="1"/>
            </a:xfrm>
            <a:prstGeom prst="line">
              <a:avLst/>
            </a:prstGeom>
            <a:noFill/>
            <a:ln w="4763">
              <a:solidFill>
                <a:schemeClr val="tx1"/>
              </a:solidFill>
              <a:round/>
              <a:headEnd/>
              <a:tailEnd/>
            </a:ln>
          </p:spPr>
          <p:txBody>
            <a:bodyPr/>
            <a:lstStyle/>
            <a:p>
              <a:endParaRPr lang="id-ID"/>
            </a:p>
          </p:txBody>
        </p:sp>
        <p:sp>
          <p:nvSpPr>
            <p:cNvPr id="360484" name="Rectangle 36"/>
            <p:cNvSpPr>
              <a:spLocks noChangeArrowheads="1"/>
            </p:cNvSpPr>
            <p:nvPr/>
          </p:nvSpPr>
          <p:spPr bwMode="auto">
            <a:xfrm>
              <a:off x="4082" y="3220"/>
              <a:ext cx="595" cy="362"/>
            </a:xfrm>
            <a:prstGeom prst="rect">
              <a:avLst/>
            </a:prstGeom>
            <a:noFill/>
            <a:ln w="0">
              <a:solidFill>
                <a:schemeClr val="tx1"/>
              </a:solidFill>
              <a:miter lim="800000"/>
              <a:headEnd/>
              <a:tailEnd/>
            </a:ln>
          </p:spPr>
          <p:txBody>
            <a:bodyPr/>
            <a:lstStyle/>
            <a:p>
              <a:endParaRPr lang="id-ID"/>
            </a:p>
          </p:txBody>
        </p:sp>
        <p:sp>
          <p:nvSpPr>
            <p:cNvPr id="360485" name="Rectangle 37"/>
            <p:cNvSpPr>
              <a:spLocks noChangeArrowheads="1"/>
            </p:cNvSpPr>
            <p:nvPr/>
          </p:nvSpPr>
          <p:spPr bwMode="auto">
            <a:xfrm>
              <a:off x="4234" y="3255"/>
              <a:ext cx="298" cy="154"/>
            </a:xfrm>
            <a:prstGeom prst="rect">
              <a:avLst/>
            </a:prstGeom>
            <a:noFill/>
            <a:ln w="9525">
              <a:noFill/>
              <a:miter lim="800000"/>
              <a:headEnd/>
              <a:tailEnd/>
            </a:ln>
          </p:spPr>
          <p:txBody>
            <a:bodyPr wrap="none" lIns="0" tIns="0" rIns="0" bIns="0">
              <a:spAutoFit/>
            </a:bodyPr>
            <a:lstStyle/>
            <a:p>
              <a:r>
                <a:rPr lang="en-US" sz="1600"/>
                <a:t>Bond</a:t>
              </a:r>
              <a:endParaRPr lang="en-US" sz="2400"/>
            </a:p>
          </p:txBody>
        </p:sp>
        <p:sp>
          <p:nvSpPr>
            <p:cNvPr id="360486" name="Line 38"/>
            <p:cNvSpPr>
              <a:spLocks noChangeShapeType="1"/>
            </p:cNvSpPr>
            <p:nvPr/>
          </p:nvSpPr>
          <p:spPr bwMode="auto">
            <a:xfrm>
              <a:off x="4082" y="3415"/>
              <a:ext cx="591" cy="1"/>
            </a:xfrm>
            <a:prstGeom prst="line">
              <a:avLst/>
            </a:prstGeom>
            <a:noFill/>
            <a:ln w="4763">
              <a:solidFill>
                <a:schemeClr val="tx1"/>
              </a:solidFill>
              <a:round/>
              <a:headEnd/>
              <a:tailEnd/>
            </a:ln>
          </p:spPr>
          <p:txBody>
            <a:bodyPr/>
            <a:lstStyle/>
            <a:p>
              <a:endParaRPr lang="id-ID"/>
            </a:p>
          </p:txBody>
        </p:sp>
        <p:sp>
          <p:nvSpPr>
            <p:cNvPr id="360487" name="Line 39"/>
            <p:cNvSpPr>
              <a:spLocks noChangeShapeType="1"/>
            </p:cNvSpPr>
            <p:nvPr/>
          </p:nvSpPr>
          <p:spPr bwMode="auto">
            <a:xfrm>
              <a:off x="4082" y="3488"/>
              <a:ext cx="591" cy="1"/>
            </a:xfrm>
            <a:prstGeom prst="line">
              <a:avLst/>
            </a:prstGeom>
            <a:noFill/>
            <a:ln w="4763">
              <a:solidFill>
                <a:schemeClr val="tx1"/>
              </a:solidFill>
              <a:round/>
              <a:headEnd/>
              <a:tailEnd/>
            </a:ln>
          </p:spPr>
          <p:txBody>
            <a:bodyPr/>
            <a:lstStyle/>
            <a:p>
              <a:endParaRPr lang="id-ID"/>
            </a:p>
          </p:txBody>
        </p:sp>
        <p:sp>
          <p:nvSpPr>
            <p:cNvPr id="360488" name="Freeform 40"/>
            <p:cNvSpPr>
              <a:spLocks/>
            </p:cNvSpPr>
            <p:nvPr/>
          </p:nvSpPr>
          <p:spPr bwMode="auto">
            <a:xfrm>
              <a:off x="3398" y="2451"/>
              <a:ext cx="146" cy="209"/>
            </a:xfrm>
            <a:custGeom>
              <a:avLst/>
              <a:gdLst/>
              <a:ahLst/>
              <a:cxnLst>
                <a:cxn ang="0">
                  <a:pos x="73" y="0"/>
                </a:cxn>
                <a:cxn ang="0">
                  <a:pos x="146" y="209"/>
                </a:cxn>
                <a:cxn ang="0">
                  <a:pos x="0" y="209"/>
                </a:cxn>
                <a:cxn ang="0">
                  <a:pos x="73" y="0"/>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p:spPr>
          <p:txBody>
            <a:bodyPr/>
            <a:lstStyle/>
            <a:p>
              <a:endParaRPr lang="id-ID"/>
            </a:p>
          </p:txBody>
        </p:sp>
        <p:sp>
          <p:nvSpPr>
            <p:cNvPr id="360489" name="Line 41"/>
            <p:cNvSpPr>
              <a:spLocks noChangeShapeType="1"/>
            </p:cNvSpPr>
            <p:nvPr/>
          </p:nvSpPr>
          <p:spPr bwMode="auto">
            <a:xfrm flipV="1">
              <a:off x="1584" y="2640"/>
              <a:ext cx="323" cy="576"/>
            </a:xfrm>
            <a:prstGeom prst="line">
              <a:avLst/>
            </a:prstGeom>
            <a:noFill/>
            <a:ln w="0">
              <a:solidFill>
                <a:schemeClr val="tx1"/>
              </a:solidFill>
              <a:round/>
              <a:headEnd/>
              <a:tailEnd/>
            </a:ln>
          </p:spPr>
          <p:txBody>
            <a:bodyPr/>
            <a:lstStyle/>
            <a:p>
              <a:endParaRPr lang="id-ID"/>
            </a:p>
          </p:txBody>
        </p:sp>
        <p:sp>
          <p:nvSpPr>
            <p:cNvPr id="360490" name="Freeform 42"/>
            <p:cNvSpPr>
              <a:spLocks/>
            </p:cNvSpPr>
            <p:nvPr/>
          </p:nvSpPr>
          <p:spPr bwMode="auto">
            <a:xfrm>
              <a:off x="1833" y="2451"/>
              <a:ext cx="148" cy="219"/>
            </a:xfrm>
            <a:custGeom>
              <a:avLst/>
              <a:gdLst/>
              <a:ahLst/>
              <a:cxnLst>
                <a:cxn ang="0">
                  <a:pos x="148" y="0"/>
                </a:cxn>
                <a:cxn ang="0">
                  <a:pos x="132" y="219"/>
                </a:cxn>
                <a:cxn ang="0">
                  <a:pos x="0" y="157"/>
                </a:cxn>
                <a:cxn ang="0">
                  <a:pos x="148" y="0"/>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p:spPr>
          <p:txBody>
            <a:bodyPr/>
            <a:lstStyle/>
            <a:p>
              <a:endParaRPr lang="id-ID"/>
            </a:p>
          </p:txBody>
        </p:sp>
        <p:sp>
          <p:nvSpPr>
            <p:cNvPr id="360491" name="Line 43"/>
            <p:cNvSpPr>
              <a:spLocks noChangeShapeType="1"/>
            </p:cNvSpPr>
            <p:nvPr/>
          </p:nvSpPr>
          <p:spPr bwMode="auto">
            <a:xfrm flipH="1" flipV="1">
              <a:off x="3916" y="1688"/>
              <a:ext cx="665" cy="397"/>
            </a:xfrm>
            <a:prstGeom prst="line">
              <a:avLst/>
            </a:prstGeom>
            <a:noFill/>
            <a:ln w="0">
              <a:solidFill>
                <a:schemeClr val="tx1"/>
              </a:solidFill>
              <a:round/>
              <a:headEnd/>
              <a:tailEnd/>
            </a:ln>
          </p:spPr>
          <p:txBody>
            <a:bodyPr/>
            <a:lstStyle/>
            <a:p>
              <a:endParaRPr lang="id-ID"/>
            </a:p>
          </p:txBody>
        </p:sp>
        <p:sp>
          <p:nvSpPr>
            <p:cNvPr id="360492" name="Freeform 44"/>
            <p:cNvSpPr>
              <a:spLocks/>
            </p:cNvSpPr>
            <p:nvPr/>
          </p:nvSpPr>
          <p:spPr bwMode="auto">
            <a:xfrm>
              <a:off x="3762" y="1580"/>
              <a:ext cx="208" cy="171"/>
            </a:xfrm>
            <a:custGeom>
              <a:avLst/>
              <a:gdLst/>
              <a:ahLst/>
              <a:cxnLst>
                <a:cxn ang="0">
                  <a:pos x="0" y="0"/>
                </a:cxn>
                <a:cxn ang="0">
                  <a:pos x="208" y="39"/>
                </a:cxn>
                <a:cxn ang="0">
                  <a:pos x="135" y="171"/>
                </a:cxn>
                <a:cxn ang="0">
                  <a:pos x="0" y="0"/>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p:spPr>
          <p:txBody>
            <a:bodyPr/>
            <a:lstStyle/>
            <a:p>
              <a:endParaRPr lang="id-ID"/>
            </a:p>
          </p:txBody>
        </p:sp>
        <p:sp>
          <p:nvSpPr>
            <p:cNvPr id="360493" name="Line 45"/>
            <p:cNvSpPr>
              <a:spLocks noChangeShapeType="1"/>
            </p:cNvSpPr>
            <p:nvPr/>
          </p:nvSpPr>
          <p:spPr bwMode="auto">
            <a:xfrm flipV="1">
              <a:off x="3471" y="1789"/>
              <a:ext cx="1" cy="296"/>
            </a:xfrm>
            <a:prstGeom prst="line">
              <a:avLst/>
            </a:prstGeom>
            <a:noFill/>
            <a:ln w="0">
              <a:solidFill>
                <a:schemeClr val="tx1"/>
              </a:solidFill>
              <a:round/>
              <a:headEnd/>
              <a:tailEnd/>
            </a:ln>
          </p:spPr>
          <p:txBody>
            <a:bodyPr/>
            <a:lstStyle/>
            <a:p>
              <a:endParaRPr lang="id-ID"/>
            </a:p>
          </p:txBody>
        </p:sp>
        <p:sp>
          <p:nvSpPr>
            <p:cNvPr id="360494" name="Freeform 46"/>
            <p:cNvSpPr>
              <a:spLocks/>
            </p:cNvSpPr>
            <p:nvPr/>
          </p:nvSpPr>
          <p:spPr bwMode="auto">
            <a:xfrm>
              <a:off x="3398" y="1580"/>
              <a:ext cx="146" cy="209"/>
            </a:xfrm>
            <a:custGeom>
              <a:avLst/>
              <a:gdLst/>
              <a:ahLst/>
              <a:cxnLst>
                <a:cxn ang="0">
                  <a:pos x="73" y="0"/>
                </a:cxn>
                <a:cxn ang="0">
                  <a:pos x="146" y="209"/>
                </a:cxn>
                <a:cxn ang="0">
                  <a:pos x="0" y="209"/>
                </a:cxn>
                <a:cxn ang="0">
                  <a:pos x="73" y="0"/>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p:spPr>
          <p:txBody>
            <a:bodyPr/>
            <a:lstStyle/>
            <a:p>
              <a:endParaRPr lang="id-ID"/>
            </a:p>
          </p:txBody>
        </p:sp>
        <p:grpSp>
          <p:nvGrpSpPr>
            <p:cNvPr id="360495" name="Group 47"/>
            <p:cNvGrpSpPr>
              <a:grpSpLocks/>
            </p:cNvGrpSpPr>
            <p:nvPr/>
          </p:nvGrpSpPr>
          <p:grpSpPr bwMode="auto">
            <a:xfrm flipH="1">
              <a:off x="2341" y="1580"/>
              <a:ext cx="819" cy="505"/>
              <a:chOff x="2341" y="1306"/>
              <a:chExt cx="819" cy="505"/>
            </a:xfrm>
          </p:grpSpPr>
          <p:sp>
            <p:nvSpPr>
              <p:cNvPr id="360496" name="Line 48"/>
              <p:cNvSpPr>
                <a:spLocks noChangeShapeType="1"/>
              </p:cNvSpPr>
              <p:nvPr/>
            </p:nvSpPr>
            <p:spPr bwMode="auto">
              <a:xfrm flipH="1" flipV="1">
                <a:off x="2495" y="1414"/>
                <a:ext cx="665" cy="397"/>
              </a:xfrm>
              <a:prstGeom prst="line">
                <a:avLst/>
              </a:prstGeom>
              <a:noFill/>
              <a:ln w="0">
                <a:solidFill>
                  <a:schemeClr val="tx1"/>
                </a:solidFill>
                <a:round/>
                <a:headEnd/>
                <a:tailEnd/>
              </a:ln>
            </p:spPr>
            <p:txBody>
              <a:bodyPr/>
              <a:lstStyle/>
              <a:p>
                <a:endParaRPr lang="id-ID"/>
              </a:p>
            </p:txBody>
          </p:sp>
          <p:sp>
            <p:nvSpPr>
              <p:cNvPr id="360497" name="Freeform 49"/>
              <p:cNvSpPr>
                <a:spLocks/>
              </p:cNvSpPr>
              <p:nvPr/>
            </p:nvSpPr>
            <p:spPr bwMode="auto">
              <a:xfrm>
                <a:off x="2341" y="1306"/>
                <a:ext cx="208" cy="171"/>
              </a:xfrm>
              <a:custGeom>
                <a:avLst/>
                <a:gdLst/>
                <a:ahLst/>
                <a:cxnLst>
                  <a:cxn ang="0">
                    <a:pos x="0" y="0"/>
                  </a:cxn>
                  <a:cxn ang="0">
                    <a:pos x="208" y="39"/>
                  </a:cxn>
                  <a:cxn ang="0">
                    <a:pos x="135" y="171"/>
                  </a:cxn>
                  <a:cxn ang="0">
                    <a:pos x="0" y="0"/>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p:spPr>
            <p:txBody>
              <a:bodyPr/>
              <a:lstStyle/>
              <a:p>
                <a:endParaRPr lang="id-ID"/>
              </a:p>
            </p:txBody>
          </p:sp>
        </p:grpSp>
        <p:grpSp>
          <p:nvGrpSpPr>
            <p:cNvPr id="360498" name="Group 50"/>
            <p:cNvGrpSpPr>
              <a:grpSpLocks/>
            </p:cNvGrpSpPr>
            <p:nvPr/>
          </p:nvGrpSpPr>
          <p:grpSpPr bwMode="auto">
            <a:xfrm flipH="1">
              <a:off x="2160" y="2448"/>
              <a:ext cx="397" cy="765"/>
              <a:chOff x="1680" y="2547"/>
              <a:chExt cx="397" cy="765"/>
            </a:xfrm>
          </p:grpSpPr>
          <p:sp>
            <p:nvSpPr>
              <p:cNvPr id="360499" name="Line 51"/>
              <p:cNvSpPr>
                <a:spLocks noChangeShapeType="1"/>
              </p:cNvSpPr>
              <p:nvPr/>
            </p:nvSpPr>
            <p:spPr bwMode="auto">
              <a:xfrm flipV="1">
                <a:off x="1680" y="2736"/>
                <a:ext cx="323" cy="576"/>
              </a:xfrm>
              <a:prstGeom prst="line">
                <a:avLst/>
              </a:prstGeom>
              <a:noFill/>
              <a:ln w="0">
                <a:solidFill>
                  <a:schemeClr val="tx1"/>
                </a:solidFill>
                <a:round/>
                <a:headEnd/>
                <a:tailEnd/>
              </a:ln>
            </p:spPr>
            <p:txBody>
              <a:bodyPr/>
              <a:lstStyle/>
              <a:p>
                <a:endParaRPr lang="id-ID"/>
              </a:p>
            </p:txBody>
          </p:sp>
          <p:sp>
            <p:nvSpPr>
              <p:cNvPr id="360500" name="Freeform 52"/>
              <p:cNvSpPr>
                <a:spLocks/>
              </p:cNvSpPr>
              <p:nvPr/>
            </p:nvSpPr>
            <p:spPr bwMode="auto">
              <a:xfrm>
                <a:off x="1929" y="2547"/>
                <a:ext cx="148" cy="219"/>
              </a:xfrm>
              <a:custGeom>
                <a:avLst/>
                <a:gdLst/>
                <a:ahLst/>
                <a:cxnLst>
                  <a:cxn ang="0">
                    <a:pos x="148" y="0"/>
                  </a:cxn>
                  <a:cxn ang="0">
                    <a:pos x="132" y="219"/>
                  </a:cxn>
                  <a:cxn ang="0">
                    <a:pos x="0" y="157"/>
                  </a:cxn>
                  <a:cxn ang="0">
                    <a:pos x="148" y="0"/>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p:spPr>
            <p:txBody>
              <a:bodyPr/>
              <a:lstStyle/>
              <a:p>
                <a:endParaRPr lang="id-ID"/>
              </a:p>
            </p:txBody>
          </p:sp>
        </p:grpSp>
        <p:grpSp>
          <p:nvGrpSpPr>
            <p:cNvPr id="360501" name="Group 53"/>
            <p:cNvGrpSpPr>
              <a:grpSpLocks/>
            </p:cNvGrpSpPr>
            <p:nvPr/>
          </p:nvGrpSpPr>
          <p:grpSpPr bwMode="auto">
            <a:xfrm flipH="1">
              <a:off x="3696" y="2448"/>
              <a:ext cx="397" cy="765"/>
              <a:chOff x="1680" y="2547"/>
              <a:chExt cx="397" cy="765"/>
            </a:xfrm>
          </p:grpSpPr>
          <p:sp>
            <p:nvSpPr>
              <p:cNvPr id="360502" name="Line 54"/>
              <p:cNvSpPr>
                <a:spLocks noChangeShapeType="1"/>
              </p:cNvSpPr>
              <p:nvPr/>
            </p:nvSpPr>
            <p:spPr bwMode="auto">
              <a:xfrm flipV="1">
                <a:off x="1680" y="2736"/>
                <a:ext cx="323" cy="576"/>
              </a:xfrm>
              <a:prstGeom prst="line">
                <a:avLst/>
              </a:prstGeom>
              <a:noFill/>
              <a:ln w="0">
                <a:solidFill>
                  <a:schemeClr val="tx1"/>
                </a:solidFill>
                <a:round/>
                <a:headEnd/>
                <a:tailEnd/>
              </a:ln>
            </p:spPr>
            <p:txBody>
              <a:bodyPr/>
              <a:lstStyle/>
              <a:p>
                <a:endParaRPr lang="id-ID"/>
              </a:p>
            </p:txBody>
          </p:sp>
          <p:sp>
            <p:nvSpPr>
              <p:cNvPr id="360503" name="Freeform 55"/>
              <p:cNvSpPr>
                <a:spLocks/>
              </p:cNvSpPr>
              <p:nvPr/>
            </p:nvSpPr>
            <p:spPr bwMode="auto">
              <a:xfrm>
                <a:off x="1929" y="2547"/>
                <a:ext cx="148" cy="219"/>
              </a:xfrm>
              <a:custGeom>
                <a:avLst/>
                <a:gdLst/>
                <a:ahLst/>
                <a:cxnLst>
                  <a:cxn ang="0">
                    <a:pos x="148" y="0"/>
                  </a:cxn>
                  <a:cxn ang="0">
                    <a:pos x="132" y="219"/>
                  </a:cxn>
                  <a:cxn ang="0">
                    <a:pos x="0" y="157"/>
                  </a:cxn>
                  <a:cxn ang="0">
                    <a:pos x="148" y="0"/>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p:spPr>
            <p:txBody>
              <a:bodyPr/>
              <a:lstStyle/>
              <a:p>
                <a:endParaRPr lang="id-ID"/>
              </a:p>
            </p:txBody>
          </p:sp>
        </p:grpSp>
        <p:sp>
          <p:nvSpPr>
            <p:cNvPr id="360504" name="Line 56"/>
            <p:cNvSpPr>
              <a:spLocks noChangeShapeType="1"/>
            </p:cNvSpPr>
            <p:nvPr/>
          </p:nvSpPr>
          <p:spPr bwMode="auto">
            <a:xfrm>
              <a:off x="3456" y="2660"/>
              <a:ext cx="0" cy="556"/>
            </a:xfrm>
            <a:prstGeom prst="line">
              <a:avLst/>
            </a:prstGeom>
            <a:noFill/>
            <a:ln w="6350">
              <a:solidFill>
                <a:schemeClr val="tx1"/>
              </a:solidFill>
              <a:round/>
              <a:headEnd type="none" w="sm" len="sm"/>
              <a:tailEnd type="none" w="lg" len="lg"/>
            </a:ln>
            <a:effectLst/>
          </p:spPr>
          <p:txBody>
            <a:bodyPr wrap="none" anchor="ctr"/>
            <a:lstStyle/>
            <a:p>
              <a:endParaRPr lang="id-ID"/>
            </a:p>
          </p:txBody>
        </p:sp>
      </p:grpSp>
      <p:sp>
        <p:nvSpPr>
          <p:cNvPr id="360506" name="Text Box 58"/>
          <p:cNvSpPr txBox="1">
            <a:spLocks noChangeArrowheads="1"/>
          </p:cNvSpPr>
          <p:nvPr/>
        </p:nvSpPr>
        <p:spPr bwMode="auto">
          <a:xfrm>
            <a:off x="2319338" y="5643563"/>
            <a:ext cx="5403850" cy="609600"/>
          </a:xfrm>
          <a:prstGeom prst="rect">
            <a:avLst/>
          </a:prstGeom>
          <a:noFill/>
          <a:ln w="12700">
            <a:noFill/>
            <a:miter lim="800000"/>
            <a:headEnd type="none" w="sm" len="sm"/>
            <a:tailEnd type="none" w="lg" len="lg"/>
          </a:ln>
          <a:effectLst/>
        </p:spPr>
        <p:txBody>
          <a:bodyPr>
            <a:spAutoFit/>
          </a:bodyPr>
          <a:lstStyle/>
          <a:p>
            <a:pPr algn="ctr">
              <a:lnSpc>
                <a:spcPct val="85000"/>
              </a:lnSpc>
              <a:spcBef>
                <a:spcPct val="85000"/>
              </a:spcBef>
            </a:pPr>
            <a:r>
              <a:rPr lang="en-US" sz="2000" i="1">
                <a:solidFill>
                  <a:schemeClr val="tx2"/>
                </a:solidFill>
              </a:rPr>
              <a:t>Classes at the same level of the hierarchy should be at the same level of abstraction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Metodologi</a:t>
            </a:r>
            <a:r>
              <a:rPr lang="en-US" dirty="0" smtClean="0"/>
              <a:t> </a:t>
            </a:r>
            <a:r>
              <a:rPr lang="en-US" dirty="0" err="1" smtClean="0"/>
              <a:t>Analisis</a:t>
            </a:r>
            <a:r>
              <a:rPr lang="en-US" dirty="0" smtClean="0"/>
              <a:t> </a:t>
            </a:r>
            <a:r>
              <a:rPr lang="en-US" dirty="0" err="1" smtClean="0"/>
              <a:t>dan</a:t>
            </a:r>
            <a:r>
              <a:rPr lang="en-US" dirty="0" smtClean="0"/>
              <a:t> </a:t>
            </a:r>
            <a:r>
              <a:rPr lang="en-US" dirty="0" err="1" smtClean="0"/>
              <a:t>Perancangan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dirty="0" smtClean="0"/>
              <a:t>Dalam OOA, terdapat lima lapisan kegiatan, yang tidak bersifat sekuensial, tapi dapat dilakukan secara acak, yaitu :  </a:t>
            </a:r>
          </a:p>
          <a:p>
            <a:pPr lvl="1"/>
            <a:r>
              <a:rPr lang="id-ID" dirty="0" smtClean="0"/>
              <a:t>Menentukan lapisan Subjek</a:t>
            </a:r>
          </a:p>
          <a:p>
            <a:pPr lvl="1"/>
            <a:r>
              <a:rPr lang="id-ID" dirty="0" smtClean="0"/>
              <a:t>Menentukan lapisan Kelas-&amp;-Objek</a:t>
            </a:r>
          </a:p>
          <a:p>
            <a:pPr lvl="1"/>
            <a:r>
              <a:rPr lang="id-ID" dirty="0" smtClean="0"/>
              <a:t>Menentukan lapisan struktur</a:t>
            </a:r>
          </a:p>
          <a:p>
            <a:pPr lvl="1"/>
            <a:r>
              <a:rPr lang="id-ID" dirty="0" smtClean="0"/>
              <a:t>Menentukan lapisan attribute</a:t>
            </a:r>
          </a:p>
          <a:p>
            <a:pPr lvl="1"/>
            <a:r>
              <a:rPr lang="id-ID" dirty="0" smtClean="0"/>
              <a:t>Menentukan lapisan service.</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OOAD - Coad  Yourdon</a:t>
            </a:r>
            <a:r>
              <a:rPr lang="id-ID" dirty="0" smtClean="0"/>
              <a:t/>
            </a:r>
            <a:br>
              <a:rPr lang="id-ID" dirty="0" smtClean="0"/>
            </a:br>
            <a:r>
              <a:rPr lang="id-ID" dirty="0" smtClean="0"/>
              <a:t>Object Oriented Analysis</a:t>
            </a:r>
            <a:endParaRPr lang="id-ID"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id-ID" dirty="0" smtClean="0"/>
              <a:t>Memilih subjek-subjek yang mungkin, dengan :</a:t>
            </a:r>
          </a:p>
          <a:p>
            <a:pPr lvl="1"/>
            <a:r>
              <a:rPr lang="id-ID" dirty="0" smtClean="0"/>
              <a:t>Menjadikan kelas teratas pada tiap struktur yang telah teridentifikasi sebagai Subjek</a:t>
            </a:r>
          </a:p>
          <a:p>
            <a:pPr lvl="1"/>
            <a:r>
              <a:rPr lang="id-ID" dirty="0" smtClean="0"/>
              <a:t>Menjadikan kelas&amp;objek yang tidak menjadi anggota struktur sebagai subjek</a:t>
            </a:r>
          </a:p>
          <a:p>
            <a:pPr lvl="0"/>
            <a:r>
              <a:rPr lang="id-ID" dirty="0" smtClean="0"/>
              <a:t>Menghaluskan subjek</a:t>
            </a:r>
          </a:p>
          <a:p>
            <a:pPr lvl="0"/>
            <a:r>
              <a:rPr lang="id-ID" dirty="0" smtClean="0"/>
              <a:t>Mengkonstruksi Subjek</a:t>
            </a:r>
          </a:p>
          <a:p>
            <a:pPr lvl="1"/>
            <a:r>
              <a:rPr lang="id-ID" dirty="0" smtClean="0"/>
              <a:t>Pada lapisan subjek menggambarkan kotak subjek, nama subjek, dan nomor subjek, dan bila diperlukan daftar kelas&amp;objek yang ada pada subjek</a:t>
            </a:r>
          </a:p>
          <a:p>
            <a:pPr lvl="1"/>
            <a:r>
              <a:rPr lang="id-ID" dirty="0" smtClean="0"/>
              <a:t>Pada lapisan lain gambarkan subjek dan kotak-kotak subjek berlabel</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Subyek</a:t>
            </a:r>
            <a:endParaRPr lang="id-ID"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id-ID" sz="3800" dirty="0" smtClean="0"/>
              <a:t>Mempelajari domain permasalahan dengan mengumpulkan informasi</a:t>
            </a:r>
          </a:p>
          <a:p>
            <a:pPr lvl="0"/>
            <a:r>
              <a:rPr lang="id-ID" sz="3800" dirty="0" smtClean="0"/>
              <a:t>Mencari kandidat kelas&amp;objek potensial, dengan melihat :</a:t>
            </a:r>
          </a:p>
          <a:p>
            <a:pPr lvl="1"/>
            <a:r>
              <a:rPr lang="de-DE" dirty="0" smtClean="0"/>
              <a:t>Struktur, perangkat dan sistem yang lain.</a:t>
            </a:r>
            <a:endParaRPr lang="id-ID" dirty="0" smtClean="0"/>
          </a:p>
          <a:p>
            <a:pPr lvl="1"/>
            <a:r>
              <a:rPr lang="de-DE" dirty="0" smtClean="0"/>
              <a:t>Benda-benda/Kejadian-kejadian yang harus diingat</a:t>
            </a:r>
            <a:endParaRPr lang="id-ID" dirty="0" smtClean="0"/>
          </a:p>
          <a:p>
            <a:pPr lvl="1"/>
            <a:r>
              <a:rPr lang="id-ID" dirty="0" smtClean="0"/>
              <a:t>Peran yang dibawakan ; Prosedur operasional</a:t>
            </a:r>
          </a:p>
          <a:p>
            <a:pPr lvl="1"/>
            <a:r>
              <a:rPr lang="id-ID" dirty="0" smtClean="0"/>
              <a:t>Unit Organisasi; Lokasi Fisik</a:t>
            </a:r>
          </a:p>
          <a:p>
            <a:pPr lvl="0"/>
            <a:r>
              <a:rPr lang="id-ID" sz="3800" dirty="0" smtClean="0"/>
              <a:t>Memberi penamaan untuk kandidat kelas&amp;objek tersebut.</a:t>
            </a:r>
          </a:p>
          <a:p>
            <a:pPr lvl="0"/>
            <a:r>
              <a:rPr lang="id-ID" sz="3800" dirty="0" smtClean="0"/>
              <a:t>Kelas&amp;objek potensial diuji dengan menggunakan criteria :</a:t>
            </a:r>
          </a:p>
          <a:p>
            <a:pPr lvl="1"/>
            <a:r>
              <a:rPr lang="id-ID" dirty="0" smtClean="0"/>
              <a:t>Harus diingat </a:t>
            </a:r>
          </a:p>
          <a:p>
            <a:pPr lvl="1"/>
            <a:r>
              <a:rPr lang="id-ID" dirty="0" smtClean="0"/>
              <a:t>Mempunyai prilaku yang diperlukan</a:t>
            </a:r>
          </a:p>
          <a:p>
            <a:pPr lvl="1"/>
            <a:r>
              <a:rPr lang="id-ID" dirty="0" smtClean="0"/>
              <a:t>Mempunyai atribut dan layanan yang selalu digunakan</a:t>
            </a:r>
          </a:p>
          <a:p>
            <a:pPr lvl="1"/>
            <a:r>
              <a:rPr lang="id-ID" dirty="0" smtClean="0"/>
              <a:t>Kebutuhan dasar dari domain persoalan</a:t>
            </a:r>
          </a:p>
          <a:p>
            <a:pPr lvl="1"/>
            <a:r>
              <a:rPr lang="de-DE" dirty="0" smtClean="0"/>
              <a:t>Dapat menghasilkan lebih dari satu objek (untuk kelas)</a:t>
            </a:r>
            <a:endParaRPr lang="id-ID" dirty="0" smtClean="0"/>
          </a:p>
          <a:p>
            <a:pPr lvl="1"/>
            <a:r>
              <a:rPr lang="id-ID" dirty="0" smtClean="0"/>
              <a:t>Bukan merupakan hasil turunan</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Kelas-&amp;-Objek</a:t>
            </a:r>
            <a:endParaRPr lang="id-ID"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smtClean="0"/>
              <a:t>Mencari struktur Gen-Spec</a:t>
            </a:r>
          </a:p>
          <a:p>
            <a:pPr lvl="1"/>
            <a:r>
              <a:rPr lang="id-ID" dirty="0" smtClean="0"/>
              <a:t>Apakah akan ada turunan/pewarisan?</a:t>
            </a:r>
          </a:p>
          <a:p>
            <a:pPr lvl="1"/>
            <a:r>
              <a:rPr lang="id-ID" dirty="0" smtClean="0"/>
              <a:t>Apakah spesialisasi/generalisasi masih memenuhi criteria sebagai kelas&amp;objek</a:t>
            </a:r>
          </a:p>
          <a:p>
            <a:pPr lvl="1"/>
            <a:r>
              <a:rPr lang="id-ID" dirty="0" smtClean="0"/>
              <a:t>Dan semua kelas&amp;objek tersebut dijadikan spesialisasi.</a:t>
            </a:r>
          </a:p>
          <a:p>
            <a:pPr lvl="0"/>
            <a:r>
              <a:rPr lang="id-ID" dirty="0" smtClean="0"/>
              <a:t>Mencari struktur whole-part</a:t>
            </a:r>
          </a:p>
          <a:p>
            <a:pPr lvl="1"/>
            <a:r>
              <a:rPr lang="de-DE" dirty="0" smtClean="0"/>
              <a:t>Apakah kelas&amp;objek menangkap lebih dari sekedar nilai status</a:t>
            </a:r>
            <a:endParaRPr lang="id-ID" dirty="0" smtClean="0"/>
          </a:p>
          <a:p>
            <a:pPr lvl="1"/>
            <a:r>
              <a:rPr lang="id-ID" dirty="0" smtClean="0"/>
              <a:t>Jika tidak jadikan sebagai whole</a:t>
            </a:r>
          </a:p>
          <a:p>
            <a:pPr lvl="1"/>
            <a:r>
              <a:rPr lang="de-DE" dirty="0" smtClean="0"/>
              <a:t>Apakah kelas&amp;objek memberikan abstraksi yang berguna</a:t>
            </a:r>
            <a:endParaRPr lang="id-ID" dirty="0" smtClean="0"/>
          </a:p>
          <a:p>
            <a:pPr lvl="0" algn="just"/>
            <a:r>
              <a:rPr lang="id-ID" dirty="0" smtClean="0"/>
              <a:t>Mengidentifikasikan struktur berganda (multiple structures)</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Struktur</a:t>
            </a:r>
            <a:endParaRPr lang="id-ID"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lgn="just"/>
            <a:r>
              <a:rPr lang="id-ID" dirty="0" smtClean="0"/>
              <a:t>Many to many instance connections </a:t>
            </a:r>
            <a:r>
              <a:rPr lang="id-ID" dirty="0" smtClean="0">
                <a:sym typeface="Wingdings"/>
              </a:rPr>
              <a:t></a:t>
            </a:r>
            <a:r>
              <a:rPr lang="id-ID" dirty="0" smtClean="0"/>
              <a:t> kemungkinan terdapat atribut pada koneksi sehingga membentuk kelas&amp;objek baru</a:t>
            </a:r>
          </a:p>
          <a:p>
            <a:pPr lvl="0" algn="just"/>
            <a:r>
              <a:rPr lang="id-ID" dirty="0" smtClean="0"/>
              <a:t>Instance connections antar objek-objek  yang berasal dari satu kelas </a:t>
            </a:r>
            <a:r>
              <a:rPr lang="id-ID" dirty="0" smtClean="0">
                <a:sym typeface="Wingdings"/>
              </a:rPr>
              <a:t></a:t>
            </a:r>
            <a:r>
              <a:rPr lang="id-ID" dirty="0" smtClean="0"/>
              <a:t> kemungkinan ada atribut pada koneksi sehingga membentuk kelas&amp;objek baru.</a:t>
            </a:r>
          </a:p>
          <a:p>
            <a:pPr lvl="0" algn="just"/>
            <a:r>
              <a:rPr lang="id-ID" dirty="0" smtClean="0"/>
              <a:t>Instance connections berganda antar objek </a:t>
            </a:r>
            <a:r>
              <a:rPr lang="id-ID" dirty="0" smtClean="0">
                <a:sym typeface="Wingdings"/>
              </a:rPr>
              <a:t></a:t>
            </a:r>
            <a:r>
              <a:rPr lang="id-ID" dirty="0" smtClean="0"/>
              <a:t> kemungkinan ada atribut pada koneksi sehingga membentuk kelas&amp;objek baru.</a:t>
            </a:r>
          </a:p>
          <a:p>
            <a:pPr lvl="0" algn="just"/>
            <a:r>
              <a:rPr lang="id-ID" dirty="0" smtClean="0"/>
              <a:t>Kebutuhan akan instance Connections tambahan akibat pembentukan kelas&amp;objek baru hasil pengujian di atas (bila antara kedua kelas&amp;objek semula tetap ada koneksi yang tidak perlu melibatkan kelas&amp;objek baru yang terbentuk)</a:t>
            </a:r>
          </a:p>
          <a:p>
            <a:pPr lvl="0" algn="just"/>
            <a:r>
              <a:rPr lang="id-ID" dirty="0" smtClean="0"/>
              <a:t>Objek satu yang terkoneksi mempunyai arti khusus </a:t>
            </a:r>
            <a:r>
              <a:rPr lang="id-ID" dirty="0" smtClean="0">
                <a:sym typeface="Wingdings"/>
              </a:rPr>
              <a:t></a:t>
            </a:r>
            <a:r>
              <a:rPr lang="id-ID" dirty="0" smtClean="0"/>
              <a:t> bila perlu menambahkan atribut pada objek banyak (Hubungan satu ke banyak)</a:t>
            </a:r>
          </a:p>
          <a:p>
            <a:endParaRPr lang="id-ID" dirty="0"/>
          </a:p>
        </p:txBody>
      </p:sp>
      <p:sp>
        <p:nvSpPr>
          <p:cNvPr id="6"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Atribut</a:t>
            </a:r>
            <a:endParaRPr lang="id-ID"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id-ID" sz="3500" dirty="0" smtClean="0"/>
              <a:t>Inheritance</a:t>
            </a:r>
          </a:p>
          <a:p>
            <a:pPr lvl="0" algn="just">
              <a:buNone/>
            </a:pPr>
            <a:r>
              <a:rPr lang="id-ID" dirty="0" smtClean="0"/>
              <a:t>	</a:t>
            </a:r>
            <a:r>
              <a:rPr lang="id-ID" sz="3000" dirty="0" smtClean="0"/>
              <a:t>Pewarisan merupakan mekanisme untuk mengekspresikan kesamaan diantara kelas</a:t>
            </a:r>
          </a:p>
          <a:p>
            <a:pPr lvl="0"/>
            <a:r>
              <a:rPr lang="id-ID" sz="3500" dirty="0" smtClean="0"/>
              <a:t>Polymorphisma</a:t>
            </a:r>
          </a:p>
          <a:p>
            <a:pPr lvl="0" algn="just">
              <a:buNone/>
            </a:pPr>
            <a:r>
              <a:rPr lang="id-ID" dirty="0" smtClean="0"/>
              <a:t>	</a:t>
            </a:r>
            <a:r>
              <a:rPr lang="id-ID" sz="3000" dirty="0" smtClean="0"/>
              <a:t>(kebanyakrupaan) merupakan suatu konsep yang menyatakan bahwa suatu hal yang sama dapat mempunyai bentuk dan perilaku berbeda. </a:t>
            </a:r>
          </a:p>
          <a:p>
            <a:pPr>
              <a:buNone/>
            </a:pPr>
            <a:endParaRPr lang="id-ID" dirty="0" smtClean="0"/>
          </a:p>
          <a:p>
            <a:pPr>
              <a:buNone/>
            </a:pPr>
            <a:r>
              <a:rPr lang="id-ID" dirty="0" smtClean="0"/>
              <a:t>Note : perhatikan prinsip modularitas dan hirarki.</a:t>
            </a:r>
            <a:endParaRPr lang="id-ID" dirty="0"/>
          </a:p>
        </p:txBody>
      </p:sp>
      <p:sp>
        <p:nvSpPr>
          <p:cNvPr id="3" name="Title 2"/>
          <p:cNvSpPr>
            <a:spLocks noGrp="1"/>
          </p:cNvSpPr>
          <p:nvPr>
            <p:ph type="title"/>
          </p:nvPr>
        </p:nvSpPr>
        <p:spPr/>
        <p:txBody>
          <a:bodyPr/>
          <a:lstStyle/>
          <a:p>
            <a:r>
              <a:rPr lang="id-ID" dirty="0" smtClean="0"/>
              <a:t>Karakteristik Objek</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de-DE" dirty="0" smtClean="0"/>
              <a:t>Mengidentifikasikan state yang mungkin dari objek</a:t>
            </a:r>
            <a:endParaRPr lang="id-ID" dirty="0" smtClean="0"/>
          </a:p>
          <a:p>
            <a:pPr lvl="0"/>
            <a:r>
              <a:rPr lang="de-DE" dirty="0" smtClean="0"/>
              <a:t>Mengidentifikasikan layanan untuk tiap kelas&amp;objek </a:t>
            </a:r>
            <a:endParaRPr lang="id-ID" dirty="0" smtClean="0"/>
          </a:p>
          <a:p>
            <a:r>
              <a:rPr lang="de-DE" dirty="0" smtClean="0"/>
              <a:t>Layanan dapat ditentukan dengan membedakan kerumitan algoritma, yaitu ;</a:t>
            </a:r>
            <a:endParaRPr lang="id-ID" dirty="0" smtClean="0"/>
          </a:p>
          <a:p>
            <a:pPr lvl="1"/>
            <a:r>
              <a:rPr lang="id-ID" dirty="0" smtClean="0"/>
              <a:t>Simpel algoritma : Create, Connect, Access, Release</a:t>
            </a:r>
          </a:p>
          <a:p>
            <a:pPr lvl="1"/>
            <a:r>
              <a:rPr lang="id-ID" dirty="0" smtClean="0"/>
              <a:t>Kompleks algoritma : Calculate Monitor</a:t>
            </a:r>
          </a:p>
          <a:p>
            <a:pPr lvl="0"/>
            <a:r>
              <a:rPr lang="id-ID" dirty="0" smtClean="0"/>
              <a:t>Mengidentifikasi message connections :</a:t>
            </a:r>
          </a:p>
          <a:p>
            <a:pPr lvl="1"/>
            <a:r>
              <a:rPr lang="id-ID" dirty="0" smtClean="0"/>
              <a:t>Dari objek manakah (kelas&amp;objek) memerlukan layanan</a:t>
            </a:r>
          </a:p>
          <a:p>
            <a:pPr lvl="1"/>
            <a:r>
              <a:rPr lang="id-ID" dirty="0" smtClean="0"/>
              <a:t>Objek lain manakah yang memerlukan layanan dari suatu kelas&amp;objek</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Service</a:t>
            </a:r>
            <a:endParaRPr lang="id-ID"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smtClean="0"/>
              <a:t>Mencari struktur Gen-Spec</a:t>
            </a:r>
          </a:p>
          <a:p>
            <a:pPr lvl="1"/>
            <a:r>
              <a:rPr lang="id-ID" dirty="0" smtClean="0"/>
              <a:t>Apakah akan ada turunan/pewarisan?</a:t>
            </a:r>
          </a:p>
          <a:p>
            <a:pPr lvl="1"/>
            <a:r>
              <a:rPr lang="id-ID" dirty="0" smtClean="0"/>
              <a:t>Apakah spesialisasi/generalisasi masih memenuhi criteria sebagai kelas&amp;objek</a:t>
            </a:r>
          </a:p>
          <a:p>
            <a:pPr lvl="1"/>
            <a:r>
              <a:rPr lang="id-ID" dirty="0" smtClean="0"/>
              <a:t>Dan semua kelas&amp;objek tersebut dijadikan spesialisasi.</a:t>
            </a:r>
          </a:p>
          <a:p>
            <a:pPr lvl="0"/>
            <a:r>
              <a:rPr lang="id-ID" dirty="0" smtClean="0"/>
              <a:t>Mencari struktur whole-part</a:t>
            </a:r>
          </a:p>
          <a:p>
            <a:pPr lvl="1"/>
            <a:r>
              <a:rPr lang="de-DE" dirty="0" smtClean="0"/>
              <a:t>Apakah kelas&amp;objek menangkap lebih dari sekedar nilai status</a:t>
            </a:r>
            <a:endParaRPr lang="id-ID" dirty="0" smtClean="0"/>
          </a:p>
          <a:p>
            <a:pPr lvl="1"/>
            <a:r>
              <a:rPr lang="id-ID" dirty="0" smtClean="0"/>
              <a:t>Jika tidak jadikan sebagai whole</a:t>
            </a:r>
          </a:p>
          <a:p>
            <a:pPr lvl="1"/>
            <a:r>
              <a:rPr lang="de-DE" dirty="0" smtClean="0"/>
              <a:t>Apakah kelas&amp;objek memberikan abstraksi yang berguna</a:t>
            </a:r>
            <a:endParaRPr lang="id-ID" dirty="0" smtClean="0"/>
          </a:p>
          <a:p>
            <a:pPr lvl="0" algn="just"/>
            <a:r>
              <a:rPr lang="id-ID" dirty="0" smtClean="0"/>
              <a:t>Mengidentifikasikan struktur berganda (multiple structures)</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Struktur</a:t>
            </a:r>
            <a:endParaRPr lang="id-ID"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5" name="Rectangle 3"/>
          <p:cNvSpPr>
            <a:spLocks noGrp="1" noChangeArrowheads="1"/>
          </p:cNvSpPr>
          <p:nvPr>
            <p:ph idx="1"/>
          </p:nvPr>
        </p:nvSpPr>
        <p:spPr/>
        <p:txBody>
          <a:bodyPr/>
          <a:lstStyle/>
          <a:p>
            <a:r>
              <a:rPr lang="en-US"/>
              <a:t>Object</a:t>
            </a:r>
          </a:p>
          <a:p>
            <a:r>
              <a:rPr lang="en-US"/>
              <a:t>Class</a:t>
            </a:r>
          </a:p>
          <a:p>
            <a:r>
              <a:rPr lang="en-US"/>
              <a:t>Attribute</a:t>
            </a:r>
          </a:p>
          <a:p>
            <a:r>
              <a:rPr lang="en-US"/>
              <a:t>Operation</a:t>
            </a:r>
          </a:p>
          <a:p>
            <a:r>
              <a:rPr lang="en-US"/>
              <a:t>Component</a:t>
            </a:r>
          </a:p>
          <a:p>
            <a:r>
              <a:rPr lang="en-US"/>
              <a:t>Generalization</a:t>
            </a:r>
          </a:p>
          <a:p>
            <a:r>
              <a:rPr lang="en-US"/>
              <a:t>Polymorphism</a:t>
            </a:r>
          </a:p>
        </p:txBody>
      </p:sp>
      <p:sp>
        <p:nvSpPr>
          <p:cNvPr id="335874" name="Rectangle 2"/>
          <p:cNvSpPr>
            <a:spLocks noGrp="1" noChangeArrowheads="1"/>
          </p:cNvSpPr>
          <p:nvPr>
            <p:ph type="title"/>
          </p:nvPr>
        </p:nvSpPr>
        <p:spPr/>
        <p:txBody>
          <a:bodyPr>
            <a:normAutofit fontScale="90000"/>
          </a:bodyPr>
          <a:lstStyle/>
          <a:p>
            <a:r>
              <a:rPr lang="en-US"/>
              <a:t>Basic Concepts of Object Orientation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id-ID" dirty="0" smtClean="0"/>
              <a:t>Selain memiliki lapisan kegiatan, OOD memiliki 4 komponen kegiatan, yaitu :</a:t>
            </a:r>
          </a:p>
          <a:p>
            <a:pPr lvl="0"/>
            <a:r>
              <a:rPr lang="id-ID" dirty="0" smtClean="0"/>
              <a:t>Problem Domain Component </a:t>
            </a:r>
          </a:p>
          <a:p>
            <a:pPr lvl="0"/>
            <a:r>
              <a:rPr lang="id-ID" dirty="0" smtClean="0"/>
              <a:t>Human Interaction Component</a:t>
            </a:r>
          </a:p>
          <a:p>
            <a:pPr lvl="0"/>
            <a:r>
              <a:rPr lang="id-ID" dirty="0" smtClean="0"/>
              <a:t>Task Management Component</a:t>
            </a:r>
          </a:p>
          <a:p>
            <a:pPr lvl="0"/>
            <a:r>
              <a:rPr lang="id-ID" dirty="0" smtClean="0"/>
              <a:t>Data Management Component </a:t>
            </a:r>
          </a:p>
        </p:txBody>
      </p:sp>
      <p:sp>
        <p:nvSpPr>
          <p:cNvPr id="4" name="Title 1"/>
          <p:cNvSpPr>
            <a:spLocks noGrp="1"/>
          </p:cNvSpPr>
          <p:nvPr>
            <p:ph type="title"/>
          </p:nvPr>
        </p:nvSpPr>
        <p:spPr/>
        <p:txBody>
          <a:bodyPr>
            <a:normAutofit fontScale="90000"/>
          </a:bodyPr>
          <a:lstStyle/>
          <a:p>
            <a:pPr algn="l"/>
            <a:r>
              <a:rPr lang="id-ID" u="sng" dirty="0" smtClean="0"/>
              <a:t>OOAD – Coad Yourdon</a:t>
            </a:r>
            <a:r>
              <a:rPr lang="id-ID" dirty="0" smtClean="0"/>
              <a:t/>
            </a:r>
            <a:br>
              <a:rPr lang="id-ID" dirty="0" smtClean="0"/>
            </a:br>
            <a:r>
              <a:rPr lang="id-ID" dirty="0" smtClean="0"/>
              <a:t>Object Oriented Design</a:t>
            </a:r>
            <a:endParaRPr lang="id-ID"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1143000"/>
          </a:xfrm>
        </p:spPr>
        <p:txBody>
          <a:bodyPr>
            <a:normAutofit fontScale="90000"/>
          </a:bodyPr>
          <a:lstStyle/>
          <a:p>
            <a:pPr algn="l"/>
            <a:r>
              <a:rPr lang="id-ID" u="sng" dirty="0" smtClean="0"/>
              <a:t>OOD</a:t>
            </a:r>
            <a:r>
              <a:rPr lang="id-ID" dirty="0" smtClean="0"/>
              <a:t/>
            </a:r>
            <a:br>
              <a:rPr lang="id-ID" dirty="0" smtClean="0"/>
            </a:br>
            <a:r>
              <a:rPr lang="id-ID" dirty="0" smtClean="0"/>
              <a:t>PDC (Problem Domain Component)</a:t>
            </a:r>
            <a:endParaRPr lang="id-ID" dirty="0"/>
          </a:p>
        </p:txBody>
      </p:sp>
      <p:sp>
        <p:nvSpPr>
          <p:cNvPr id="3" name="Content Placeholder 2"/>
          <p:cNvSpPr>
            <a:spLocks noGrp="1"/>
          </p:cNvSpPr>
          <p:nvPr>
            <p:ph idx="1"/>
          </p:nvPr>
        </p:nvSpPr>
        <p:spPr/>
        <p:txBody>
          <a:bodyPr/>
          <a:lstStyle/>
          <a:p>
            <a:pPr algn="just"/>
            <a:r>
              <a:rPr lang="id-ID" dirty="0" smtClean="0"/>
              <a:t>Komponen Problem Domain merupakan tahapan yang menentukan 5 lapisan kegiatan, seta pengelolaan terhadap kombinasi atau pun penggabungan dan pembagian dari kelas dan objek yang sudah ditentukan. Dapat juga berisi penghalusan dari  semua lapisan pada saat  analisis.</a:t>
            </a:r>
          </a:p>
          <a:p>
            <a:endParaRPr lang="id-ID"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363538" lvl="1" indent="-363538"/>
            <a:r>
              <a:rPr lang="de-DE" sz="3600" dirty="0" smtClean="0"/>
              <a:t>Mencari</a:t>
            </a:r>
            <a:r>
              <a:rPr lang="id-ID" sz="3600" dirty="0" smtClean="0"/>
              <a:t> dan menentukan hasil </a:t>
            </a:r>
            <a:r>
              <a:rPr lang="de-DE" sz="3600" dirty="0" smtClean="0"/>
              <a:t>rancangan </a:t>
            </a:r>
            <a:r>
              <a:rPr lang="id-ID" sz="3600" dirty="0" smtClean="0"/>
              <a:t>dari</a:t>
            </a:r>
            <a:r>
              <a:rPr lang="de-DE" sz="3600" dirty="0" smtClean="0"/>
              <a:t> kelas-</a:t>
            </a:r>
            <a:r>
              <a:rPr lang="id-ID" sz="3600" dirty="0" smtClean="0"/>
              <a:t>&amp;-objek </a:t>
            </a:r>
            <a:r>
              <a:rPr lang="de-DE" sz="3600" dirty="0" smtClean="0"/>
              <a:t> yang sudah ada untuk diguna-ulang </a:t>
            </a:r>
            <a:endParaRPr lang="id-ID" sz="3600" dirty="0" smtClean="0"/>
          </a:p>
          <a:p>
            <a:pPr marL="363538" lvl="1" indent="-363538"/>
            <a:r>
              <a:rPr lang="id-ID" sz="3600" dirty="0" smtClean="0"/>
              <a:t>Melakukan Pengelompokkan kelas-kelas domain permasalahan yang spesifik</a:t>
            </a:r>
          </a:p>
          <a:p>
            <a:pPr marL="363538" lvl="1" indent="-363538"/>
            <a:r>
              <a:rPr lang="id-ID" sz="3600" dirty="0" smtClean="0"/>
              <a:t>Memantapkan protocol antar objek dengan menambahkan kelas Generalisasi (penamaan layanan yang sama pada sejumlah kelas)</a:t>
            </a:r>
          </a:p>
          <a:p>
            <a:pPr marL="363538" lvl="1" indent="-363538"/>
            <a:r>
              <a:rPr lang="de-DE" sz="3600" dirty="0" smtClean="0"/>
              <a:t>Mengakomodasikan pewarisan sesuai bahasa pemrograman yang dipilih.</a:t>
            </a:r>
            <a:endParaRPr lang="id-ID" sz="3600" dirty="0" smtClean="0"/>
          </a:p>
          <a:p>
            <a:pPr marL="363538" lvl="1" indent="-363538"/>
            <a:r>
              <a:rPr lang="de-DE" sz="3600" dirty="0" smtClean="0"/>
              <a:t>Meningkatkan kinerja, dalam hal ini kecepatan, dengan menggunakan konsep </a:t>
            </a:r>
            <a:r>
              <a:rPr lang="de-DE" sz="3600" i="1" dirty="0" smtClean="0"/>
              <a:t>coupling</a:t>
            </a:r>
            <a:r>
              <a:rPr lang="de-DE" sz="3600" dirty="0" smtClean="0"/>
              <a:t> untuk menyeimpan data atau hasil perhitungan sementara.</a:t>
            </a:r>
            <a:endParaRPr lang="id-ID" sz="3600" dirty="0" smtClean="0"/>
          </a:p>
          <a:p>
            <a:pPr marL="363538" lvl="1" indent="-363538"/>
            <a:r>
              <a:rPr lang="id-ID" sz="3600" dirty="0" smtClean="0"/>
              <a:t>Mendukung DMC, dengan cara :</a:t>
            </a:r>
          </a:p>
          <a:p>
            <a:pPr marL="631825" lvl="0" indent="-268288">
              <a:tabLst>
                <a:tab pos="712788" algn="l"/>
              </a:tabLst>
            </a:pPr>
            <a:r>
              <a:rPr lang="id-ID" dirty="0" smtClean="0"/>
              <a:t>Menambah kemampuan tiap objek untuk menyimpan dirinya sendiri</a:t>
            </a:r>
          </a:p>
          <a:p>
            <a:pPr marL="631825" lvl="0" indent="-268288">
              <a:tabLst>
                <a:tab pos="712788" algn="l"/>
              </a:tabLst>
            </a:pPr>
            <a:r>
              <a:rPr lang="id-ID" dirty="0" smtClean="0"/>
              <a:t>Kemampuan ini ditentukan dalam DMC</a:t>
            </a:r>
          </a:p>
          <a:p>
            <a:r>
              <a:rPr lang="id-ID" sz="3600" dirty="0" smtClean="0"/>
              <a:t>Menambahkan komponen-komponen local untuk membantu implementasi program</a:t>
            </a:r>
            <a:endParaRPr lang="id-ID" sz="3600" dirty="0"/>
          </a:p>
        </p:txBody>
      </p:sp>
      <p:sp>
        <p:nvSpPr>
          <p:cNvPr id="4" name="Title 1"/>
          <p:cNvSpPr>
            <a:spLocks noGrp="1"/>
          </p:cNvSpPr>
          <p:nvPr>
            <p:ph type="title"/>
          </p:nvPr>
        </p:nvSpPr>
        <p:spPr>
          <a:xfrm>
            <a:off x="285720" y="274638"/>
            <a:ext cx="8401080" cy="1143000"/>
          </a:xfrm>
        </p:spPr>
        <p:txBody>
          <a:bodyPr>
            <a:normAutofit fontScale="90000"/>
          </a:bodyPr>
          <a:lstStyle/>
          <a:p>
            <a:pPr algn="l"/>
            <a:r>
              <a:rPr lang="id-ID" u="sng" dirty="0" smtClean="0"/>
              <a:t>OOD</a:t>
            </a:r>
            <a:r>
              <a:rPr lang="id-ID" dirty="0" smtClean="0"/>
              <a:t/>
            </a:r>
            <a:br>
              <a:rPr lang="id-ID" dirty="0" smtClean="0"/>
            </a:br>
            <a:r>
              <a:rPr lang="id-ID" dirty="0" smtClean="0"/>
              <a:t>PDC (Problem Domain Component)</a:t>
            </a:r>
            <a:endParaRPr lang="id-ID"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Komponen Human Interaction merupakan tahapan dimana kegiatan yang dilakkukan adalah untuk menentukan tampilan antar muka dan inputan ke dalam sistem yang diperlukan untuk membuat interaksi antara manusia dan computer secara efektif, berupa tampilan yang ‘</a:t>
            </a:r>
            <a:r>
              <a:rPr lang="id-ID" i="1" dirty="0" smtClean="0"/>
              <a:t>user friendly</a:t>
            </a:r>
            <a:r>
              <a:rPr lang="id-ID" dirty="0" smtClean="0"/>
              <a:t>’</a:t>
            </a:r>
          </a:p>
          <a:p>
            <a:endParaRPr lang="id-ID" dirty="0"/>
          </a:p>
        </p:txBody>
      </p:sp>
      <p:sp>
        <p:nvSpPr>
          <p:cNvPr id="4" name="Title 1"/>
          <p:cNvSpPr>
            <a:spLocks noGrp="1"/>
          </p:cNvSpPr>
          <p:nvPr>
            <p:ph type="title"/>
          </p:nvPr>
        </p:nvSpPr>
        <p:spPr>
          <a:xfrm>
            <a:off x="285720" y="274638"/>
            <a:ext cx="8501122" cy="1143000"/>
          </a:xfrm>
        </p:spPr>
        <p:txBody>
          <a:bodyPr>
            <a:normAutofit fontScale="90000"/>
          </a:bodyPr>
          <a:lstStyle/>
          <a:p>
            <a:pPr algn="l"/>
            <a:r>
              <a:rPr lang="id-ID" u="sng" dirty="0" smtClean="0"/>
              <a:t>OOD</a:t>
            </a:r>
            <a:r>
              <a:rPr lang="id-ID" dirty="0" smtClean="0"/>
              <a:t/>
            </a:r>
            <a:br>
              <a:rPr lang="id-ID" dirty="0" smtClean="0"/>
            </a:br>
            <a:r>
              <a:rPr lang="id-ID" dirty="0" smtClean="0"/>
              <a:t>HIC(Human Interaction Component)</a:t>
            </a:r>
            <a:endParaRPr lang="id-ID"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de-DE" dirty="0" smtClean="0"/>
              <a:t>Mengklasifikasikan orang yang akan menjadi user, dengan criteria :</a:t>
            </a:r>
            <a:endParaRPr lang="id-ID" dirty="0" smtClean="0"/>
          </a:p>
          <a:p>
            <a:pPr lvl="0">
              <a:buNone/>
            </a:pPr>
            <a:r>
              <a:rPr lang="id-ID" dirty="0" smtClean="0"/>
              <a:t>	Tingkat keterampilan; Tingkat organisasional; Keanggotaan pada kelompok</a:t>
            </a:r>
          </a:p>
          <a:p>
            <a:pPr lvl="0"/>
            <a:r>
              <a:rPr lang="id-ID" dirty="0" smtClean="0"/>
              <a:t>Setiap kategori orang diberi penjelasan berupa task scenario, berisi :</a:t>
            </a:r>
          </a:p>
          <a:p>
            <a:pPr lvl="1"/>
            <a:r>
              <a:rPr lang="id-ID" dirty="0" smtClean="0"/>
              <a:t>Siapakan kategori orang tersebut</a:t>
            </a:r>
          </a:p>
          <a:p>
            <a:pPr lvl="1"/>
            <a:r>
              <a:rPr lang="id-ID" dirty="0" smtClean="0"/>
              <a:t>Tujuan kategori orang</a:t>
            </a:r>
          </a:p>
          <a:p>
            <a:pPr lvl="1"/>
            <a:r>
              <a:rPr lang="de-DE" dirty="0" smtClean="0"/>
              <a:t>Karakteristik (seperti : umur, pendidikan, dll)</a:t>
            </a:r>
            <a:endParaRPr lang="id-ID" dirty="0" smtClean="0"/>
          </a:p>
          <a:p>
            <a:pPr lvl="1"/>
            <a:r>
              <a:rPr lang="id-ID" dirty="0" smtClean="0"/>
              <a:t>Critical Success Faktor</a:t>
            </a:r>
          </a:p>
          <a:p>
            <a:pPr lvl="0"/>
            <a:r>
              <a:rPr lang="id-ID" dirty="0" smtClean="0"/>
              <a:t>Merancang hirarkhi perintah</a:t>
            </a:r>
          </a:p>
          <a:p>
            <a:pPr lvl="0"/>
            <a:r>
              <a:rPr lang="id-ID" dirty="0" smtClean="0"/>
              <a:t>Merancang interaksi detail, dapat berupa :</a:t>
            </a:r>
          </a:p>
          <a:p>
            <a:pPr lvl="1"/>
            <a:r>
              <a:rPr lang="id-ID" dirty="0" smtClean="0"/>
              <a:t>konsistensi pada interaksi manusia</a:t>
            </a:r>
          </a:p>
          <a:p>
            <a:pPr lvl="1"/>
            <a:r>
              <a:rPr lang="id-ID" dirty="0" smtClean="0"/>
              <a:t>menyediakan umpan balik bagi user</a:t>
            </a:r>
          </a:p>
          <a:p>
            <a:pPr lvl="1"/>
            <a:r>
              <a:rPr lang="de-DE" dirty="0" smtClean="0"/>
              <a:t>menggunakan langkah sederhana untuk menyelesaikan satu tugas</a:t>
            </a:r>
            <a:endParaRPr lang="id-ID" dirty="0" smtClean="0"/>
          </a:p>
          <a:p>
            <a:pPr lvl="1"/>
            <a:r>
              <a:rPr lang="id-ID" dirty="0" smtClean="0"/>
              <a:t>menyediakan fungsi undo</a:t>
            </a:r>
          </a:p>
          <a:p>
            <a:pPr lvl="1"/>
            <a:r>
              <a:rPr lang="id-ID" dirty="0" smtClean="0"/>
              <a:t>tidak mengandalkan ingatan manusia untuk mengingat sesuatu</a:t>
            </a:r>
          </a:p>
          <a:p>
            <a:pPr lvl="1"/>
            <a:r>
              <a:rPr lang="de-DE" dirty="0" smtClean="0"/>
              <a:t>memberikan kepuasan dan daya tarik sistem bagi user</a:t>
            </a:r>
            <a:endParaRPr lang="id-ID" dirty="0" smtClean="0"/>
          </a:p>
          <a:p>
            <a:pPr lvl="0"/>
            <a:r>
              <a:rPr lang="id-ID" dirty="0" smtClean="0"/>
              <a:t>Membuat polymorphisma</a:t>
            </a:r>
          </a:p>
          <a:p>
            <a:pPr lvl="0"/>
            <a:r>
              <a:rPr lang="id-ID" dirty="0" smtClean="0"/>
              <a:t>Mendefinisikan/merancang kelas-kelas HIC</a:t>
            </a:r>
          </a:p>
          <a:p>
            <a:endParaRPr lang="id-ID" dirty="0" smtClean="0"/>
          </a:p>
          <a:p>
            <a:endParaRPr lang="id-ID" dirty="0"/>
          </a:p>
        </p:txBody>
      </p:sp>
      <p:sp>
        <p:nvSpPr>
          <p:cNvPr id="4" name="Title 1"/>
          <p:cNvSpPr>
            <a:spLocks noGrp="1"/>
          </p:cNvSpPr>
          <p:nvPr>
            <p:ph type="title"/>
          </p:nvPr>
        </p:nvSpPr>
        <p:spPr>
          <a:xfrm>
            <a:off x="214282" y="274638"/>
            <a:ext cx="8472518" cy="1143000"/>
          </a:xfrm>
        </p:spPr>
        <p:txBody>
          <a:bodyPr>
            <a:normAutofit fontScale="90000"/>
          </a:bodyPr>
          <a:lstStyle/>
          <a:p>
            <a:pPr algn="l"/>
            <a:r>
              <a:rPr lang="id-ID" u="sng" dirty="0" smtClean="0"/>
              <a:t>OOD</a:t>
            </a:r>
            <a:r>
              <a:rPr lang="id-ID" dirty="0" smtClean="0"/>
              <a:t/>
            </a:r>
            <a:br>
              <a:rPr lang="id-ID" dirty="0" smtClean="0"/>
            </a:br>
            <a:r>
              <a:rPr lang="id-ID" dirty="0" smtClean="0"/>
              <a:t>HIC(Human Interaction Component)</a:t>
            </a:r>
            <a:endParaRPr lang="id-ID"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dirty="0" smtClean="0"/>
              <a:t>Komponen Task Manajemen merupakan tahapan untuk menentukan semua definisi task program berupa fungsionalitas subprogram, serta gambaran umum operasional program, komunikasi dan koordinasi  antara subprogram, berdasarkan pertimbangan penggunaan perangkat keras dan protocol perangkat  yang digunakan, serta lingkungan eksternal atau interaksi dengan sistem yang lain.</a:t>
            </a:r>
          </a:p>
          <a:p>
            <a:endParaRPr lang="id-ID" dirty="0"/>
          </a:p>
        </p:txBody>
      </p:sp>
      <p:sp>
        <p:nvSpPr>
          <p:cNvPr id="4" name="Title 1"/>
          <p:cNvSpPr>
            <a:spLocks noGrp="1"/>
          </p:cNvSpPr>
          <p:nvPr>
            <p:ph type="title"/>
          </p:nvPr>
        </p:nvSpPr>
        <p:spPr>
          <a:xfrm>
            <a:off x="285720" y="274638"/>
            <a:ext cx="8643998" cy="1143000"/>
          </a:xfrm>
        </p:spPr>
        <p:txBody>
          <a:bodyPr>
            <a:normAutofit fontScale="90000"/>
          </a:bodyPr>
          <a:lstStyle/>
          <a:p>
            <a:pPr algn="l"/>
            <a:r>
              <a:rPr lang="id-ID" u="sng" dirty="0" smtClean="0"/>
              <a:t>OOD</a:t>
            </a:r>
            <a:r>
              <a:rPr lang="id-ID" dirty="0" smtClean="0"/>
              <a:t/>
            </a:r>
            <a:br>
              <a:rPr lang="id-ID" dirty="0" smtClean="0"/>
            </a:br>
            <a:r>
              <a:rPr lang="id-ID" dirty="0" smtClean="0"/>
              <a:t>TMC (Task Management Component)</a:t>
            </a:r>
            <a:endParaRPr lang="id-ID"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id-ID" dirty="0" smtClean="0"/>
              <a:t>Menentukan apakan pendefinisian task (multitasking) diperlukan sistem</a:t>
            </a:r>
          </a:p>
          <a:p>
            <a:pPr lvl="0"/>
            <a:r>
              <a:rPr lang="id-ID" dirty="0" smtClean="0"/>
              <a:t>Mengidentifikasikan jenis task, jika terdapat lebih dari satu task, maka diperlukan task coordinator.</a:t>
            </a:r>
          </a:p>
          <a:p>
            <a:pPr lvl="0"/>
            <a:r>
              <a:rPr lang="id-ID" dirty="0" smtClean="0"/>
              <a:t>Menguji kebutuhan task</a:t>
            </a:r>
          </a:p>
          <a:p>
            <a:pPr lvl="0"/>
            <a:r>
              <a:rPr lang="de-DE" dirty="0" smtClean="0"/>
              <a:t>Mendefinisikan tiap task dengan menentukan :</a:t>
            </a:r>
            <a:endParaRPr lang="id-ID" dirty="0" smtClean="0"/>
          </a:p>
          <a:p>
            <a:pPr lvl="1"/>
            <a:r>
              <a:rPr lang="id-ID" dirty="0" smtClean="0"/>
              <a:t>Apa maksud task</a:t>
            </a:r>
          </a:p>
          <a:p>
            <a:pPr lvl="1"/>
            <a:r>
              <a:rPr lang="id-ID" dirty="0" smtClean="0"/>
              <a:t>Bagaimana task dikoordinasikan atau mengkoordinasikan dirinya</a:t>
            </a:r>
          </a:p>
          <a:p>
            <a:pPr lvl="1"/>
            <a:r>
              <a:rPr lang="id-ID" dirty="0" smtClean="0"/>
              <a:t>Bagaimana task berkomunikasi</a:t>
            </a:r>
          </a:p>
          <a:p>
            <a:endParaRPr lang="id-ID" dirty="0" smtClean="0"/>
          </a:p>
          <a:p>
            <a:endParaRPr lang="id-ID" dirty="0"/>
          </a:p>
        </p:txBody>
      </p:sp>
      <p:sp>
        <p:nvSpPr>
          <p:cNvPr id="4" name="Title 1"/>
          <p:cNvSpPr>
            <a:spLocks noGrp="1"/>
          </p:cNvSpPr>
          <p:nvPr>
            <p:ph type="title"/>
          </p:nvPr>
        </p:nvSpPr>
        <p:spPr>
          <a:xfrm>
            <a:off x="285720" y="274638"/>
            <a:ext cx="8643998" cy="1143000"/>
          </a:xfrm>
        </p:spPr>
        <p:txBody>
          <a:bodyPr>
            <a:normAutofit fontScale="90000"/>
          </a:bodyPr>
          <a:lstStyle/>
          <a:p>
            <a:pPr algn="l"/>
            <a:r>
              <a:rPr lang="id-ID" u="sng" dirty="0" smtClean="0"/>
              <a:t>OOD</a:t>
            </a:r>
            <a:r>
              <a:rPr lang="id-ID" dirty="0" smtClean="0"/>
              <a:t/>
            </a:r>
            <a:br>
              <a:rPr lang="id-ID" dirty="0" smtClean="0"/>
            </a:br>
            <a:r>
              <a:rPr lang="id-ID" dirty="0" smtClean="0"/>
              <a:t>TMC (Task Management Component)</a:t>
            </a:r>
            <a:endParaRPr lang="id-ID"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Komponen Data Manajemen merupakan tahapan untuk menentukan struktur database, menentukan skenario  pengiriman data antar PC atau antar bagian, serta bagaimana mengelola data se adalah kegiatan mengelola data secara persistent</a:t>
            </a:r>
          </a:p>
          <a:p>
            <a:endParaRPr lang="id-ID" dirty="0"/>
          </a:p>
        </p:txBody>
      </p:sp>
      <p:sp>
        <p:nvSpPr>
          <p:cNvPr id="4" name="Title 1"/>
          <p:cNvSpPr>
            <a:spLocks noGrp="1"/>
          </p:cNvSpPr>
          <p:nvPr>
            <p:ph type="title"/>
          </p:nvPr>
        </p:nvSpPr>
        <p:spPr>
          <a:xfrm>
            <a:off x="142876" y="274638"/>
            <a:ext cx="8858280" cy="1143000"/>
          </a:xfrm>
        </p:spPr>
        <p:txBody>
          <a:bodyPr>
            <a:normAutofit fontScale="90000"/>
          </a:bodyPr>
          <a:lstStyle/>
          <a:p>
            <a:pPr algn="l"/>
            <a:r>
              <a:rPr lang="id-ID" u="sng" dirty="0" smtClean="0"/>
              <a:t>OOD</a:t>
            </a:r>
            <a:r>
              <a:rPr lang="id-ID" dirty="0" smtClean="0"/>
              <a:t/>
            </a:r>
            <a:br>
              <a:rPr lang="id-ID" dirty="0" smtClean="0"/>
            </a:br>
            <a:r>
              <a:rPr lang="id-ID" dirty="0" smtClean="0"/>
              <a:t>DMC (Data Management Component)</a:t>
            </a:r>
            <a:endParaRPr lang="id-ID"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3538" lvl="1" indent="-363538"/>
            <a:r>
              <a:rPr lang="id-ID" sz="3300" dirty="0" smtClean="0"/>
              <a:t>Memilih ancangan untuk DMC</a:t>
            </a:r>
          </a:p>
          <a:p>
            <a:pPr marL="363538" indent="-363538" algn="just">
              <a:buNone/>
            </a:pPr>
            <a:r>
              <a:rPr lang="id-ID" dirty="0" smtClean="0"/>
              <a:t>	Ancangan yang dapat dipilih berupa flat files, RDBMS atau OODBMS, sehingga perlu dipertimbangkan aspek identifikasi dan normalisasi</a:t>
            </a:r>
          </a:p>
          <a:p>
            <a:pPr marL="363538" lvl="1" indent="-363538"/>
            <a:r>
              <a:rPr lang="id-ID" sz="3300" dirty="0" smtClean="0"/>
              <a:t>Memilih perangkat manajemen data</a:t>
            </a:r>
          </a:p>
          <a:p>
            <a:pPr marL="363538" indent="-363538">
              <a:buNone/>
            </a:pPr>
            <a:r>
              <a:rPr lang="id-ID" dirty="0" smtClean="0"/>
              <a:t>	Pemilihan perangkat berdasarkan criteria : Concurrency, manajemen transaksi.</a:t>
            </a:r>
          </a:p>
          <a:p>
            <a:pPr marL="363538" lvl="1" indent="-363538"/>
            <a:r>
              <a:rPr lang="id-ID" sz="3300" dirty="0" smtClean="0"/>
              <a:t>Merancang komponen manajemen data</a:t>
            </a:r>
          </a:p>
          <a:p>
            <a:pPr marL="363538" indent="-363538" algn="just">
              <a:buNone/>
            </a:pPr>
            <a:r>
              <a:rPr lang="id-ID" dirty="0" smtClean="0"/>
              <a:t>	Hal ini menyangkut tata letak data dan layanan yang diperlukan, sesuai pendekatan yang dipilih.</a:t>
            </a:r>
            <a:endParaRPr lang="id-ID" dirty="0"/>
          </a:p>
        </p:txBody>
      </p:sp>
      <p:sp>
        <p:nvSpPr>
          <p:cNvPr id="4" name="Title 1"/>
          <p:cNvSpPr>
            <a:spLocks noGrp="1"/>
          </p:cNvSpPr>
          <p:nvPr>
            <p:ph type="title"/>
          </p:nvPr>
        </p:nvSpPr>
        <p:spPr>
          <a:xfrm>
            <a:off x="0" y="274638"/>
            <a:ext cx="9001156" cy="1143000"/>
          </a:xfrm>
        </p:spPr>
        <p:txBody>
          <a:bodyPr>
            <a:normAutofit fontScale="90000"/>
          </a:bodyPr>
          <a:lstStyle/>
          <a:p>
            <a:pPr algn="l"/>
            <a:r>
              <a:rPr lang="id-ID" u="sng" dirty="0" smtClean="0"/>
              <a:t>OOD</a:t>
            </a:r>
            <a:r>
              <a:rPr lang="id-ID" dirty="0" smtClean="0"/>
              <a:t/>
            </a:r>
            <a:br>
              <a:rPr lang="id-ID" dirty="0" smtClean="0"/>
            </a:br>
            <a:r>
              <a:rPr lang="id-ID" dirty="0" smtClean="0"/>
              <a:t>DMC (Data Management Component)</a:t>
            </a:r>
            <a:endParaRPr lang="id-ID"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s-ES" dirty="0" smtClean="0"/>
              <a:t>OMT </a:t>
            </a:r>
            <a:r>
              <a:rPr lang="es-ES" dirty="0" err="1" smtClean="0"/>
              <a:t>terdiri</a:t>
            </a:r>
            <a:r>
              <a:rPr lang="es-ES" dirty="0" smtClean="0"/>
              <a:t> </a:t>
            </a:r>
            <a:r>
              <a:rPr lang="es-ES" dirty="0" err="1" smtClean="0"/>
              <a:t>dari</a:t>
            </a:r>
            <a:r>
              <a:rPr lang="es-ES" dirty="0" smtClean="0"/>
              <a:t> </a:t>
            </a:r>
            <a:r>
              <a:rPr lang="es-ES" dirty="0" err="1" smtClean="0"/>
              <a:t>beberapa</a:t>
            </a:r>
            <a:r>
              <a:rPr lang="es-ES" dirty="0" smtClean="0"/>
              <a:t> fase :</a:t>
            </a:r>
            <a:endParaRPr lang="id-ID" dirty="0" smtClean="0"/>
          </a:p>
          <a:p>
            <a:pPr lvl="0" algn="just"/>
            <a:r>
              <a:rPr lang="es-ES" dirty="0" err="1" smtClean="0"/>
              <a:t>Analysis</a:t>
            </a:r>
            <a:r>
              <a:rPr lang="es-ES" dirty="0" smtClean="0"/>
              <a:t> : </a:t>
            </a:r>
            <a:r>
              <a:rPr lang="es-ES" dirty="0" err="1" smtClean="0"/>
              <a:t>memahami</a:t>
            </a:r>
            <a:r>
              <a:rPr lang="es-ES" dirty="0" smtClean="0"/>
              <a:t> dan </a:t>
            </a:r>
            <a:r>
              <a:rPr lang="es-ES" dirty="0" err="1" smtClean="0"/>
              <a:t>memodelkan</a:t>
            </a:r>
            <a:r>
              <a:rPr lang="es-ES" dirty="0" smtClean="0"/>
              <a:t> </a:t>
            </a:r>
            <a:r>
              <a:rPr lang="es-ES" dirty="0" err="1" smtClean="0"/>
              <a:t>aplikasi</a:t>
            </a:r>
            <a:r>
              <a:rPr lang="es-ES" dirty="0" smtClean="0"/>
              <a:t> dan </a:t>
            </a:r>
            <a:r>
              <a:rPr lang="es-ES" dirty="0" err="1" smtClean="0"/>
              <a:t>ranah</a:t>
            </a:r>
            <a:r>
              <a:rPr lang="es-ES" dirty="0" smtClean="0"/>
              <a:t> </a:t>
            </a:r>
            <a:r>
              <a:rPr lang="es-ES" dirty="0" err="1" smtClean="0"/>
              <a:t>tempatnya</a:t>
            </a:r>
            <a:r>
              <a:rPr lang="es-ES" dirty="0" smtClean="0"/>
              <a:t> </a:t>
            </a:r>
            <a:r>
              <a:rPr lang="es-ES" dirty="0" err="1" smtClean="0"/>
              <a:t>beroprasi</a:t>
            </a:r>
            <a:endParaRPr lang="id-ID" dirty="0" smtClean="0"/>
          </a:p>
          <a:p>
            <a:pPr lvl="0" algn="just"/>
            <a:r>
              <a:rPr lang="en-US" dirty="0" err="1" smtClean="0"/>
              <a:t>Sistem</a:t>
            </a:r>
            <a:r>
              <a:rPr lang="en-US" dirty="0" smtClean="0"/>
              <a:t> design : </a:t>
            </a:r>
            <a:r>
              <a:rPr lang="en-US" dirty="0" err="1" smtClean="0"/>
              <a:t>arsitektur</a:t>
            </a:r>
            <a:r>
              <a:rPr lang="en-US" dirty="0" smtClean="0"/>
              <a:t> </a:t>
            </a:r>
            <a:r>
              <a:rPr lang="id-ID" dirty="0" smtClean="0"/>
              <a:t>sistem keseluruhan.</a:t>
            </a:r>
          </a:p>
          <a:p>
            <a:pPr lvl="0" algn="just"/>
            <a:r>
              <a:rPr lang="en-US" dirty="0" smtClean="0"/>
              <a:t>Object design :</a:t>
            </a:r>
            <a:r>
              <a:rPr lang="id-ID" dirty="0" smtClean="0"/>
              <a:t> penerjemah konsep-konsep aplikasi kepada konsep komputer (fisik)</a:t>
            </a:r>
          </a:p>
          <a:p>
            <a:endParaRPr lang="id-ID" dirty="0"/>
          </a:p>
        </p:txBody>
      </p:sp>
      <p:sp>
        <p:nvSpPr>
          <p:cNvPr id="3" name="Title 2"/>
          <p:cNvSpPr>
            <a:spLocks noGrp="1"/>
          </p:cNvSpPr>
          <p:nvPr>
            <p:ph type="title"/>
          </p:nvPr>
        </p:nvSpPr>
        <p:spPr/>
        <p:txBody>
          <a:bodyPr>
            <a:normAutofit fontScale="90000"/>
          </a:bodyPr>
          <a:lstStyle/>
          <a:p>
            <a:r>
              <a:rPr lang="id-ID" dirty="0" smtClean="0"/>
              <a:t>OOAD </a:t>
            </a:r>
            <a:br>
              <a:rPr lang="id-ID" dirty="0" smtClean="0"/>
            </a:br>
            <a:r>
              <a:rPr lang="id-ID" dirty="0" smtClean="0"/>
              <a:t>OMT (Object Modeling Technique)</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“Objek”</a:t>
            </a:r>
            <a:endParaRPr lang="id-ID" dirty="0"/>
          </a:p>
        </p:txBody>
      </p:sp>
      <p:sp>
        <p:nvSpPr>
          <p:cNvPr id="3" name="Content Placeholder 2"/>
          <p:cNvSpPr>
            <a:spLocks noGrp="1"/>
          </p:cNvSpPr>
          <p:nvPr>
            <p:ph idx="1"/>
          </p:nvPr>
        </p:nvSpPr>
        <p:spPr/>
        <p:txBody>
          <a:bodyPr>
            <a:normAutofit/>
          </a:bodyPr>
          <a:lstStyle/>
          <a:p>
            <a:pPr algn="just"/>
            <a:r>
              <a:rPr lang="id-ID" dirty="0" smtClean="0"/>
              <a:t>Objek (N) : semua benda baik secara fisik maupun konseptual</a:t>
            </a:r>
          </a:p>
          <a:p>
            <a:pPr algn="just"/>
            <a:r>
              <a:rPr lang="id-ID" dirty="0" smtClean="0"/>
              <a:t>Objek = entitas (data) yang didalamnya mempunyai identitas tertentu yang menjadi karakteristik dengan objek yang lain</a:t>
            </a:r>
          </a:p>
          <a:p>
            <a:pPr algn="just"/>
            <a:r>
              <a:rPr lang="id-ID" dirty="0" smtClean="0"/>
              <a:t>Objek adalah entitas yang memiliki identitas, state dan behaviour, serta dapat bereaksi terhadap pesan (</a:t>
            </a:r>
            <a:r>
              <a:rPr lang="id-ID" i="1" dirty="0" smtClean="0"/>
              <a:t>message</a:t>
            </a:r>
            <a:r>
              <a:rPr lang="id-ID" dirty="0" smtClean="0"/>
              <a:t>) yang diberikan oleh objek lain.</a:t>
            </a:r>
          </a:p>
          <a:p>
            <a:endParaRPr lang="id-ID" dirty="0" smtClean="0"/>
          </a:p>
          <a:p>
            <a:endParaRPr lang="id-ID"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3 sudut pandang model (OMT)</a:t>
            </a:r>
          </a:p>
          <a:p>
            <a:pPr lvl="0" algn="just"/>
            <a:r>
              <a:rPr lang="id-ID" dirty="0" smtClean="0"/>
              <a:t>Objek model : objek pada sistem dan keterhubungan</a:t>
            </a:r>
          </a:p>
          <a:p>
            <a:pPr lvl="0" algn="just"/>
            <a:r>
              <a:rPr lang="id-ID" dirty="0" smtClean="0"/>
              <a:t>Dinamic model : reaksi objek pada sistem terhadap even dan interaksi antara objek.</a:t>
            </a:r>
          </a:p>
          <a:p>
            <a:pPr lvl="0" algn="just"/>
            <a:r>
              <a:rPr lang="id-ID" dirty="0" smtClean="0"/>
              <a:t>Funtion model : transformasi nilai (status) objek dan batasan transformasi.</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pic>
        <p:nvPicPr>
          <p:cNvPr id="4" name="Content Placeholder 3"/>
          <p:cNvPicPr>
            <a:picLocks noGrp="1"/>
          </p:cNvPicPr>
          <p:nvPr>
            <p:ph idx="1"/>
          </p:nvPr>
        </p:nvPicPr>
        <p:blipFill>
          <a:blip r:embed="rId2" cstate="print"/>
          <a:srcRect l="47607" t="32956" r="25756" b="34995"/>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dirty="0" smtClean="0"/>
              <a:t>System design </a:t>
            </a:r>
            <a:r>
              <a:rPr lang="en-US" dirty="0" err="1" smtClean="0"/>
              <a:t>adalah</a:t>
            </a:r>
            <a:r>
              <a:rPr lang="en-US" dirty="0" smtClean="0"/>
              <a:t> </a:t>
            </a:r>
            <a:r>
              <a:rPr lang="en-US" dirty="0" err="1" smtClean="0"/>
              <a:t>strategi</a:t>
            </a:r>
            <a:r>
              <a:rPr lang="en-US" dirty="0" smtClean="0"/>
              <a:t> </a:t>
            </a:r>
            <a:r>
              <a:rPr lang="en-US" dirty="0" err="1" smtClean="0"/>
              <a:t>aras</a:t>
            </a:r>
            <a:r>
              <a:rPr lang="en-US" dirty="0" smtClean="0"/>
              <a:t> </a:t>
            </a:r>
            <a:r>
              <a:rPr lang="en-US" dirty="0" err="1" smtClean="0"/>
              <a:t>tinggi</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persoalan</a:t>
            </a:r>
            <a:r>
              <a:rPr lang="en-US" dirty="0" smtClean="0"/>
              <a:t> </a:t>
            </a:r>
            <a:r>
              <a:rPr lang="en-US" dirty="0" err="1" smtClean="0"/>
              <a:t>dan</a:t>
            </a:r>
            <a:r>
              <a:rPr lang="en-US" dirty="0" smtClean="0"/>
              <a:t> </a:t>
            </a:r>
            <a:r>
              <a:rPr lang="en-US" dirty="0" err="1" smtClean="0"/>
              <a:t>membangun</a:t>
            </a:r>
            <a:r>
              <a:rPr lang="en-US" dirty="0" smtClean="0"/>
              <a:t> </a:t>
            </a:r>
            <a:r>
              <a:rPr lang="en-US" dirty="0" err="1" smtClean="0"/>
              <a:t>solusi</a:t>
            </a:r>
            <a:endParaRPr lang="id-ID" dirty="0" smtClean="0"/>
          </a:p>
          <a:p>
            <a:pPr lvl="0" algn="just"/>
            <a:r>
              <a:rPr lang="en-US" dirty="0" err="1" smtClean="0"/>
              <a:t>Menentukan</a:t>
            </a:r>
            <a:r>
              <a:rPr lang="en-US" dirty="0" smtClean="0"/>
              <a:t> </a:t>
            </a:r>
            <a:r>
              <a:rPr lang="en-US" dirty="0" err="1" smtClean="0"/>
              <a:t>gaya</a:t>
            </a:r>
            <a:r>
              <a:rPr lang="en-US" dirty="0" smtClean="0"/>
              <a:t> </a:t>
            </a:r>
            <a:r>
              <a:rPr lang="en-US" dirty="0" err="1" smtClean="0"/>
              <a:t>arsitektur</a:t>
            </a:r>
            <a:r>
              <a:rPr lang="en-US" dirty="0" smtClean="0"/>
              <a:t> </a:t>
            </a:r>
            <a:r>
              <a:rPr lang="en-US" dirty="0" err="1" smtClean="0"/>
              <a:t>dan</a:t>
            </a:r>
            <a:r>
              <a:rPr lang="en-US" dirty="0" smtClean="0"/>
              <a:t> </a:t>
            </a:r>
            <a:r>
              <a:rPr lang="en-US" dirty="0" err="1" smtClean="0"/>
              <a:t>arsitektur</a:t>
            </a:r>
            <a:r>
              <a:rPr lang="en-US" dirty="0" smtClean="0"/>
              <a:t> system </a:t>
            </a:r>
            <a:r>
              <a:rPr lang="en-US" dirty="0" err="1" smtClean="0"/>
              <a:t>keseluruhan</a:t>
            </a:r>
            <a:r>
              <a:rPr lang="en-US" dirty="0" smtClean="0"/>
              <a:t>.</a:t>
            </a:r>
            <a:endParaRPr lang="id-ID" dirty="0" smtClean="0"/>
          </a:p>
          <a:p>
            <a:pPr lvl="0"/>
            <a:r>
              <a:rPr lang="es-ES" dirty="0" err="1" smtClean="0"/>
              <a:t>Perancangan</a:t>
            </a:r>
            <a:r>
              <a:rPr lang="es-ES" dirty="0" smtClean="0"/>
              <a:t> </a:t>
            </a:r>
            <a:r>
              <a:rPr lang="es-ES" dirty="0" err="1" smtClean="0"/>
              <a:t>harus</a:t>
            </a:r>
            <a:r>
              <a:rPr lang="es-ES" dirty="0" smtClean="0"/>
              <a:t> </a:t>
            </a:r>
            <a:r>
              <a:rPr lang="es-ES" dirty="0" err="1" smtClean="0"/>
              <a:t>menentukan</a:t>
            </a:r>
            <a:r>
              <a:rPr lang="es-ES" dirty="0" smtClean="0"/>
              <a:t> </a:t>
            </a:r>
            <a:r>
              <a:rPr lang="es-ES" dirty="0" err="1" smtClean="0"/>
              <a:t>keputusan</a:t>
            </a:r>
            <a:r>
              <a:rPr lang="es-ES" dirty="0" smtClean="0"/>
              <a:t> atas:</a:t>
            </a:r>
            <a:endParaRPr lang="id-ID" dirty="0" smtClean="0"/>
          </a:p>
          <a:p>
            <a:pPr marL="623888" lvl="0" indent="-347663">
              <a:buFont typeface="+mj-lt"/>
              <a:buAutoNum type="arabicPeriod"/>
            </a:pPr>
            <a:r>
              <a:rPr lang="en-US" dirty="0" err="1" smtClean="0"/>
              <a:t>Organisasi</a:t>
            </a:r>
            <a:r>
              <a:rPr lang="en-US" dirty="0" smtClean="0"/>
              <a:t> system </a:t>
            </a:r>
            <a:r>
              <a:rPr lang="en-US" dirty="0" err="1" smtClean="0"/>
              <a:t>dalam</a:t>
            </a:r>
            <a:r>
              <a:rPr lang="en-US" dirty="0" smtClean="0"/>
              <a:t> sub-</a:t>
            </a:r>
            <a:r>
              <a:rPr lang="en-US" dirty="0" err="1" smtClean="0"/>
              <a:t>sistem</a:t>
            </a:r>
            <a:endParaRPr lang="id-ID" dirty="0" smtClean="0"/>
          </a:p>
          <a:p>
            <a:pPr marL="623888" lvl="0" indent="-347663">
              <a:buFont typeface="+mj-lt"/>
              <a:buAutoNum type="arabicPeriod"/>
            </a:pPr>
            <a:r>
              <a:rPr lang="en-US" dirty="0" err="1" smtClean="0"/>
              <a:t>Identifikasi</a:t>
            </a:r>
            <a:r>
              <a:rPr lang="en-US" dirty="0" smtClean="0"/>
              <a:t> </a:t>
            </a:r>
            <a:r>
              <a:rPr lang="en-US" dirty="0" err="1" smtClean="0"/>
              <a:t>konkurensi</a:t>
            </a:r>
            <a:r>
              <a:rPr lang="en-US" dirty="0" smtClean="0"/>
              <a:t> </a:t>
            </a:r>
            <a:r>
              <a:rPr lang="en-US" dirty="0" err="1" smtClean="0"/>
              <a:t>alami</a:t>
            </a:r>
            <a:r>
              <a:rPr lang="en-US" dirty="0" smtClean="0"/>
              <a:t> </a:t>
            </a:r>
            <a:r>
              <a:rPr lang="en-US" dirty="0" err="1" smtClean="0"/>
              <a:t>persoalan</a:t>
            </a:r>
            <a:endParaRPr lang="id-ID" dirty="0" smtClean="0"/>
          </a:p>
          <a:p>
            <a:pPr marL="623888" lvl="0" indent="-347663">
              <a:buFont typeface="+mj-lt"/>
              <a:buAutoNum type="arabicPeriod"/>
            </a:pPr>
            <a:r>
              <a:rPr lang="es-ES" dirty="0" err="1" smtClean="0"/>
              <a:t>Alokasi</a:t>
            </a:r>
            <a:r>
              <a:rPr lang="es-ES" dirty="0" smtClean="0"/>
              <a:t> sub-</a:t>
            </a:r>
            <a:r>
              <a:rPr lang="es-ES" dirty="0" err="1" smtClean="0"/>
              <a:t>sistem</a:t>
            </a:r>
            <a:r>
              <a:rPr lang="es-ES" dirty="0" smtClean="0"/>
              <a:t> pada </a:t>
            </a:r>
            <a:r>
              <a:rPr lang="es-ES" dirty="0" err="1" smtClean="0"/>
              <a:t>prosesor</a:t>
            </a:r>
            <a:r>
              <a:rPr lang="es-ES" dirty="0" smtClean="0"/>
              <a:t> dan </a:t>
            </a:r>
            <a:r>
              <a:rPr lang="es-ES" dirty="0" err="1" smtClean="0"/>
              <a:t>task</a:t>
            </a:r>
            <a:endParaRPr lang="id-ID" dirty="0" smtClean="0"/>
          </a:p>
          <a:p>
            <a:pPr marL="623888" lvl="0" indent="-347663">
              <a:buFont typeface="+mj-lt"/>
              <a:buAutoNum type="arabicPeriod"/>
            </a:pPr>
            <a:r>
              <a:rPr lang="en-US" dirty="0" err="1" smtClean="0"/>
              <a:t>Memilih</a:t>
            </a:r>
            <a:r>
              <a:rPr lang="en-US" dirty="0" smtClean="0"/>
              <a:t> </a:t>
            </a:r>
            <a:r>
              <a:rPr lang="en-US" dirty="0" err="1" smtClean="0"/>
              <a:t>rancanganmanajemen</a:t>
            </a:r>
            <a:r>
              <a:rPr lang="en-US" dirty="0" smtClean="0"/>
              <a:t> </a:t>
            </a:r>
            <a:r>
              <a:rPr lang="en-US" dirty="0" err="1" smtClean="0"/>
              <a:t>penyimpanan</a:t>
            </a:r>
            <a:r>
              <a:rPr lang="en-US" dirty="0" smtClean="0"/>
              <a:t> data</a:t>
            </a:r>
            <a:endParaRPr lang="id-ID" dirty="0" smtClean="0"/>
          </a:p>
          <a:p>
            <a:pPr marL="623888" lvl="0" indent="-347663">
              <a:buFont typeface="+mj-lt"/>
              <a:buAutoNum type="arabicPeriod"/>
            </a:pPr>
            <a:r>
              <a:rPr lang="en-US" dirty="0" err="1" smtClean="0"/>
              <a:t>Penanganan</a:t>
            </a:r>
            <a:r>
              <a:rPr lang="en-US" dirty="0" smtClean="0"/>
              <a:t> </a:t>
            </a:r>
            <a:r>
              <a:rPr lang="en-US" dirty="0" err="1" smtClean="0"/>
              <a:t>akses</a:t>
            </a:r>
            <a:r>
              <a:rPr lang="en-US" dirty="0" smtClean="0"/>
              <a:t> </a:t>
            </a:r>
            <a:r>
              <a:rPr lang="en-US" dirty="0" err="1" smtClean="0"/>
              <a:t>sumber</a:t>
            </a:r>
            <a:r>
              <a:rPr lang="en-US" dirty="0" smtClean="0"/>
              <a:t> </a:t>
            </a:r>
            <a:r>
              <a:rPr lang="en-US" dirty="0" err="1" smtClean="0"/>
              <a:t>daya</a:t>
            </a:r>
            <a:r>
              <a:rPr lang="en-US" dirty="0" smtClean="0"/>
              <a:t> global</a:t>
            </a:r>
            <a:endParaRPr lang="id-ID" dirty="0" smtClean="0"/>
          </a:p>
          <a:p>
            <a:pPr marL="623888" lvl="0" indent="-347663">
              <a:buFont typeface="+mj-lt"/>
              <a:buAutoNum type="arabicPeriod"/>
            </a:pPr>
            <a:r>
              <a:rPr lang="es-ES" dirty="0" err="1" smtClean="0"/>
              <a:t>Pemilihan</a:t>
            </a:r>
            <a:r>
              <a:rPr lang="es-ES" dirty="0" smtClean="0"/>
              <a:t> </a:t>
            </a:r>
            <a:r>
              <a:rPr lang="es-ES" dirty="0" err="1" smtClean="0"/>
              <a:t>implementasi</a:t>
            </a:r>
            <a:r>
              <a:rPr lang="es-ES" dirty="0" smtClean="0"/>
              <a:t> control pada </a:t>
            </a:r>
            <a:r>
              <a:rPr lang="es-ES" dirty="0" err="1" smtClean="0"/>
              <a:t>perangkat</a:t>
            </a:r>
            <a:r>
              <a:rPr lang="es-ES" dirty="0" smtClean="0"/>
              <a:t> </a:t>
            </a:r>
            <a:r>
              <a:rPr lang="es-ES" dirty="0" err="1" smtClean="0"/>
              <a:t>lunak</a:t>
            </a:r>
            <a:endParaRPr lang="id-ID" dirty="0" smtClean="0"/>
          </a:p>
          <a:p>
            <a:pPr marL="623888" lvl="0" indent="-347663">
              <a:buFont typeface="+mj-lt"/>
              <a:buAutoNum type="arabicPeriod"/>
            </a:pPr>
            <a:r>
              <a:rPr lang="en-US" dirty="0" err="1" smtClean="0"/>
              <a:t>Penanganan</a:t>
            </a:r>
            <a:r>
              <a:rPr lang="en-US" dirty="0" smtClean="0"/>
              <a:t> </a:t>
            </a:r>
            <a:r>
              <a:rPr lang="en-US" dirty="0" err="1" smtClean="0"/>
              <a:t>kondisi</a:t>
            </a:r>
            <a:r>
              <a:rPr lang="en-US" dirty="0" smtClean="0"/>
              <a:t> </a:t>
            </a:r>
            <a:r>
              <a:rPr lang="en-US" dirty="0" err="1" smtClean="0"/>
              <a:t>batas</a:t>
            </a:r>
            <a:endParaRPr lang="id-ID" dirty="0" smtClean="0"/>
          </a:p>
          <a:p>
            <a:pPr marL="623888" lvl="0" indent="-347663">
              <a:buFont typeface="+mj-lt"/>
              <a:buAutoNum type="arabicPeriod"/>
            </a:pPr>
            <a:r>
              <a:rPr lang="es-ES" dirty="0" err="1" smtClean="0"/>
              <a:t>Penentuan</a:t>
            </a:r>
            <a:r>
              <a:rPr lang="es-ES" dirty="0" smtClean="0"/>
              <a:t> </a:t>
            </a:r>
            <a:r>
              <a:rPr lang="es-ES" dirty="0" err="1" smtClean="0"/>
              <a:t>prioritas</a:t>
            </a:r>
            <a:r>
              <a:rPr lang="es-ES" dirty="0" smtClean="0"/>
              <a:t> </a:t>
            </a:r>
            <a:r>
              <a:rPr lang="es-ES" dirty="0" err="1" smtClean="0"/>
              <a:t>pengorbanan</a:t>
            </a:r>
            <a:r>
              <a:rPr lang="es-ES" dirty="0" smtClean="0"/>
              <a:t> (</a:t>
            </a:r>
            <a:r>
              <a:rPr lang="es-ES" dirty="0" err="1" smtClean="0"/>
              <a:t>trade</a:t>
            </a:r>
            <a:r>
              <a:rPr lang="es-ES" dirty="0" smtClean="0"/>
              <a:t>-off)</a:t>
            </a:r>
            <a:endParaRPr lang="id-ID" dirty="0" smtClean="0"/>
          </a:p>
          <a:p>
            <a:endParaRPr lang="id-ID" dirty="0"/>
          </a:p>
        </p:txBody>
      </p:sp>
      <p:sp>
        <p:nvSpPr>
          <p:cNvPr id="3" name="Title 2"/>
          <p:cNvSpPr>
            <a:spLocks noGrp="1"/>
          </p:cNvSpPr>
          <p:nvPr>
            <p:ph type="title"/>
          </p:nvPr>
        </p:nvSpPr>
        <p:spPr/>
        <p:txBody>
          <a:bodyPr>
            <a:normAutofit/>
          </a:bodyPr>
          <a:lstStyle/>
          <a:p>
            <a:r>
              <a:rPr lang="en-US" dirty="0" smtClean="0"/>
              <a:t>System Design</a:t>
            </a:r>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err="1" smtClean="0"/>
              <a:t>Menentukan</a:t>
            </a:r>
            <a:r>
              <a:rPr lang="en-US" sz="2800" dirty="0" smtClean="0"/>
              <a:t> :</a:t>
            </a:r>
            <a:endParaRPr lang="id-ID" sz="2400" dirty="0" smtClean="0"/>
          </a:p>
          <a:p>
            <a:pPr lvl="1"/>
            <a:r>
              <a:rPr lang="es-ES" sz="2400" dirty="0" err="1" smtClean="0"/>
              <a:t>Definisi</a:t>
            </a:r>
            <a:r>
              <a:rPr lang="es-ES" sz="2400" dirty="0" smtClean="0"/>
              <a:t> </a:t>
            </a:r>
            <a:r>
              <a:rPr lang="es-ES" sz="2400" dirty="0" err="1" smtClean="0"/>
              <a:t>lengkap</a:t>
            </a:r>
            <a:r>
              <a:rPr lang="es-ES" sz="2400" dirty="0" smtClean="0"/>
              <a:t> </a:t>
            </a:r>
            <a:r>
              <a:rPr lang="es-ES" sz="2400" dirty="0" err="1" smtClean="0"/>
              <a:t>kelas</a:t>
            </a:r>
            <a:r>
              <a:rPr lang="es-ES" sz="2400" dirty="0" smtClean="0"/>
              <a:t> dan </a:t>
            </a:r>
            <a:r>
              <a:rPr lang="es-ES" sz="2400" dirty="0" err="1" smtClean="0"/>
              <a:t>asosasi</a:t>
            </a:r>
            <a:r>
              <a:rPr lang="es-ES" sz="2400" dirty="0" smtClean="0"/>
              <a:t> yang </a:t>
            </a:r>
            <a:r>
              <a:rPr lang="es-ES" sz="2400" dirty="0" err="1" smtClean="0"/>
              <a:t>digunakan</a:t>
            </a:r>
            <a:r>
              <a:rPr lang="es-ES" sz="2400" dirty="0" smtClean="0"/>
              <a:t> pada  </a:t>
            </a:r>
            <a:r>
              <a:rPr lang="es-ES" sz="2400" dirty="0" err="1" smtClean="0"/>
              <a:t>implementasi</a:t>
            </a:r>
            <a:endParaRPr lang="id-ID" sz="2000" dirty="0" smtClean="0"/>
          </a:p>
          <a:p>
            <a:pPr lvl="1"/>
            <a:r>
              <a:rPr lang="en-US" sz="2400" dirty="0" err="1" smtClean="0"/>
              <a:t>Antarmuka</a:t>
            </a:r>
            <a:endParaRPr lang="id-ID" sz="2000" dirty="0" smtClean="0"/>
          </a:p>
          <a:p>
            <a:pPr lvl="1"/>
            <a:r>
              <a:rPr lang="en-US" sz="2400" dirty="0" err="1" smtClean="0"/>
              <a:t>Algoritma</a:t>
            </a:r>
            <a:r>
              <a:rPr lang="en-US" sz="2400" dirty="0" smtClean="0"/>
              <a:t> object methods </a:t>
            </a:r>
            <a:r>
              <a:rPr lang="en-US" sz="2400" dirty="0" err="1" smtClean="0"/>
              <a:t>sebagai</a:t>
            </a:r>
            <a:r>
              <a:rPr lang="en-US" sz="2400" dirty="0" smtClean="0"/>
              <a:t> </a:t>
            </a:r>
            <a:r>
              <a:rPr lang="en-US" sz="2400" dirty="0" err="1" smtClean="0"/>
              <a:t>oprasi</a:t>
            </a:r>
            <a:r>
              <a:rPr lang="en-US" sz="2400" dirty="0" smtClean="0"/>
              <a:t>.</a:t>
            </a:r>
            <a:endParaRPr lang="id-ID" sz="2000" dirty="0" smtClean="0"/>
          </a:p>
          <a:p>
            <a:pPr lvl="0"/>
            <a:r>
              <a:rPr lang="en-US" sz="2800" dirty="0" err="1" smtClean="0"/>
              <a:t>Optimasi</a:t>
            </a:r>
            <a:r>
              <a:rPr lang="en-US" sz="2800" dirty="0" smtClean="0"/>
              <a:t> </a:t>
            </a:r>
            <a:r>
              <a:rPr lang="en-US" sz="2800" dirty="0" err="1" smtClean="0"/>
              <a:t>perancangan</a:t>
            </a:r>
            <a:r>
              <a:rPr lang="en-US" sz="2800" dirty="0" smtClean="0"/>
              <a:t> </a:t>
            </a:r>
            <a:r>
              <a:rPr lang="en-US" sz="2800" dirty="0" err="1" smtClean="0"/>
              <a:t>untuk</a:t>
            </a:r>
            <a:r>
              <a:rPr lang="en-US" sz="2800" dirty="0" smtClean="0"/>
              <a:t> </a:t>
            </a:r>
            <a:r>
              <a:rPr lang="en-US" sz="2800" dirty="0" err="1" smtClean="0"/>
              <a:t>kemudian</a:t>
            </a:r>
            <a:r>
              <a:rPr lang="en-US" sz="2800" dirty="0" smtClean="0"/>
              <a:t>:</a:t>
            </a:r>
            <a:endParaRPr lang="id-ID" sz="2400" dirty="0" smtClean="0"/>
          </a:p>
          <a:p>
            <a:pPr lvl="1"/>
            <a:r>
              <a:rPr lang="en-US" sz="2400" dirty="0" err="1" smtClean="0"/>
              <a:t>Implementasi</a:t>
            </a:r>
            <a:endParaRPr lang="id-ID" sz="2000" dirty="0" smtClean="0"/>
          </a:p>
          <a:p>
            <a:pPr lvl="1"/>
            <a:r>
              <a:rPr lang="en-US" sz="2400" dirty="0" err="1" smtClean="0"/>
              <a:t>Perawatan</a:t>
            </a:r>
            <a:endParaRPr lang="id-ID" sz="2000" dirty="0" smtClean="0"/>
          </a:p>
          <a:p>
            <a:pPr lvl="1"/>
            <a:r>
              <a:rPr lang="en-US" sz="2400" dirty="0" err="1" smtClean="0"/>
              <a:t>Pengembangan</a:t>
            </a:r>
            <a:endParaRPr lang="id-ID" sz="2000" dirty="0" smtClean="0"/>
          </a:p>
          <a:p>
            <a:endParaRPr lang="id-ID" dirty="0"/>
          </a:p>
        </p:txBody>
      </p:sp>
      <p:sp>
        <p:nvSpPr>
          <p:cNvPr id="3" name="Title 2"/>
          <p:cNvSpPr>
            <a:spLocks noGrp="1"/>
          </p:cNvSpPr>
          <p:nvPr>
            <p:ph type="title"/>
          </p:nvPr>
        </p:nvSpPr>
        <p:spPr/>
        <p:txBody>
          <a:bodyPr>
            <a:normAutofit/>
          </a:bodyPr>
          <a:lstStyle/>
          <a:p>
            <a:r>
              <a:rPr lang="en-US" dirty="0" err="1" smtClean="0"/>
              <a:t>Objek</a:t>
            </a:r>
            <a:r>
              <a:rPr lang="en-US" dirty="0" smtClean="0"/>
              <a:t> Design</a:t>
            </a: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sz="2800" dirty="0" err="1" smtClean="0"/>
              <a:t>Perancangan</a:t>
            </a:r>
            <a:r>
              <a:rPr lang="en-US" sz="2800" dirty="0" smtClean="0"/>
              <a:t> </a:t>
            </a:r>
            <a:r>
              <a:rPr lang="en-US" sz="2800" dirty="0" err="1" smtClean="0"/>
              <a:t>harus</a:t>
            </a:r>
            <a:r>
              <a:rPr lang="en-US" sz="2800" dirty="0" smtClean="0"/>
              <a:t>:</a:t>
            </a:r>
            <a:endParaRPr lang="id-ID" sz="2400" dirty="0" smtClean="0"/>
          </a:p>
          <a:p>
            <a:pPr marL="893763" lvl="0" indent="-617538" algn="just" defTabSz="722313">
              <a:buFont typeface="+mj-lt"/>
              <a:buAutoNum type="arabicPeriod"/>
            </a:pPr>
            <a:r>
              <a:rPr lang="en-US" sz="2800" dirty="0" err="1" smtClean="0"/>
              <a:t>Mengkobinasikan</a:t>
            </a:r>
            <a:r>
              <a:rPr lang="en-US" sz="2800" dirty="0" smtClean="0"/>
              <a:t>  3 model</a:t>
            </a:r>
            <a:endParaRPr lang="id-ID" sz="2400" dirty="0" smtClean="0"/>
          </a:p>
          <a:p>
            <a:pPr marL="893763" lvl="0" indent="-617538" defTabSz="722313">
              <a:buFont typeface="+mj-lt"/>
              <a:buAutoNum type="arabicPeriod"/>
            </a:pPr>
            <a:r>
              <a:rPr lang="en-US" sz="2800" dirty="0" err="1" smtClean="0"/>
              <a:t>Merancang</a:t>
            </a:r>
            <a:r>
              <a:rPr lang="en-US" sz="2800" dirty="0" smtClean="0"/>
              <a:t> </a:t>
            </a:r>
            <a:r>
              <a:rPr lang="en-US" sz="2800" dirty="0" err="1" smtClean="0"/>
              <a:t>algoritma</a:t>
            </a:r>
            <a:r>
              <a:rPr lang="en-US" sz="2800" dirty="0" smtClean="0"/>
              <a:t> (</a:t>
            </a:r>
            <a:r>
              <a:rPr lang="en-US" sz="2800" dirty="0" err="1" smtClean="0"/>
              <a:t>implementasi</a:t>
            </a:r>
            <a:r>
              <a:rPr lang="en-US" sz="2800" dirty="0" smtClean="0"/>
              <a:t> </a:t>
            </a:r>
            <a:r>
              <a:rPr lang="en-US" sz="2800" dirty="0" err="1" smtClean="0"/>
              <a:t>operasi</a:t>
            </a:r>
            <a:r>
              <a:rPr lang="en-US" sz="2800" dirty="0" smtClean="0"/>
              <a:t>)</a:t>
            </a:r>
            <a:endParaRPr lang="id-ID" sz="2400" dirty="0" smtClean="0"/>
          </a:p>
          <a:p>
            <a:pPr marL="893763" lvl="0" indent="-617538" defTabSz="722313">
              <a:buFont typeface="+mj-lt"/>
              <a:buAutoNum type="arabicPeriod"/>
            </a:pPr>
            <a:r>
              <a:rPr lang="en-US" sz="2800" dirty="0" err="1" smtClean="0"/>
              <a:t>Mengoptimalkan</a:t>
            </a:r>
            <a:r>
              <a:rPr lang="en-US" sz="2800" dirty="0" smtClean="0"/>
              <a:t> </a:t>
            </a:r>
            <a:r>
              <a:rPr lang="en-US" sz="2800" dirty="0" err="1" smtClean="0"/>
              <a:t>jalur</a:t>
            </a:r>
            <a:r>
              <a:rPr lang="en-US" sz="2800" dirty="0" smtClean="0"/>
              <a:t> </a:t>
            </a:r>
            <a:r>
              <a:rPr lang="en-US" sz="2800" dirty="0" err="1" smtClean="0"/>
              <a:t>akses</a:t>
            </a:r>
            <a:r>
              <a:rPr lang="en-US" sz="2800" dirty="0" smtClean="0"/>
              <a:t> data</a:t>
            </a:r>
            <a:endParaRPr lang="id-ID" sz="2400" dirty="0" smtClean="0"/>
          </a:p>
          <a:p>
            <a:pPr marL="893763" lvl="0" indent="-617538" defTabSz="722313">
              <a:buFont typeface="+mj-lt"/>
              <a:buAutoNum type="arabicPeriod"/>
            </a:pPr>
            <a:r>
              <a:rPr lang="en-US" sz="2800" dirty="0" err="1" smtClean="0"/>
              <a:t>Implementasi</a:t>
            </a:r>
            <a:r>
              <a:rPr lang="en-US" sz="2800" dirty="0" smtClean="0"/>
              <a:t> control </a:t>
            </a:r>
            <a:r>
              <a:rPr lang="en-US" sz="2800" dirty="0" err="1" smtClean="0"/>
              <a:t>interaksi</a:t>
            </a:r>
            <a:r>
              <a:rPr lang="en-US" sz="2800" dirty="0" smtClean="0"/>
              <a:t> </a:t>
            </a:r>
            <a:r>
              <a:rPr lang="en-US" sz="2800" dirty="0" err="1" smtClean="0"/>
              <a:t>eksternal</a:t>
            </a:r>
            <a:endParaRPr lang="id-ID" sz="2400" dirty="0" smtClean="0"/>
          </a:p>
          <a:p>
            <a:pPr marL="893763" lvl="0" indent="-617538" defTabSz="722313">
              <a:buFont typeface="+mj-lt"/>
              <a:buAutoNum type="arabicPeriod"/>
            </a:pPr>
            <a:r>
              <a:rPr lang="en-US" sz="2800" dirty="0" err="1" smtClean="0"/>
              <a:t>Mengatur</a:t>
            </a:r>
            <a:r>
              <a:rPr lang="en-US" sz="2800" dirty="0" smtClean="0"/>
              <a:t> </a:t>
            </a:r>
            <a:r>
              <a:rPr lang="en-US" sz="2800" dirty="0" err="1" smtClean="0"/>
              <a:t>ulang</a:t>
            </a:r>
            <a:r>
              <a:rPr lang="en-US" sz="2800" dirty="0" smtClean="0"/>
              <a:t> </a:t>
            </a:r>
            <a:r>
              <a:rPr lang="en-US" sz="2800" dirty="0" err="1" smtClean="0"/>
              <a:t>struktur</a:t>
            </a:r>
            <a:r>
              <a:rPr lang="en-US" sz="2800" dirty="0" smtClean="0"/>
              <a:t> </a:t>
            </a:r>
            <a:r>
              <a:rPr lang="en-US" sz="2800" dirty="0" err="1" smtClean="0"/>
              <a:t>kelas</a:t>
            </a:r>
            <a:endParaRPr lang="id-ID" sz="2400" dirty="0" smtClean="0"/>
          </a:p>
          <a:p>
            <a:pPr marL="893763" lvl="0" indent="-617538" defTabSz="722313">
              <a:buFont typeface="+mj-lt"/>
              <a:buAutoNum type="arabicPeriod"/>
            </a:pPr>
            <a:r>
              <a:rPr lang="en-US" sz="2800" dirty="0" err="1" smtClean="0"/>
              <a:t>Merancang</a:t>
            </a:r>
            <a:r>
              <a:rPr lang="en-US" sz="2800" dirty="0" smtClean="0"/>
              <a:t> </a:t>
            </a:r>
            <a:r>
              <a:rPr lang="en-US" sz="2800" dirty="0" err="1" smtClean="0"/>
              <a:t>asosiasi</a:t>
            </a:r>
            <a:endParaRPr lang="id-ID" sz="2400" dirty="0" smtClean="0"/>
          </a:p>
          <a:p>
            <a:pPr marL="893763" lvl="0" indent="-617538" defTabSz="722313">
              <a:buFont typeface="+mj-lt"/>
              <a:buAutoNum type="arabicPeriod"/>
            </a:pPr>
            <a:r>
              <a:rPr lang="en-US" sz="2800" dirty="0" err="1" smtClean="0"/>
              <a:t>Menentukan</a:t>
            </a:r>
            <a:r>
              <a:rPr lang="en-US" sz="2800" dirty="0" smtClean="0"/>
              <a:t> </a:t>
            </a:r>
            <a:r>
              <a:rPr lang="en-US" sz="2800" dirty="0" err="1" smtClean="0"/>
              <a:t>representasi</a:t>
            </a:r>
            <a:r>
              <a:rPr lang="en-US" sz="2800" dirty="0" smtClean="0"/>
              <a:t> </a:t>
            </a:r>
            <a:r>
              <a:rPr lang="en-US" sz="2800" dirty="0" err="1" smtClean="0"/>
              <a:t>objek</a:t>
            </a:r>
            <a:endParaRPr lang="id-ID" sz="2400" dirty="0" smtClean="0"/>
          </a:p>
          <a:p>
            <a:pPr marL="893763" lvl="0" indent="-617538" defTabSz="722313">
              <a:buFont typeface="+mj-lt"/>
              <a:buAutoNum type="arabicPeriod"/>
            </a:pPr>
            <a:r>
              <a:rPr lang="es-ES" sz="2800" dirty="0" err="1" smtClean="0"/>
              <a:t>Memaketkan</a:t>
            </a:r>
            <a:r>
              <a:rPr lang="es-ES" sz="2800" dirty="0" smtClean="0"/>
              <a:t> </a:t>
            </a:r>
            <a:r>
              <a:rPr lang="es-ES" sz="2800" dirty="0" err="1" smtClean="0"/>
              <a:t>kelas</a:t>
            </a:r>
            <a:r>
              <a:rPr lang="es-ES" sz="2800" dirty="0" smtClean="0"/>
              <a:t> dan </a:t>
            </a:r>
            <a:r>
              <a:rPr lang="es-ES" sz="2800" dirty="0" err="1" smtClean="0"/>
              <a:t>sosiasi</a:t>
            </a:r>
            <a:r>
              <a:rPr lang="es-ES" sz="2800" dirty="0" smtClean="0"/>
              <a:t> </a:t>
            </a:r>
            <a:r>
              <a:rPr lang="es-ES" sz="2800" dirty="0" err="1" smtClean="0"/>
              <a:t>dalam</a:t>
            </a:r>
            <a:r>
              <a:rPr lang="es-ES" sz="2800" dirty="0" smtClean="0"/>
              <a:t> </a:t>
            </a:r>
            <a:r>
              <a:rPr lang="es-ES" sz="2800" dirty="0" err="1" smtClean="0"/>
              <a:t>modul</a:t>
            </a:r>
            <a:endParaRPr lang="id-ID" sz="2400" dirty="0" smtClean="0"/>
          </a:p>
          <a:p>
            <a:endParaRPr lang="id-ID" dirty="0"/>
          </a:p>
        </p:txBody>
      </p:sp>
      <p:sp>
        <p:nvSpPr>
          <p:cNvPr id="3" name="Title 2"/>
          <p:cNvSpPr>
            <a:spLocks noGrp="1"/>
          </p:cNvSpPr>
          <p:nvPr>
            <p:ph type="title"/>
          </p:nvPr>
        </p:nvSpPr>
        <p:spPr/>
        <p:txBody>
          <a:bodyPr>
            <a:normAutofit/>
          </a:bodyPr>
          <a:lstStyle/>
          <a:p>
            <a:r>
              <a:rPr lang="en-US" dirty="0" err="1" smtClean="0"/>
              <a:t>Objek</a:t>
            </a:r>
            <a:r>
              <a:rPr lang="en-US" dirty="0" smtClean="0"/>
              <a:t> Design</a:t>
            </a: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endParaRPr lang="id-ID" dirty="0" smtClean="0"/>
          </a:p>
          <a:p>
            <a:pPr algn="just"/>
            <a:r>
              <a:rPr lang="id-ID" smtClean="0"/>
              <a:t>OOSE </a:t>
            </a:r>
            <a:r>
              <a:rPr lang="en-US" smtClean="0"/>
              <a:t>adalah</a:t>
            </a:r>
            <a:r>
              <a:rPr lang="en-US" dirty="0" smtClean="0"/>
              <a:t> </a:t>
            </a:r>
            <a:r>
              <a:rPr lang="en-US" dirty="0" err="1" smtClean="0"/>
              <a:t>sebuah</a:t>
            </a:r>
            <a:r>
              <a:rPr lang="en-US" dirty="0" smtClean="0"/>
              <a:t> </a:t>
            </a:r>
            <a:r>
              <a:rPr lang="en-US" dirty="0" err="1" smtClean="0"/>
              <a:t>bahasa</a:t>
            </a:r>
            <a:r>
              <a:rPr lang="en-US" dirty="0" smtClean="0"/>
              <a:t> </a:t>
            </a:r>
            <a:r>
              <a:rPr lang="en-US" dirty="0" err="1" smtClean="0"/>
              <a:t>dan</a:t>
            </a:r>
            <a:r>
              <a:rPr lang="en-US" dirty="0" smtClean="0"/>
              <a:t> </a:t>
            </a:r>
            <a:r>
              <a:rPr lang="en-US" dirty="0" err="1" smtClean="0"/>
              <a:t>metodologi</a:t>
            </a:r>
            <a:r>
              <a:rPr lang="en-US" dirty="0" smtClean="0"/>
              <a:t> </a:t>
            </a:r>
            <a:r>
              <a:rPr lang="en-US" dirty="0" err="1" smtClean="0"/>
              <a:t>pemodelan</a:t>
            </a:r>
            <a:r>
              <a:rPr lang="en-US" dirty="0" smtClean="0"/>
              <a:t> </a:t>
            </a:r>
            <a:r>
              <a:rPr lang="en-US" dirty="0" err="1" smtClean="0"/>
              <a:t>objek</a:t>
            </a:r>
            <a:r>
              <a:rPr lang="en-US" dirty="0" smtClean="0"/>
              <a:t>. OOSE </a:t>
            </a:r>
            <a:r>
              <a:rPr lang="en-US" dirty="0" err="1" smtClean="0"/>
              <a:t>merupakan</a:t>
            </a:r>
            <a:r>
              <a:rPr lang="en-US" dirty="0" smtClean="0"/>
              <a:t> </a:t>
            </a:r>
            <a:r>
              <a:rPr lang="en-US" dirty="0" err="1" smtClean="0"/>
              <a:t>teknik</a:t>
            </a:r>
            <a:r>
              <a:rPr lang="en-US" dirty="0" smtClean="0"/>
              <a:t> </a:t>
            </a:r>
            <a:r>
              <a:rPr lang="en-US" dirty="0" err="1" smtClean="0"/>
              <a:t>desain</a:t>
            </a:r>
            <a:r>
              <a:rPr lang="en-US" dirty="0" smtClean="0"/>
              <a:t> software yang </a:t>
            </a:r>
            <a:r>
              <a:rPr lang="en-US" dirty="0" err="1" smtClean="0"/>
              <a:t>digunakan</a:t>
            </a:r>
            <a:r>
              <a:rPr lang="en-US" dirty="0" smtClean="0"/>
              <a:t> </a:t>
            </a:r>
            <a:r>
              <a:rPr lang="en-US" dirty="0" err="1" smtClean="0"/>
              <a:t>dalam</a:t>
            </a:r>
            <a:r>
              <a:rPr lang="en-US" dirty="0" smtClean="0"/>
              <a:t> </a:t>
            </a:r>
            <a:r>
              <a:rPr lang="en-US" dirty="0" err="1" smtClean="0"/>
              <a:t>perancangan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dalam</a:t>
            </a:r>
            <a:r>
              <a:rPr lang="en-US" dirty="0" smtClean="0"/>
              <a:t> </a:t>
            </a:r>
            <a:r>
              <a:rPr lang="en-US" dirty="0" err="1" smtClean="0"/>
              <a:t>pemrograman</a:t>
            </a:r>
            <a:r>
              <a:rPr lang="en-US" dirty="0" smtClean="0"/>
              <a:t> </a:t>
            </a:r>
            <a:r>
              <a:rPr lang="en-US" dirty="0" err="1" smtClean="0"/>
              <a:t>berorientasi</a:t>
            </a:r>
            <a:r>
              <a:rPr lang="en-US" dirty="0" smtClean="0"/>
              <a:t> </a:t>
            </a:r>
            <a:r>
              <a:rPr lang="en-US" dirty="0" err="1" smtClean="0"/>
              <a:t>objek</a:t>
            </a:r>
            <a:r>
              <a:rPr lang="en-US" dirty="0" smtClean="0"/>
              <a:t>.</a:t>
            </a:r>
            <a:endParaRPr lang="id-ID" dirty="0" smtClean="0"/>
          </a:p>
          <a:p>
            <a:pPr algn="just"/>
            <a:r>
              <a:rPr lang="es-ES" dirty="0" smtClean="0"/>
              <a:t>OOSE </a:t>
            </a:r>
            <a:r>
              <a:rPr lang="es-ES" dirty="0" err="1" smtClean="0"/>
              <a:t>dikembangkan</a:t>
            </a:r>
            <a:r>
              <a:rPr lang="es-ES" dirty="0" smtClean="0"/>
              <a:t> </a:t>
            </a:r>
            <a:r>
              <a:rPr lang="es-ES" dirty="0" err="1" smtClean="0"/>
              <a:t>oleh</a:t>
            </a:r>
            <a:r>
              <a:rPr lang="es-ES" dirty="0" smtClean="0"/>
              <a:t> </a:t>
            </a:r>
            <a:r>
              <a:rPr lang="es-ES" dirty="0" err="1" smtClean="0"/>
              <a:t>Ivar</a:t>
            </a:r>
            <a:r>
              <a:rPr lang="es-ES" dirty="0" smtClean="0"/>
              <a:t> Jacobson pada </a:t>
            </a:r>
            <a:r>
              <a:rPr lang="es-ES" dirty="0" err="1" smtClean="0"/>
              <a:t>tahun</a:t>
            </a:r>
            <a:r>
              <a:rPr lang="es-ES" dirty="0" smtClean="0"/>
              <a:t> 1992. </a:t>
            </a:r>
            <a:r>
              <a:rPr lang="es-ES" dirty="0" err="1" smtClean="0"/>
              <a:t>Ini</a:t>
            </a:r>
            <a:r>
              <a:rPr lang="es-ES" dirty="0" smtClean="0"/>
              <a:t> </a:t>
            </a:r>
            <a:r>
              <a:rPr lang="es-ES" dirty="0" err="1" smtClean="0"/>
              <a:t>adalah</a:t>
            </a:r>
            <a:r>
              <a:rPr lang="es-ES" dirty="0" smtClean="0"/>
              <a:t> </a:t>
            </a:r>
            <a:r>
              <a:rPr lang="es-ES" dirty="0" err="1" smtClean="0"/>
              <a:t>pertama</a:t>
            </a:r>
            <a:r>
              <a:rPr lang="es-ES" dirty="0" smtClean="0"/>
              <a:t> </a:t>
            </a:r>
            <a:r>
              <a:rPr lang="es-ES" dirty="0" err="1" smtClean="0"/>
              <a:t>kali</a:t>
            </a:r>
            <a:r>
              <a:rPr lang="es-ES" dirty="0" smtClean="0"/>
              <a:t> </a:t>
            </a:r>
            <a:r>
              <a:rPr lang="es-ES" dirty="0" err="1" smtClean="0"/>
              <a:t>metodologi</a:t>
            </a:r>
            <a:r>
              <a:rPr lang="es-ES" dirty="0" smtClean="0"/>
              <a:t> </a:t>
            </a:r>
            <a:r>
              <a:rPr lang="es-ES" dirty="0" err="1" smtClean="0"/>
              <a:t>desain</a:t>
            </a:r>
            <a:r>
              <a:rPr lang="es-ES" dirty="0" smtClean="0"/>
              <a:t> </a:t>
            </a:r>
            <a:r>
              <a:rPr lang="es-ES" dirty="0" err="1" smtClean="0"/>
              <a:t>berorientasi</a:t>
            </a:r>
            <a:r>
              <a:rPr lang="es-ES" dirty="0" smtClean="0"/>
              <a:t> </a:t>
            </a:r>
            <a:r>
              <a:rPr lang="es-ES" dirty="0" err="1" smtClean="0"/>
              <a:t>objek</a:t>
            </a:r>
            <a:r>
              <a:rPr lang="es-ES" dirty="0" smtClean="0"/>
              <a:t> yang </a:t>
            </a:r>
            <a:r>
              <a:rPr lang="es-ES" dirty="0" err="1" smtClean="0"/>
              <a:t>memakai</a:t>
            </a:r>
            <a:r>
              <a:rPr lang="es-ES" dirty="0" smtClean="0"/>
              <a:t> use case </a:t>
            </a:r>
            <a:r>
              <a:rPr lang="es-ES" dirty="0" err="1" smtClean="0"/>
              <a:t>digunakan</a:t>
            </a:r>
            <a:r>
              <a:rPr lang="es-ES" dirty="0" smtClean="0"/>
              <a:t> </a:t>
            </a:r>
            <a:r>
              <a:rPr lang="es-ES" dirty="0" err="1" smtClean="0"/>
              <a:t>untuk</a:t>
            </a:r>
            <a:r>
              <a:rPr lang="es-ES" dirty="0" smtClean="0"/>
              <a:t> </a:t>
            </a:r>
            <a:r>
              <a:rPr lang="es-ES" dirty="0" err="1" smtClean="0"/>
              <a:t>perancangan</a:t>
            </a:r>
            <a:r>
              <a:rPr lang="es-ES" dirty="0" smtClean="0"/>
              <a:t> </a:t>
            </a:r>
            <a:r>
              <a:rPr lang="es-ES" dirty="0" err="1" smtClean="0"/>
              <a:t>perangkat</a:t>
            </a:r>
            <a:r>
              <a:rPr lang="es-ES" dirty="0" smtClean="0"/>
              <a:t> </a:t>
            </a:r>
            <a:r>
              <a:rPr lang="es-ES" dirty="0" err="1" smtClean="0"/>
              <a:t>lunak</a:t>
            </a:r>
            <a:r>
              <a:rPr lang="es-ES" dirty="0" smtClean="0"/>
              <a:t>. </a:t>
            </a:r>
            <a:r>
              <a:rPr lang="es-ES" dirty="0" err="1" smtClean="0"/>
              <a:t>Ia</a:t>
            </a:r>
            <a:r>
              <a:rPr lang="es-ES" dirty="0" smtClean="0"/>
              <a:t> juga </a:t>
            </a:r>
            <a:r>
              <a:rPr lang="es-ES" dirty="0" err="1" smtClean="0"/>
              <a:t>menggunakan</a:t>
            </a:r>
            <a:r>
              <a:rPr lang="es-ES" dirty="0" smtClean="0"/>
              <a:t> </a:t>
            </a:r>
            <a:r>
              <a:rPr lang="es-ES" dirty="0" err="1" smtClean="0"/>
              <a:t>produk-produk</a:t>
            </a:r>
            <a:r>
              <a:rPr lang="es-ES" dirty="0" smtClean="0"/>
              <a:t> </a:t>
            </a:r>
            <a:r>
              <a:rPr lang="es-ES" dirty="0" err="1" smtClean="0"/>
              <a:t>desain</a:t>
            </a:r>
            <a:r>
              <a:rPr lang="es-ES" dirty="0" smtClean="0"/>
              <a:t> </a:t>
            </a:r>
            <a:r>
              <a:rPr lang="es-ES" dirty="0" err="1" smtClean="0"/>
              <a:t>lain</a:t>
            </a:r>
            <a:r>
              <a:rPr lang="es-ES" dirty="0" smtClean="0"/>
              <a:t> yang </a:t>
            </a:r>
            <a:r>
              <a:rPr lang="es-ES" dirty="0" err="1" smtClean="0"/>
              <a:t>serupa</a:t>
            </a:r>
            <a:r>
              <a:rPr lang="es-ES" dirty="0" smtClean="0"/>
              <a:t> </a:t>
            </a:r>
            <a:r>
              <a:rPr lang="es-ES" dirty="0" err="1" smtClean="0"/>
              <a:t>dengan</a:t>
            </a:r>
            <a:r>
              <a:rPr lang="es-ES" dirty="0" smtClean="0"/>
              <a:t> yang </a:t>
            </a:r>
            <a:r>
              <a:rPr lang="es-ES" dirty="0" err="1" smtClean="0"/>
              <a:t>digunakan</a:t>
            </a:r>
            <a:r>
              <a:rPr lang="es-ES" dirty="0" smtClean="0"/>
              <a:t> </a:t>
            </a:r>
            <a:r>
              <a:rPr lang="es-ES" dirty="0" err="1" smtClean="0"/>
              <a:t>oleh</a:t>
            </a:r>
            <a:r>
              <a:rPr lang="es-ES" dirty="0" smtClean="0"/>
              <a:t> OMT. OOSE juga </a:t>
            </a:r>
            <a:r>
              <a:rPr lang="es-ES" dirty="0" err="1" smtClean="0"/>
              <a:t>mengunakan</a:t>
            </a:r>
            <a:r>
              <a:rPr lang="es-ES" dirty="0" smtClean="0"/>
              <a:t> </a:t>
            </a:r>
            <a:r>
              <a:rPr lang="es-ES" dirty="0" err="1" smtClean="0"/>
              <a:t>desain-desain</a:t>
            </a:r>
            <a:r>
              <a:rPr lang="es-ES" dirty="0" smtClean="0"/>
              <a:t> </a:t>
            </a:r>
            <a:r>
              <a:rPr lang="es-ES" dirty="0" err="1" smtClean="0"/>
              <a:t>lain</a:t>
            </a:r>
            <a:r>
              <a:rPr lang="es-ES" dirty="0" smtClean="0"/>
              <a:t> yang </a:t>
            </a:r>
            <a:r>
              <a:rPr lang="es-ES" dirty="0" err="1" smtClean="0"/>
              <a:t>serupa</a:t>
            </a:r>
            <a:r>
              <a:rPr lang="es-ES" dirty="0" smtClean="0"/>
              <a:t> yang </a:t>
            </a:r>
            <a:r>
              <a:rPr lang="es-ES" dirty="0" err="1" smtClean="0"/>
              <a:t>digunakan</a:t>
            </a:r>
            <a:r>
              <a:rPr lang="es-ES" dirty="0" smtClean="0"/>
              <a:t> </a:t>
            </a:r>
            <a:r>
              <a:rPr lang="es-ES" dirty="0" err="1" smtClean="0"/>
              <a:t>oleh</a:t>
            </a:r>
            <a:r>
              <a:rPr lang="es-ES" dirty="0" smtClean="0"/>
              <a:t> OMT.</a:t>
            </a:r>
            <a:endParaRPr lang="id-ID" dirty="0" smtClean="0"/>
          </a:p>
          <a:p>
            <a:endParaRPr lang="id-ID" dirty="0"/>
          </a:p>
        </p:txBody>
      </p:sp>
      <p:sp>
        <p:nvSpPr>
          <p:cNvPr id="3" name="Title 2"/>
          <p:cNvSpPr>
            <a:spLocks noGrp="1"/>
          </p:cNvSpPr>
          <p:nvPr>
            <p:ph type="title"/>
          </p:nvPr>
        </p:nvSpPr>
        <p:spPr/>
        <p:txBody>
          <a:bodyPr>
            <a:normAutofit fontScale="90000"/>
          </a:bodyPr>
          <a:lstStyle/>
          <a:p>
            <a:r>
              <a:rPr lang="id-ID" dirty="0" smtClean="0"/>
              <a:t>OOAD – Object Oriented Software Engineering</a:t>
            </a:r>
            <a:endParaRPr lang="id-ID"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00" b="1" dirty="0" smtClean="0"/>
              <a:t>Requirement</a:t>
            </a:r>
            <a:endParaRPr lang="id-ID" sz="3000" dirty="0" smtClean="0"/>
          </a:p>
          <a:p>
            <a:pPr lvl="0" algn="just"/>
            <a:r>
              <a:rPr lang="en-US" sz="2800" dirty="0" smtClean="0"/>
              <a:t>Yang </a:t>
            </a:r>
            <a:r>
              <a:rPr lang="en-US" sz="2800" dirty="0" err="1" smtClean="0"/>
              <a:t>dilakukan</a:t>
            </a:r>
            <a:r>
              <a:rPr lang="en-US" sz="2800" dirty="0" smtClean="0"/>
              <a:t> </a:t>
            </a:r>
            <a:r>
              <a:rPr lang="en-US" sz="2800" dirty="0" err="1" smtClean="0"/>
              <a:t>untuk</a:t>
            </a:r>
            <a:r>
              <a:rPr lang="en-US" sz="2800" dirty="0" smtClean="0"/>
              <a:t> </a:t>
            </a:r>
            <a:r>
              <a:rPr lang="en-US" sz="2800" dirty="0" err="1" smtClean="0"/>
              <a:t>memproduksi</a:t>
            </a:r>
            <a:r>
              <a:rPr lang="en-US" sz="2800" dirty="0" smtClean="0"/>
              <a:t> Requirement Model </a:t>
            </a:r>
            <a:r>
              <a:rPr lang="id-ID" sz="2800" dirty="0" smtClean="0"/>
              <a:t>adalah </a:t>
            </a:r>
            <a:r>
              <a:rPr lang="en-US" sz="2800" dirty="0" err="1" smtClean="0"/>
              <a:t>Mengidentifikasi</a:t>
            </a:r>
            <a:r>
              <a:rPr lang="en-US" sz="2800" dirty="0" smtClean="0"/>
              <a:t> </a:t>
            </a:r>
            <a:r>
              <a:rPr lang="en-US" sz="2800" dirty="0" err="1" smtClean="0"/>
              <a:t>keperluan</a:t>
            </a:r>
            <a:r>
              <a:rPr lang="en-US" sz="2800" dirty="0" smtClean="0"/>
              <a:t> </a:t>
            </a:r>
            <a:r>
              <a:rPr lang="en-US" sz="2800" dirty="0" err="1" smtClean="0"/>
              <a:t>sistem</a:t>
            </a:r>
            <a:r>
              <a:rPr lang="en-US" sz="2800" dirty="0" smtClean="0"/>
              <a:t>.</a:t>
            </a:r>
            <a:endParaRPr lang="id-ID" sz="2800" dirty="0" smtClean="0"/>
          </a:p>
          <a:p>
            <a:endParaRPr lang="id-ID" sz="2400" dirty="0" smtClean="0"/>
          </a:p>
          <a:p>
            <a:pPr marL="361950" lvl="1" indent="-276225"/>
            <a:r>
              <a:rPr lang="en-US" sz="3000" b="1" dirty="0" smtClean="0"/>
              <a:t>Analysis</a:t>
            </a:r>
            <a:endParaRPr lang="id-ID" sz="3000" dirty="0" smtClean="0"/>
          </a:p>
          <a:p>
            <a:pPr algn="just"/>
            <a:r>
              <a:rPr lang="en-US" sz="2800" dirty="0" err="1" smtClean="0"/>
              <a:t>Tujuannya</a:t>
            </a:r>
            <a:r>
              <a:rPr lang="en-US" sz="2800" dirty="0" smtClean="0"/>
              <a:t> </a:t>
            </a:r>
            <a:r>
              <a:rPr lang="en-US" sz="2800" dirty="0" err="1" smtClean="0"/>
              <a:t>untuk</a:t>
            </a:r>
            <a:r>
              <a:rPr lang="en-US" sz="2800" dirty="0" smtClean="0"/>
              <a:t> </a:t>
            </a:r>
            <a:r>
              <a:rPr lang="en-US" sz="2800" dirty="0" err="1" smtClean="0"/>
              <a:t>menghasilkan</a:t>
            </a:r>
            <a:r>
              <a:rPr lang="en-US" sz="2800" dirty="0" smtClean="0"/>
              <a:t> </a:t>
            </a:r>
            <a:r>
              <a:rPr lang="en-US" sz="2800" dirty="0" err="1" smtClean="0"/>
              <a:t>sebuah</a:t>
            </a:r>
            <a:r>
              <a:rPr lang="en-US" sz="2800" dirty="0" smtClean="0"/>
              <a:t> ‘logical model’ </a:t>
            </a:r>
            <a:r>
              <a:rPr lang="en-US" sz="2800" dirty="0" err="1" smtClean="0"/>
              <a:t>dari</a:t>
            </a:r>
            <a:r>
              <a:rPr lang="en-US" sz="2800" dirty="0" smtClean="0"/>
              <a:t> </a:t>
            </a:r>
            <a:r>
              <a:rPr lang="en-US" sz="2800" dirty="0" err="1" smtClean="0"/>
              <a:t>sistem</a:t>
            </a:r>
            <a:r>
              <a:rPr lang="en-US" sz="2800" dirty="0" smtClean="0"/>
              <a:t> </a:t>
            </a:r>
            <a:r>
              <a:rPr lang="en-US" sz="2800" dirty="0" err="1" smtClean="0"/>
              <a:t>dalam</a:t>
            </a:r>
            <a:r>
              <a:rPr lang="en-US" sz="2800" dirty="0" smtClean="0"/>
              <a:t> </a:t>
            </a:r>
            <a:r>
              <a:rPr lang="en-US" sz="2800" dirty="0" err="1" smtClean="0"/>
              <a:t>hal</a:t>
            </a:r>
            <a:r>
              <a:rPr lang="en-US" sz="2800" dirty="0" smtClean="0"/>
              <a:t> </a:t>
            </a:r>
            <a:r>
              <a:rPr lang="en-US" sz="2800" dirty="0" err="1" smtClean="0"/>
              <a:t>kelas</a:t>
            </a:r>
            <a:r>
              <a:rPr lang="en-US" sz="2800" dirty="0" smtClean="0"/>
              <a:t> </a:t>
            </a:r>
            <a:r>
              <a:rPr lang="en-US" sz="2800" dirty="0" err="1" smtClean="0"/>
              <a:t>dan</a:t>
            </a:r>
            <a:r>
              <a:rPr lang="en-US" sz="2800" dirty="0" smtClean="0"/>
              <a:t> </a:t>
            </a:r>
            <a:r>
              <a:rPr lang="en-US" sz="2800" dirty="0" err="1" smtClean="0"/>
              <a:t>hubungan</a:t>
            </a:r>
            <a:r>
              <a:rPr lang="en-US" sz="2800" dirty="0" smtClean="0"/>
              <a:t>.</a:t>
            </a:r>
            <a:endParaRPr lang="id-ID" sz="2400" dirty="0" smtClean="0"/>
          </a:p>
          <a:p>
            <a:endParaRPr lang="id-ID" dirty="0" smtClean="0"/>
          </a:p>
          <a:p>
            <a:endParaRPr lang="id-ID" dirty="0"/>
          </a:p>
        </p:txBody>
      </p:sp>
      <p:sp>
        <p:nvSpPr>
          <p:cNvPr id="3" name="Title 2"/>
          <p:cNvSpPr>
            <a:spLocks noGrp="1"/>
          </p:cNvSpPr>
          <p:nvPr>
            <p:ph type="title"/>
          </p:nvPr>
        </p:nvSpPr>
        <p:spPr/>
        <p:txBody>
          <a:bodyPr>
            <a:normAutofit/>
          </a:bodyPr>
          <a:lstStyle/>
          <a:p>
            <a:pPr lvl="0"/>
            <a:r>
              <a:rPr lang="en-US" dirty="0" smtClean="0"/>
              <a:t>Analysis</a:t>
            </a:r>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531813" lvl="1" indent="-531813"/>
            <a:r>
              <a:rPr lang="en-US" sz="3500" b="1" dirty="0" smtClean="0"/>
              <a:t>Design</a:t>
            </a:r>
            <a:endParaRPr lang="id-ID" sz="3500" dirty="0" smtClean="0"/>
          </a:p>
          <a:p>
            <a:pPr marL="893763" indent="-447675"/>
            <a:r>
              <a:rPr lang="en-US" sz="2800" dirty="0" err="1" smtClean="0"/>
              <a:t>Memproduksi</a:t>
            </a:r>
            <a:r>
              <a:rPr lang="en-US" sz="2800" dirty="0" smtClean="0"/>
              <a:t> Design Model :</a:t>
            </a:r>
            <a:endParaRPr lang="id-ID" sz="2400" dirty="0" smtClean="0"/>
          </a:p>
          <a:p>
            <a:pPr marL="893763" lvl="0" indent="-447675"/>
            <a:r>
              <a:rPr lang="en-US" sz="2800" dirty="0" err="1" smtClean="0"/>
              <a:t>Mengidentifikasi</a:t>
            </a:r>
            <a:r>
              <a:rPr lang="en-US" sz="2800" dirty="0" smtClean="0"/>
              <a:t> </a:t>
            </a:r>
            <a:r>
              <a:rPr lang="en-US" sz="2800" dirty="0" err="1" smtClean="0"/>
              <a:t>lingkungan</a:t>
            </a:r>
            <a:r>
              <a:rPr lang="en-US" sz="2800" dirty="0" smtClean="0"/>
              <a:t> </a:t>
            </a:r>
            <a:r>
              <a:rPr lang="en-US" sz="2800" dirty="0" err="1" smtClean="0"/>
              <a:t>implementasi</a:t>
            </a:r>
            <a:r>
              <a:rPr lang="en-US" sz="2800" dirty="0" smtClean="0"/>
              <a:t>.</a:t>
            </a:r>
            <a:endParaRPr lang="id-ID" sz="2400" dirty="0" smtClean="0"/>
          </a:p>
          <a:p>
            <a:pPr marL="446088" lvl="1" indent="-360363"/>
            <a:r>
              <a:rPr lang="en-US" sz="3500" b="1" dirty="0" smtClean="0"/>
              <a:t>Implementation</a:t>
            </a:r>
            <a:endParaRPr lang="id-ID" sz="3500" dirty="0" smtClean="0"/>
          </a:p>
          <a:p>
            <a:pPr algn="just">
              <a:buNone/>
            </a:pPr>
            <a:r>
              <a:rPr lang="id-ID" sz="2800" dirty="0" smtClean="0"/>
              <a:t>	</a:t>
            </a:r>
            <a:r>
              <a:rPr lang="es-ES" sz="2800" dirty="0" smtClean="0"/>
              <a:t>Pada </a:t>
            </a:r>
            <a:r>
              <a:rPr lang="es-ES" sz="2800" dirty="0" err="1" smtClean="0"/>
              <a:t>tahap</a:t>
            </a:r>
            <a:r>
              <a:rPr lang="es-ES" sz="2800" dirty="0" smtClean="0"/>
              <a:t> </a:t>
            </a:r>
            <a:r>
              <a:rPr lang="es-ES" sz="2800" dirty="0" err="1" smtClean="0"/>
              <a:t>ini</a:t>
            </a:r>
            <a:r>
              <a:rPr lang="es-ES" sz="2800" dirty="0" smtClean="0"/>
              <a:t> </a:t>
            </a:r>
            <a:r>
              <a:rPr lang="es-ES" sz="2800" dirty="0" err="1" smtClean="0"/>
              <a:t>setiap</a:t>
            </a:r>
            <a:r>
              <a:rPr lang="es-ES" sz="2800" dirty="0" smtClean="0"/>
              <a:t> </a:t>
            </a:r>
            <a:r>
              <a:rPr lang="es-ES" sz="2800" dirty="0" err="1" smtClean="0"/>
              <a:t>objek</a:t>
            </a:r>
            <a:r>
              <a:rPr lang="es-ES" sz="2800" dirty="0" smtClean="0"/>
              <a:t> </a:t>
            </a:r>
            <a:r>
              <a:rPr lang="es-ES" sz="2800" dirty="0" err="1" smtClean="0"/>
              <a:t>diimplementasikan</a:t>
            </a:r>
            <a:r>
              <a:rPr lang="es-ES" sz="2800" dirty="0" smtClean="0"/>
              <a:t> </a:t>
            </a:r>
            <a:r>
              <a:rPr lang="es-ES" sz="2800" dirty="0" err="1" smtClean="0"/>
              <a:t>dalam</a:t>
            </a:r>
            <a:r>
              <a:rPr lang="es-ES" sz="2800" dirty="0" smtClean="0"/>
              <a:t> </a:t>
            </a:r>
            <a:r>
              <a:rPr lang="es-ES" sz="2800" dirty="0" err="1" smtClean="0"/>
              <a:t>bahasa</a:t>
            </a:r>
            <a:r>
              <a:rPr lang="es-ES" sz="2800" dirty="0" smtClean="0"/>
              <a:t> </a:t>
            </a:r>
            <a:r>
              <a:rPr lang="es-ES" sz="2800" dirty="0" err="1" smtClean="0"/>
              <a:t>pemrograman</a:t>
            </a:r>
            <a:r>
              <a:rPr lang="es-ES" sz="2800" dirty="0" smtClean="0"/>
              <a:t>.</a:t>
            </a:r>
            <a:r>
              <a:rPr lang="es-ES" sz="2400" dirty="0" smtClean="0"/>
              <a:t> </a:t>
            </a:r>
            <a:r>
              <a:rPr lang="es-ES" sz="2800" dirty="0" err="1" smtClean="0"/>
              <a:t>Selama</a:t>
            </a:r>
            <a:r>
              <a:rPr lang="es-ES" sz="2800" dirty="0" smtClean="0"/>
              <a:t> </a:t>
            </a:r>
            <a:r>
              <a:rPr lang="es-ES" sz="2800" dirty="0" err="1" smtClean="0"/>
              <a:t>Proses</a:t>
            </a:r>
            <a:r>
              <a:rPr lang="es-ES" sz="2800" dirty="0" smtClean="0"/>
              <a:t> </a:t>
            </a:r>
            <a:r>
              <a:rPr lang="es-ES" sz="2800" dirty="0" err="1" smtClean="0"/>
              <a:t>Konstruksi</a:t>
            </a:r>
            <a:r>
              <a:rPr lang="es-ES" sz="2800" dirty="0" smtClean="0"/>
              <a:t>, </a:t>
            </a:r>
            <a:r>
              <a:rPr lang="es-ES" sz="2800" dirty="0" err="1" smtClean="0"/>
              <a:t>ada</a:t>
            </a:r>
            <a:r>
              <a:rPr lang="es-ES" sz="2800" dirty="0" smtClean="0"/>
              <a:t> </a:t>
            </a:r>
            <a:r>
              <a:rPr lang="es-ES" sz="2800" dirty="0" err="1" smtClean="0"/>
              <a:t>subproses</a:t>
            </a:r>
            <a:r>
              <a:rPr lang="es-ES" sz="2800" dirty="0" smtClean="0"/>
              <a:t> yang </a:t>
            </a:r>
            <a:r>
              <a:rPr lang="es-ES" sz="2800" dirty="0" err="1" smtClean="0"/>
              <a:t>disebut</a:t>
            </a:r>
            <a:r>
              <a:rPr lang="es-ES" sz="2800" dirty="0" smtClean="0"/>
              <a:t> </a:t>
            </a:r>
            <a:r>
              <a:rPr lang="es-ES" sz="2800" i="1" dirty="0" err="1" smtClean="0"/>
              <a:t>proses</a:t>
            </a:r>
            <a:r>
              <a:rPr lang="es-ES" sz="2800" i="1" dirty="0" smtClean="0"/>
              <a:t> </a:t>
            </a:r>
            <a:r>
              <a:rPr lang="es-ES" sz="2800" i="1" dirty="0" err="1" smtClean="0"/>
              <a:t>pembangunan</a:t>
            </a:r>
            <a:r>
              <a:rPr lang="es-ES" sz="2800" i="1" dirty="0" smtClean="0"/>
              <a:t> </a:t>
            </a:r>
            <a:r>
              <a:rPr lang="es-ES" sz="2800" i="1" dirty="0" err="1" smtClean="0"/>
              <a:t>komponen</a:t>
            </a:r>
            <a:r>
              <a:rPr lang="es-ES" sz="2800" i="1" dirty="0" smtClean="0"/>
              <a:t>,</a:t>
            </a:r>
            <a:r>
              <a:rPr lang="es-ES" sz="2800" dirty="0" smtClean="0"/>
              <a:t> yang </a:t>
            </a:r>
            <a:r>
              <a:rPr lang="es-ES" sz="2800" dirty="0" err="1" smtClean="0"/>
              <a:t>mengembangkan</a:t>
            </a:r>
            <a:r>
              <a:rPr lang="es-ES" sz="2800" dirty="0" smtClean="0"/>
              <a:t> dan </a:t>
            </a:r>
            <a:r>
              <a:rPr lang="es-ES" sz="2800" dirty="0" err="1" smtClean="0"/>
              <a:t>memelihara</a:t>
            </a:r>
            <a:r>
              <a:rPr lang="es-ES" sz="2800" dirty="0" smtClean="0"/>
              <a:t> </a:t>
            </a:r>
            <a:r>
              <a:rPr lang="es-ES" sz="2800" dirty="0" err="1" smtClean="0"/>
              <a:t>komponen</a:t>
            </a:r>
            <a:r>
              <a:rPr lang="es-ES" sz="2800" dirty="0" smtClean="0"/>
              <a:t> yang </a:t>
            </a:r>
            <a:r>
              <a:rPr lang="es-ES" sz="2800" dirty="0" err="1" smtClean="0"/>
              <a:t>akan</a:t>
            </a:r>
            <a:r>
              <a:rPr lang="es-ES" sz="2800" dirty="0" smtClean="0"/>
              <a:t> </a:t>
            </a:r>
            <a:r>
              <a:rPr lang="es-ES" sz="2800" dirty="0" err="1" smtClean="0"/>
              <a:t>digunakan</a:t>
            </a:r>
            <a:r>
              <a:rPr lang="es-ES" sz="2800" dirty="0" smtClean="0"/>
              <a:t>.</a:t>
            </a:r>
            <a:endParaRPr lang="id-ID" sz="2400" dirty="0" smtClean="0"/>
          </a:p>
          <a:p>
            <a:endParaRPr lang="id-ID" dirty="0"/>
          </a:p>
        </p:txBody>
      </p:sp>
      <p:sp>
        <p:nvSpPr>
          <p:cNvPr id="3" name="Title 2"/>
          <p:cNvSpPr>
            <a:spLocks noGrp="1"/>
          </p:cNvSpPr>
          <p:nvPr>
            <p:ph type="title"/>
          </p:nvPr>
        </p:nvSpPr>
        <p:spPr/>
        <p:txBody>
          <a:bodyPr/>
          <a:lstStyle/>
          <a:p>
            <a:r>
              <a:rPr lang="id-ID" dirty="0" smtClean="0"/>
              <a:t>Construction</a:t>
            </a:r>
            <a:endParaRPr lang="id-ID"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5725" indent="23813" algn="just">
              <a:buNone/>
            </a:pPr>
            <a:r>
              <a:rPr lang="en-US" dirty="0" err="1" smtClean="0"/>
              <a:t>Pengujian</a:t>
            </a:r>
            <a:r>
              <a:rPr lang="en-US" dirty="0" smtClean="0"/>
              <a:t> </a:t>
            </a:r>
            <a:r>
              <a:rPr lang="en-US" dirty="0" err="1" smtClean="0"/>
              <a:t>dimulai</a:t>
            </a:r>
            <a:r>
              <a:rPr lang="en-US" dirty="0" smtClean="0"/>
              <a:t> </a:t>
            </a:r>
            <a:r>
              <a:rPr lang="en-US" dirty="0" err="1" smtClean="0"/>
              <a:t>dengan</a:t>
            </a:r>
            <a:r>
              <a:rPr lang="en-US" dirty="0" smtClean="0"/>
              <a:t> </a:t>
            </a:r>
            <a:r>
              <a:rPr lang="en-US" dirty="0" err="1" smtClean="0"/>
              <a:t>perencanaan</a:t>
            </a:r>
            <a:r>
              <a:rPr lang="en-US" dirty="0" smtClean="0"/>
              <a:t> </a:t>
            </a:r>
            <a:r>
              <a:rPr lang="en-US" dirty="0" err="1" smtClean="0"/>
              <a:t>tes</a:t>
            </a:r>
            <a:r>
              <a:rPr lang="en-US" dirty="0" smtClean="0"/>
              <a:t> </a:t>
            </a:r>
            <a:r>
              <a:rPr lang="en-US" dirty="0" err="1" smtClean="0"/>
              <a:t>di</a:t>
            </a:r>
            <a:r>
              <a:rPr lang="en-US" dirty="0" smtClean="0"/>
              <a:t> </a:t>
            </a:r>
            <a:r>
              <a:rPr lang="en-US" dirty="0" err="1" smtClean="0"/>
              <a:t>mana</a:t>
            </a:r>
            <a:r>
              <a:rPr lang="en-US" dirty="0" smtClean="0"/>
              <a:t> </a:t>
            </a:r>
            <a:r>
              <a:rPr lang="en-US" dirty="0" err="1" smtClean="0"/>
              <a:t>seseorang</a:t>
            </a:r>
            <a:r>
              <a:rPr lang="en-US" dirty="0" smtClean="0"/>
              <a:t> </a:t>
            </a:r>
            <a:r>
              <a:rPr lang="en-US" dirty="0" err="1" smtClean="0"/>
              <a:t>sedang</a:t>
            </a:r>
            <a:r>
              <a:rPr lang="en-US" dirty="0" smtClean="0"/>
              <a:t> </a:t>
            </a:r>
            <a:r>
              <a:rPr lang="en-US" dirty="0" err="1" smtClean="0"/>
              <a:t>meneliti</a:t>
            </a:r>
            <a:r>
              <a:rPr lang="en-US" dirty="0" smtClean="0"/>
              <a:t> </a:t>
            </a:r>
            <a:r>
              <a:rPr lang="en-US" dirty="0" err="1" smtClean="0"/>
              <a:t>apakah</a:t>
            </a:r>
            <a:r>
              <a:rPr lang="en-US" dirty="0" smtClean="0"/>
              <a:t> </a:t>
            </a:r>
            <a:r>
              <a:rPr lang="en-US" dirty="0" err="1" smtClean="0"/>
              <a:t>ada</a:t>
            </a:r>
            <a:r>
              <a:rPr lang="en-US" dirty="0" smtClean="0"/>
              <a:t> program </a:t>
            </a:r>
            <a:r>
              <a:rPr lang="en-US" dirty="0" err="1" smtClean="0"/>
              <a:t>tes</a:t>
            </a:r>
            <a:r>
              <a:rPr lang="en-US" dirty="0" smtClean="0"/>
              <a:t> </a:t>
            </a:r>
            <a:r>
              <a:rPr lang="en-US" dirty="0" err="1" smtClean="0"/>
              <a:t>dan</a:t>
            </a:r>
            <a:r>
              <a:rPr lang="en-US" dirty="0" smtClean="0"/>
              <a:t> data yang </a:t>
            </a:r>
            <a:r>
              <a:rPr lang="en-US" dirty="0" err="1" smtClean="0"/>
              <a:t>dapat</a:t>
            </a:r>
            <a:r>
              <a:rPr lang="en-US" dirty="0" smtClean="0"/>
              <a:t> </a:t>
            </a:r>
            <a:r>
              <a:rPr lang="en-US" dirty="0" err="1" smtClean="0"/>
              <a:t>digunakan</a:t>
            </a:r>
            <a:r>
              <a:rPr lang="en-US" dirty="0" smtClean="0"/>
              <a:t>, </a:t>
            </a:r>
            <a:r>
              <a:rPr lang="en-US" dirty="0" err="1" smtClean="0"/>
              <a:t>apakah</a:t>
            </a:r>
            <a:r>
              <a:rPr lang="en-US" dirty="0" smtClean="0"/>
              <a:t> software </a:t>
            </a:r>
            <a:r>
              <a:rPr lang="en-US" dirty="0" err="1" smtClean="0"/>
              <a:t>tersebut</a:t>
            </a:r>
            <a:r>
              <a:rPr lang="en-US" dirty="0" smtClean="0"/>
              <a:t> </a:t>
            </a:r>
            <a:r>
              <a:rPr lang="en-US" dirty="0" err="1" smtClean="0"/>
              <a:t>dapat</a:t>
            </a:r>
            <a:r>
              <a:rPr lang="en-US" dirty="0" smtClean="0"/>
              <a:t> </a:t>
            </a:r>
            <a:r>
              <a:rPr lang="en-US" dirty="0" err="1" smtClean="0"/>
              <a:t>diubah</a:t>
            </a:r>
            <a:endParaRPr lang="id-ID" dirty="0"/>
          </a:p>
        </p:txBody>
      </p:sp>
      <p:sp>
        <p:nvSpPr>
          <p:cNvPr id="3" name="Title 2"/>
          <p:cNvSpPr>
            <a:spLocks noGrp="1"/>
          </p:cNvSpPr>
          <p:nvPr>
            <p:ph type="title"/>
          </p:nvPr>
        </p:nvSpPr>
        <p:spPr/>
        <p:txBody>
          <a:bodyPr/>
          <a:lstStyle/>
          <a:p>
            <a:r>
              <a:rPr lang="id-ID" dirty="0" smtClean="0"/>
              <a:t>Testing</a:t>
            </a:r>
            <a:endParaRPr lang="id-ID"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4" name="Rectangle 4"/>
          <p:cNvSpPr>
            <a:spLocks noGrp="1" noChangeArrowheads="1"/>
          </p:cNvSpPr>
          <p:nvPr>
            <p:ph type="title"/>
          </p:nvPr>
        </p:nvSpPr>
        <p:spPr>
          <a:xfrm>
            <a:off x="457347" y="533400"/>
            <a:ext cx="8229307" cy="533400"/>
          </a:xfrm>
          <a:noFill/>
          <a:ln/>
        </p:spPr>
        <p:txBody>
          <a:bodyPr>
            <a:normAutofit fontScale="90000"/>
          </a:bodyPr>
          <a:lstStyle/>
          <a:p>
            <a:r>
              <a:rPr lang="en-US" sz="3600" dirty="0">
                <a:solidFill>
                  <a:schemeClr val="tx1"/>
                </a:solidFill>
                <a:effectLst/>
                <a:latin typeface="Verdana" pitchFamily="34" charset="0"/>
              </a:rPr>
              <a:t>OOSE Analysis Model</a:t>
            </a:r>
            <a:r>
              <a:rPr lang="en-US" sz="2800" dirty="0">
                <a:solidFill>
                  <a:schemeClr val="tx1"/>
                </a:solidFill>
                <a:effectLst/>
                <a:latin typeface="Times New Roman" pitchFamily="18" charset="0"/>
              </a:rPr>
              <a:t/>
            </a:r>
            <a:br>
              <a:rPr lang="en-US" sz="2800" dirty="0">
                <a:solidFill>
                  <a:schemeClr val="tx1"/>
                </a:solidFill>
                <a:effectLst/>
                <a:latin typeface="Times New Roman" pitchFamily="18" charset="0"/>
              </a:rPr>
            </a:br>
            <a:endParaRPr lang="en-US" sz="2800" dirty="0">
              <a:solidFill>
                <a:schemeClr val="tx1"/>
              </a:solidFill>
              <a:effectLst/>
              <a:latin typeface="Times New Roman" pitchFamily="18" charset="0"/>
            </a:endParaRPr>
          </a:p>
        </p:txBody>
      </p:sp>
      <p:graphicFrame>
        <p:nvGraphicFramePr>
          <p:cNvPr id="542769" name="Group 49"/>
          <p:cNvGraphicFramePr>
            <a:graphicFrameLocks noGrp="1"/>
          </p:cNvGraphicFramePr>
          <p:nvPr/>
        </p:nvGraphicFramePr>
        <p:xfrm>
          <a:off x="491062" y="1219200"/>
          <a:ext cx="6265062" cy="4317048"/>
        </p:xfrm>
        <a:graphic>
          <a:graphicData uri="http://schemas.openxmlformats.org/drawingml/2006/table">
            <a:tbl>
              <a:tblPr/>
              <a:tblGrid>
                <a:gridCol w="6265062"/>
              </a:tblGrid>
              <a:tr h="22860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smtClean="0">
                        <a:ln>
                          <a:noFill/>
                        </a:ln>
                        <a:solidFill>
                          <a:schemeClr val="tx1"/>
                        </a:solidFill>
                        <a:effectLst/>
                        <a:latin typeface="Times New Roman" pitchFamily="18" charset="0"/>
                      </a:endParaRPr>
                    </a:p>
                  </a:txBody>
                  <a:tcPr marL="84433" marR="84433" horzOverflow="overflow">
                    <a:lnL cap="flat">
                      <a:noFill/>
                    </a:lnL>
                    <a:lnR cap="flat">
                      <a:noFill/>
                    </a:lnR>
                    <a:lnT cap="flat">
                      <a:noFill/>
                    </a:lnT>
                    <a:lnB>
                      <a:noFill/>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smtClean="0">
                        <a:ln>
                          <a:noFill/>
                        </a:ln>
                        <a:solidFill>
                          <a:schemeClr val="tx1"/>
                        </a:solidFill>
                        <a:effectLst/>
                        <a:latin typeface="Times New Roman" pitchFamily="18" charset="0"/>
                      </a:endParaRPr>
                    </a:p>
                  </a:txBody>
                  <a:tcPr marL="84433" marR="84433" anchor="ctr" horzOverflow="overflow">
                    <a:lnL cap="flat">
                      <a:noFill/>
                    </a:lnL>
                    <a:lnR cap="flat">
                      <a:noFill/>
                    </a:lnR>
                    <a:lnT>
                      <a:noFill/>
                    </a:lnT>
                    <a:lnB>
                      <a:noFill/>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424542"/>
                          </a:solidFill>
                          <a:effectLst/>
                          <a:latin typeface="Verdana" pitchFamily="34" charset="0"/>
                        </a:rPr>
                        <a:t/>
                      </a:r>
                      <a:br>
                        <a:rPr kumimoji="0" lang="en-US" sz="800" b="0" i="0" u="none" strike="noStrike" cap="none" normalizeH="0" baseline="0" smtClean="0">
                          <a:ln>
                            <a:noFill/>
                          </a:ln>
                          <a:solidFill>
                            <a:srgbClr val="424542"/>
                          </a:solidFill>
                          <a:effectLst/>
                          <a:latin typeface="Verdana" pitchFamily="34" charset="0"/>
                        </a:rPr>
                      </a:br>
                      <a:r>
                        <a:rPr kumimoji="0" lang="en-US" sz="800" b="0" i="0" u="none" strike="noStrike" cap="none" normalizeH="0" baseline="0" smtClean="0">
                          <a:ln>
                            <a:noFill/>
                          </a:ln>
                          <a:solidFill>
                            <a:srgbClr val="424542"/>
                          </a:solidFill>
                          <a:effectLst/>
                          <a:latin typeface="Verdana" pitchFamily="34" charset="0"/>
                        </a:rPr>
                        <a:t/>
                      </a:r>
                      <a:br>
                        <a:rPr kumimoji="0" lang="en-US" sz="800" b="0" i="0" u="none" strike="noStrike" cap="none" normalizeH="0" baseline="0" smtClean="0">
                          <a:ln>
                            <a:noFill/>
                          </a:ln>
                          <a:solidFill>
                            <a:srgbClr val="424542"/>
                          </a:solidFill>
                          <a:effectLst/>
                          <a:latin typeface="Verdana" pitchFamily="34" charset="0"/>
                        </a:rPr>
                      </a:br>
                      <a:endParaRPr kumimoji="0" lang="en-US" sz="2400" b="0" i="0" u="none" strike="noStrike" cap="none" normalizeH="0" baseline="0" smtClean="0">
                        <a:ln>
                          <a:noFill/>
                        </a:ln>
                        <a:solidFill>
                          <a:schemeClr val="tx1"/>
                        </a:solidFill>
                        <a:effectLst/>
                        <a:latin typeface="Times New Roman" pitchFamily="18" charset="0"/>
                      </a:endParaRPr>
                    </a:p>
                  </a:txBody>
                  <a:tcPr marL="84433" marR="84433" anchor="ctr" horzOverflow="overflow">
                    <a:lnL cap="flat">
                      <a:noFill/>
                    </a:lnL>
                    <a:lnR cap="flat">
                      <a:noFill/>
                    </a:lnR>
                    <a:lnT>
                      <a:noFill/>
                    </a:lnT>
                    <a:lnB>
                      <a:noFill/>
                    </a:lnB>
                    <a:lnTlToBr>
                      <a:noFill/>
                    </a:lnTlToBr>
                    <a:lnBlToTr>
                      <a:noFill/>
                    </a:lnBlToTr>
                    <a:noFill/>
                  </a:tcPr>
                </a:tc>
              </a:tr>
              <a:tr h="29448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marL="84433" marR="84433" horzOverflow="overflow">
                    <a:lnL cap="flat">
                      <a:noFill/>
                    </a:lnL>
                    <a:lnR cap="flat">
                      <a:noFill/>
                    </a:lnR>
                    <a:lnT>
                      <a:noFill/>
                    </a:lnT>
                    <a:lnB cap="flat">
                      <a:noFill/>
                    </a:lnB>
                    <a:lnTlToBr>
                      <a:noFill/>
                    </a:lnTlToBr>
                    <a:lnBlToTr>
                      <a:noFill/>
                    </a:lnBlToTr>
                    <a:noFill/>
                  </a:tcPr>
                </a:tc>
              </a:tr>
            </a:tbl>
          </a:graphicData>
        </a:graphic>
      </p:graphicFrame>
      <p:graphicFrame>
        <p:nvGraphicFramePr>
          <p:cNvPr id="542773" name="Group 53"/>
          <p:cNvGraphicFramePr>
            <a:graphicFrameLocks noGrp="1"/>
          </p:cNvGraphicFramePr>
          <p:nvPr/>
        </p:nvGraphicFramePr>
        <p:xfrm>
          <a:off x="642045" y="1708150"/>
          <a:ext cx="6247472" cy="4686300"/>
        </p:xfrm>
        <a:graphic>
          <a:graphicData uri="http://schemas.openxmlformats.org/drawingml/2006/table">
            <a:tbl>
              <a:tblPr/>
              <a:tblGrid>
                <a:gridCol w="1575794"/>
                <a:gridCol w="4671678"/>
              </a:tblGrid>
              <a:tr h="1200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Verdana" pitchFamily="34" charset="0"/>
                        </a:rPr>
                        <a:t>  </a:t>
                      </a:r>
                      <a:r>
                        <a:rPr kumimoji="0" lang="en-US" sz="3700" b="0" i="0" u="none" strike="noStrike" cap="none" normalizeH="0" baseline="0" dirty="0" smtClean="0">
                          <a:ln>
                            <a:noFill/>
                          </a:ln>
                          <a:solidFill>
                            <a:schemeClr val="tx1"/>
                          </a:solidFill>
                          <a:effectLst/>
                          <a:latin typeface="Verdana" pitchFamily="34" charset="0"/>
                        </a:rPr>
                        <a:t> </a:t>
                      </a:r>
                      <a:r>
                        <a:rPr kumimoji="0" lang="en-US" sz="800" b="0" i="0" u="none" strike="noStrike" cap="none" normalizeH="0" baseline="0" dirty="0" smtClean="0">
                          <a:ln>
                            <a:noFill/>
                          </a:ln>
                          <a:solidFill>
                            <a:schemeClr val="tx1"/>
                          </a:solidFill>
                          <a:effectLst/>
                          <a:latin typeface="Verdana" pitchFamily="34" charset="0"/>
                        </a:rPr>
                        <a:t>                                 </a:t>
                      </a:r>
                      <a:br>
                        <a:rPr kumimoji="0" lang="en-US" sz="800" b="0" i="0" u="none" strike="noStrike" cap="none" normalizeH="0" baseline="0" dirty="0" smtClean="0">
                          <a:ln>
                            <a:noFill/>
                          </a:ln>
                          <a:solidFill>
                            <a:schemeClr val="tx1"/>
                          </a:solidFill>
                          <a:effectLst/>
                          <a:latin typeface="Verdana" pitchFamily="34" charset="0"/>
                        </a:rPr>
                      </a:br>
                      <a:r>
                        <a:rPr kumimoji="0" lang="en-US" sz="800" b="0" i="0" u="none" strike="noStrike" cap="none" normalizeH="0" baseline="0" dirty="0" smtClean="0">
                          <a:ln>
                            <a:noFill/>
                          </a:ln>
                          <a:solidFill>
                            <a:schemeClr val="tx1"/>
                          </a:solidFill>
                          <a:effectLst/>
                          <a:latin typeface="Verdana" pitchFamily="34" charset="0"/>
                        </a:rPr>
                        <a:t/>
                      </a:r>
                      <a:br>
                        <a:rPr kumimoji="0" lang="en-US" sz="800" b="0" i="0" u="none" strike="noStrike" cap="none" normalizeH="0" baseline="0" dirty="0" smtClean="0">
                          <a:ln>
                            <a:noFill/>
                          </a:ln>
                          <a:solidFill>
                            <a:schemeClr val="tx1"/>
                          </a:solidFill>
                          <a:effectLst/>
                          <a:latin typeface="Verdana" pitchFamily="34" charset="0"/>
                        </a:rPr>
                      </a:br>
                      <a:endParaRPr kumimoji="0" lang="en-US" sz="800" b="0" i="0" u="none" strike="noStrike" cap="none" normalizeH="0" baseline="0" dirty="0" smtClean="0">
                        <a:ln>
                          <a:noFill/>
                        </a:ln>
                        <a:solidFill>
                          <a:schemeClr val="tx1"/>
                        </a:solidFill>
                        <a:effectLst/>
                        <a:latin typeface="Verdana" pitchFamily="34" charset="0"/>
                      </a:endParaRPr>
                    </a:p>
                  </a:txBody>
                  <a:tcPr marL="84433" marR="84433"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Verdana" pitchFamily="34" charset="0"/>
                        </a:rPr>
                        <a:t>Interface object</a:t>
                      </a:r>
                      <a:r>
                        <a:rPr kumimoji="0" lang="en-US" sz="1600" b="0" i="0" u="none" strike="noStrike" cap="none" normalizeH="0" baseline="0" dirty="0" smtClean="0">
                          <a:ln>
                            <a:noFill/>
                          </a:ln>
                          <a:solidFill>
                            <a:schemeClr val="tx1"/>
                          </a:solidFill>
                          <a:effectLst/>
                          <a:latin typeface="Verdana" pitchFamily="34" charset="0"/>
                        </a:rPr>
                        <a:t/>
                      </a:r>
                      <a:br>
                        <a:rPr kumimoji="0" lang="en-US" sz="1600" b="0" i="0" u="none" strike="noStrike" cap="none" normalizeH="0" baseline="0" dirty="0" smtClean="0">
                          <a:ln>
                            <a:noFill/>
                          </a:ln>
                          <a:solidFill>
                            <a:schemeClr val="tx1"/>
                          </a:solidFill>
                          <a:effectLst/>
                          <a:latin typeface="Verdana" pitchFamily="34" charset="0"/>
                        </a:rPr>
                      </a:br>
                      <a:r>
                        <a:rPr kumimoji="0" lang="en-US" sz="1600" b="0" i="0" u="none" strike="noStrike" cap="none" normalizeH="0" baseline="0" dirty="0" smtClean="0">
                          <a:ln>
                            <a:noFill/>
                          </a:ln>
                          <a:solidFill>
                            <a:schemeClr val="tx1"/>
                          </a:solidFill>
                          <a:effectLst/>
                          <a:latin typeface="Verdana" pitchFamily="34" charset="0"/>
                        </a:rPr>
                        <a:t>Interface objects interact directly with the environment. </a:t>
                      </a:r>
                      <a:br>
                        <a:rPr kumimoji="0" lang="en-US" sz="1600" b="0" i="0" u="none" strike="noStrike" cap="none" normalizeH="0" baseline="0" dirty="0" smtClean="0">
                          <a:ln>
                            <a:noFill/>
                          </a:ln>
                          <a:solidFill>
                            <a:schemeClr val="tx1"/>
                          </a:solidFill>
                          <a:effectLst/>
                          <a:latin typeface="Verdana" pitchFamily="34" charset="0"/>
                        </a:rPr>
                      </a:br>
                      <a:endParaRPr kumimoji="0" lang="en-US" sz="16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Verdana" pitchFamily="34" charset="0"/>
                        </a:rPr>
                        <a:t>Entity object</a:t>
                      </a:r>
                      <a:r>
                        <a:rPr kumimoji="0" lang="en-US" sz="1600" b="0" i="0" u="none" strike="noStrike" cap="none" normalizeH="0" baseline="0" dirty="0" smtClean="0">
                          <a:ln>
                            <a:noFill/>
                          </a:ln>
                          <a:solidFill>
                            <a:schemeClr val="tx1"/>
                          </a:solidFill>
                          <a:effectLst/>
                          <a:latin typeface="Verdana" pitchFamily="34" charset="0"/>
                        </a:rPr>
                        <a:t/>
                      </a:r>
                      <a:br>
                        <a:rPr kumimoji="0" lang="en-US" sz="1600" b="0" i="0" u="none" strike="noStrike" cap="none" normalizeH="0" baseline="0" dirty="0" smtClean="0">
                          <a:ln>
                            <a:noFill/>
                          </a:ln>
                          <a:solidFill>
                            <a:schemeClr val="tx1"/>
                          </a:solidFill>
                          <a:effectLst/>
                          <a:latin typeface="Verdana" pitchFamily="34" charset="0"/>
                        </a:rPr>
                      </a:br>
                      <a:r>
                        <a:rPr kumimoji="0" lang="en-US" sz="1600" b="0" i="0" u="none" strike="noStrike" cap="none" normalizeH="0" baseline="0" dirty="0" smtClean="0">
                          <a:ln>
                            <a:noFill/>
                          </a:ln>
                          <a:solidFill>
                            <a:schemeClr val="tx1"/>
                          </a:solidFill>
                          <a:effectLst/>
                          <a:latin typeface="Verdana" pitchFamily="34" charset="0"/>
                        </a:rPr>
                        <a:t>Information about an entity object is stored even after a use case is completed. </a:t>
                      </a:r>
                      <a:br>
                        <a:rPr kumimoji="0" lang="en-US" sz="1600" b="0" i="0" u="none" strike="noStrike" cap="none" normalizeH="0" baseline="0" dirty="0" smtClean="0">
                          <a:ln>
                            <a:noFill/>
                          </a:ln>
                          <a:solidFill>
                            <a:schemeClr val="tx1"/>
                          </a:solidFill>
                          <a:effectLst/>
                          <a:latin typeface="Verdana" pitchFamily="34" charset="0"/>
                        </a:rPr>
                      </a:br>
                      <a:endParaRPr kumimoji="0" lang="en-US" sz="1600" b="0" i="0" u="none" strike="noStrike" cap="none" normalizeH="0" baseline="0" dirty="0" smtClean="0">
                        <a:ln>
                          <a:noFill/>
                        </a:ln>
                        <a:solidFill>
                          <a:schemeClr val="tx1"/>
                        </a:solidFill>
                        <a:effectLst/>
                        <a:latin typeface="Verdana" pitchFamily="34" charset="0"/>
                      </a:endParaRPr>
                    </a:p>
                  </a:txBody>
                  <a:tcPr marL="84433" marR="84433" anchor="ctr" horzOverflow="overflow">
                    <a:lnL>
                      <a:noFill/>
                    </a:lnL>
                    <a:lnR cap="flat">
                      <a:noFill/>
                    </a:lnR>
                    <a:lnT cap="flat">
                      <a:noFill/>
                    </a:lnT>
                    <a:lnB>
                      <a:noFill/>
                    </a:lnB>
                    <a:lnTlToBr>
                      <a:noFill/>
                    </a:lnTlToBr>
                    <a:lnBlToTr>
                      <a:noFill/>
                    </a:lnBlToTr>
                    <a:noFill/>
                  </a:tcPr>
                </a:tc>
              </a:tr>
              <a:tr h="1200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Verdana" pitchFamily="34" charset="0"/>
                        </a:rPr>
                        <a:t>  </a:t>
                      </a:r>
                      <a:r>
                        <a:rPr kumimoji="0" lang="en-US" sz="3400" b="0" i="0" u="none" strike="noStrike" cap="none" normalizeH="0" baseline="0" smtClean="0">
                          <a:ln>
                            <a:noFill/>
                          </a:ln>
                          <a:solidFill>
                            <a:schemeClr val="tx1"/>
                          </a:solidFill>
                          <a:effectLst/>
                          <a:latin typeface="Verdana" pitchFamily="34" charset="0"/>
                        </a:rPr>
                        <a:t> </a:t>
                      </a:r>
                      <a:r>
                        <a:rPr kumimoji="0" lang="en-US" sz="800" b="0" i="0" u="none" strike="noStrike" cap="none" normalizeH="0" baseline="0" smtClean="0">
                          <a:ln>
                            <a:noFill/>
                          </a:ln>
                          <a:solidFill>
                            <a:schemeClr val="tx1"/>
                          </a:solidFill>
                          <a:effectLst/>
                          <a:latin typeface="Verdana" pitchFamily="34" charset="0"/>
                        </a:rPr>
                        <a:t>                                    </a:t>
                      </a:r>
                      <a:br>
                        <a:rPr kumimoji="0" lang="en-US" sz="800" b="0" i="0" u="none" strike="noStrike" cap="none" normalizeH="0" baseline="0" smtClean="0">
                          <a:ln>
                            <a:noFill/>
                          </a:ln>
                          <a:solidFill>
                            <a:schemeClr val="tx1"/>
                          </a:solidFill>
                          <a:effectLst/>
                          <a:latin typeface="Verdana" pitchFamily="34" charset="0"/>
                        </a:rPr>
                      </a:br>
                      <a:r>
                        <a:rPr kumimoji="0" lang="en-US" sz="800" b="0" i="0" u="none" strike="noStrike" cap="none" normalizeH="0" baseline="0" smtClean="0">
                          <a:ln>
                            <a:noFill/>
                          </a:ln>
                          <a:solidFill>
                            <a:schemeClr val="tx1"/>
                          </a:solidFill>
                          <a:effectLst/>
                          <a:latin typeface="Verdana" pitchFamily="34" charset="0"/>
                        </a:rPr>
                        <a:t/>
                      </a:r>
                      <a:br>
                        <a:rPr kumimoji="0" lang="en-US" sz="800" b="0" i="0" u="none" strike="noStrike" cap="none" normalizeH="0" baseline="0" smtClean="0">
                          <a:ln>
                            <a:noFill/>
                          </a:ln>
                          <a:solidFill>
                            <a:schemeClr val="tx1"/>
                          </a:solidFill>
                          <a:effectLst/>
                          <a:latin typeface="Verdana" pitchFamily="34" charset="0"/>
                        </a:rPr>
                      </a:br>
                      <a:endParaRPr kumimoji="0" lang="en-US" sz="800" b="0" i="0" u="none" strike="noStrike" cap="none" normalizeH="0" baseline="0" smtClean="0">
                        <a:ln>
                          <a:noFill/>
                        </a:ln>
                        <a:solidFill>
                          <a:schemeClr val="tx1"/>
                        </a:solidFill>
                        <a:effectLst/>
                        <a:latin typeface="Verdana" pitchFamily="34" charset="0"/>
                      </a:endParaRPr>
                    </a:p>
                  </a:txBody>
                  <a:tcPr marL="84433" marR="84433"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rPr>
                        <a:t>Control object</a:t>
                      </a:r>
                      <a:r>
                        <a:rPr kumimoji="0" lang="en-US" sz="1600" b="0" i="0" u="none" strike="noStrike" cap="none" normalizeH="0" baseline="0" smtClean="0">
                          <a:ln>
                            <a:noFill/>
                          </a:ln>
                          <a:solidFill>
                            <a:schemeClr val="tx1"/>
                          </a:solidFill>
                          <a:effectLst/>
                          <a:latin typeface="Verdana" pitchFamily="34" charset="0"/>
                        </a:rPr>
                        <a:t/>
                      </a:r>
                      <a:br>
                        <a:rPr kumimoji="0" lang="en-US" sz="1600" b="0" i="0" u="none" strike="noStrike" cap="none" normalizeH="0" baseline="0" smtClean="0">
                          <a:ln>
                            <a:noFill/>
                          </a:ln>
                          <a:solidFill>
                            <a:schemeClr val="tx1"/>
                          </a:solidFill>
                          <a:effectLst/>
                          <a:latin typeface="Verdana" pitchFamily="34" charset="0"/>
                        </a:rPr>
                      </a:br>
                      <a:r>
                        <a:rPr kumimoji="0" lang="en-US" sz="1600" b="0" i="0" u="none" strike="noStrike" cap="none" normalizeH="0" baseline="0" smtClean="0">
                          <a:ln>
                            <a:noFill/>
                          </a:ln>
                          <a:solidFill>
                            <a:schemeClr val="tx1"/>
                          </a:solidFill>
                          <a:effectLst/>
                          <a:latin typeface="Verdana" pitchFamily="34" charset="0"/>
                        </a:rPr>
                        <a:t>A control object illustrates functionality that is not contained in any other object in the system. </a:t>
                      </a:r>
                      <a:endParaRPr kumimoji="0" lang="en-US" sz="1600" b="0" i="0" u="none" strike="noStrike" cap="none" normalizeH="0" baseline="0" smtClean="0">
                        <a:ln>
                          <a:noFill/>
                        </a:ln>
                        <a:solidFill>
                          <a:schemeClr val="tx1"/>
                        </a:solidFill>
                        <a:effectLst/>
                        <a:latin typeface="Times New Roman" pitchFamily="18" charset="0"/>
                      </a:endParaRPr>
                    </a:p>
                  </a:txBody>
                  <a:tcPr marL="84433" marR="84433" anchor="ctr" horzOverflow="overflow">
                    <a:lnL>
                      <a:noFill/>
                    </a:lnL>
                    <a:lnR cap="flat">
                      <a:noFill/>
                    </a:lnR>
                    <a:lnT>
                      <a:noFill/>
                    </a:lnT>
                    <a:lnB>
                      <a:noFill/>
                    </a:lnB>
                    <a:lnTlToBr>
                      <a:noFill/>
                    </a:lnTlToBr>
                    <a:lnBlToTr>
                      <a:noFill/>
                    </a:lnBlToTr>
                    <a:noFill/>
                  </a:tcPr>
                </a:tc>
              </a:tr>
              <a:tr h="1200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Verdana" pitchFamily="34" charset="0"/>
                        </a:rPr>
                        <a:t>  </a:t>
                      </a:r>
                      <a:r>
                        <a:rPr kumimoji="0" lang="en-US" sz="3200" b="0" i="0" u="none" strike="noStrike" cap="none" normalizeH="0" baseline="0" smtClean="0">
                          <a:ln>
                            <a:noFill/>
                          </a:ln>
                          <a:solidFill>
                            <a:schemeClr val="tx1"/>
                          </a:solidFill>
                          <a:effectLst/>
                          <a:latin typeface="Verdana" pitchFamily="34" charset="0"/>
                        </a:rPr>
                        <a:t> </a:t>
                      </a:r>
                      <a:r>
                        <a:rPr kumimoji="0" lang="en-US" sz="800" b="0" i="0" u="none" strike="noStrike" cap="none" normalizeH="0" baseline="0" smtClean="0">
                          <a:ln>
                            <a:noFill/>
                          </a:ln>
                          <a:solidFill>
                            <a:schemeClr val="tx1"/>
                          </a:solidFill>
                          <a:effectLst/>
                          <a:latin typeface="Verdana" pitchFamily="34" charset="0"/>
                        </a:rPr>
                        <a:t>                                      </a:t>
                      </a:r>
                      <a:br>
                        <a:rPr kumimoji="0" lang="en-US" sz="800" b="0" i="0" u="none" strike="noStrike" cap="none" normalizeH="0" baseline="0" smtClean="0">
                          <a:ln>
                            <a:noFill/>
                          </a:ln>
                          <a:solidFill>
                            <a:schemeClr val="tx1"/>
                          </a:solidFill>
                          <a:effectLst/>
                          <a:latin typeface="Verdana" pitchFamily="34" charset="0"/>
                        </a:rPr>
                      </a:br>
                      <a:r>
                        <a:rPr kumimoji="0" lang="en-US" sz="800" b="0" i="0" u="none" strike="noStrike" cap="none" normalizeH="0" baseline="0" smtClean="0">
                          <a:ln>
                            <a:noFill/>
                          </a:ln>
                          <a:solidFill>
                            <a:schemeClr val="tx1"/>
                          </a:solidFill>
                          <a:effectLst/>
                          <a:latin typeface="Verdana" pitchFamily="34" charset="0"/>
                        </a:rPr>
                        <a:t/>
                      </a:r>
                      <a:br>
                        <a:rPr kumimoji="0" lang="en-US" sz="800" b="0" i="0" u="none" strike="noStrike" cap="none" normalizeH="0" baseline="0" smtClean="0">
                          <a:ln>
                            <a:noFill/>
                          </a:ln>
                          <a:solidFill>
                            <a:schemeClr val="tx1"/>
                          </a:solidFill>
                          <a:effectLst/>
                          <a:latin typeface="Verdana" pitchFamily="34" charset="0"/>
                        </a:rPr>
                      </a:br>
                      <a:endParaRPr kumimoji="0" lang="en-US" sz="800" b="0" i="0" u="none" strike="noStrike" cap="none" normalizeH="0" baseline="0" smtClean="0">
                        <a:ln>
                          <a:noFill/>
                        </a:ln>
                        <a:solidFill>
                          <a:schemeClr val="tx1"/>
                        </a:solidFill>
                        <a:effectLst/>
                        <a:latin typeface="Verdana" pitchFamily="34" charset="0"/>
                      </a:endParaRPr>
                    </a:p>
                  </a:txBody>
                  <a:tcPr marL="84433" marR="84433"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solidFill>
                          <a:schemeClr val="tx1"/>
                        </a:solidFill>
                        <a:effectLst/>
                        <a:latin typeface="Times New Roman" pitchFamily="18" charset="0"/>
                      </a:endParaRPr>
                    </a:p>
                  </a:txBody>
                  <a:tcPr marL="84433" marR="84433" anchor="ctr" horzOverflow="overflow">
                    <a:lnL>
                      <a:noFill/>
                    </a:lnL>
                    <a:lnR cap="flat">
                      <a:noFill/>
                    </a:lnR>
                    <a:lnT>
                      <a:noFill/>
                    </a:lnT>
                    <a:lnB cap="flat">
                      <a:noFill/>
                    </a:lnB>
                    <a:lnTlToBr>
                      <a:noFill/>
                    </a:lnTlToBr>
                    <a:lnBlToTr>
                      <a:noFill/>
                    </a:lnBlToTr>
                    <a:noFill/>
                  </a:tcPr>
                </a:tc>
              </a:tr>
            </a:tbl>
          </a:graphicData>
        </a:graphic>
      </p:graphicFrame>
      <p:pic>
        <p:nvPicPr>
          <p:cNvPr id="542745" name="Picture 25" descr="entityobj"/>
          <p:cNvPicPr>
            <a:picLocks noChangeAspect="1" noChangeArrowheads="1"/>
          </p:cNvPicPr>
          <p:nvPr/>
        </p:nvPicPr>
        <p:blipFill>
          <a:blip r:embed="rId2" cstate="print"/>
          <a:srcRect/>
          <a:stretch>
            <a:fillRect/>
          </a:stretch>
        </p:blipFill>
        <p:spPr bwMode="auto">
          <a:xfrm>
            <a:off x="993850" y="3079751"/>
            <a:ext cx="606864" cy="600075"/>
          </a:xfrm>
          <a:prstGeom prst="rect">
            <a:avLst/>
          </a:prstGeom>
          <a:noFill/>
        </p:spPr>
      </p:pic>
      <p:pic>
        <p:nvPicPr>
          <p:cNvPr id="542746" name="Picture 26" descr="controlobj"/>
          <p:cNvPicPr>
            <a:picLocks noChangeAspect="1" noChangeArrowheads="1"/>
          </p:cNvPicPr>
          <p:nvPr/>
        </p:nvPicPr>
        <p:blipFill>
          <a:blip r:embed="rId3" cstate="print"/>
          <a:srcRect/>
          <a:stretch>
            <a:fillRect/>
          </a:stretch>
        </p:blipFill>
        <p:spPr bwMode="auto">
          <a:xfrm>
            <a:off x="983589" y="4267200"/>
            <a:ext cx="650839" cy="552450"/>
          </a:xfrm>
          <a:prstGeom prst="rect">
            <a:avLst/>
          </a:prstGeom>
          <a:noFill/>
        </p:spPr>
      </p:pic>
      <p:pic>
        <p:nvPicPr>
          <p:cNvPr id="542747" name="Picture 27" descr="interfaceobj"/>
          <p:cNvPicPr>
            <a:picLocks noChangeAspect="1" noChangeArrowheads="1"/>
          </p:cNvPicPr>
          <p:nvPr/>
        </p:nvPicPr>
        <p:blipFill>
          <a:blip r:embed="rId4" cstate="print"/>
          <a:srcRect/>
          <a:stretch>
            <a:fillRect/>
          </a:stretch>
        </p:blipFill>
        <p:spPr bwMode="auto">
          <a:xfrm>
            <a:off x="983589" y="1905000"/>
            <a:ext cx="686020" cy="5143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b="1" dirty="0" smtClean="0"/>
              <a:t>Kelas</a:t>
            </a:r>
            <a:r>
              <a:rPr lang="id-ID" dirty="0" smtClean="0"/>
              <a:t> : deskripsi dari satu atau lebih objek dengan sejumlah atribut dan layanan yang sama termasuk deskripsi tentang cara membuat objek dari kelas tersebut.</a:t>
            </a:r>
          </a:p>
          <a:p>
            <a:pPr algn="just">
              <a:buNone/>
            </a:pPr>
            <a:endParaRPr lang="id-ID" dirty="0" smtClean="0"/>
          </a:p>
          <a:p>
            <a:endParaRPr lang="id-ID" dirty="0"/>
          </a:p>
        </p:txBody>
      </p:sp>
      <p:sp>
        <p:nvSpPr>
          <p:cNvPr id="3" name="Title 2"/>
          <p:cNvSpPr>
            <a:spLocks noGrp="1"/>
          </p:cNvSpPr>
          <p:nvPr>
            <p:ph type="title"/>
          </p:nvPr>
        </p:nvSpPr>
        <p:spPr/>
        <p:txBody>
          <a:bodyPr/>
          <a:lstStyle/>
          <a:p>
            <a:r>
              <a:rPr lang="id-ID" dirty="0" smtClean="0"/>
              <a:t>Class</a:t>
            </a:r>
            <a:endParaRPr lang="id-ID"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Linear</a:t>
            </a:r>
          </a:p>
          <a:p>
            <a:r>
              <a:rPr lang="en-US" dirty="0" smtClean="0"/>
              <a:t>Prototype</a:t>
            </a:r>
          </a:p>
          <a:p>
            <a:r>
              <a:rPr lang="en-US" dirty="0" err="1" smtClean="0"/>
              <a:t>Gabungan</a:t>
            </a:r>
            <a:r>
              <a:rPr lang="en-US" dirty="0" smtClean="0"/>
              <a:t> Linier </a:t>
            </a:r>
            <a:r>
              <a:rPr lang="en-US" dirty="0" err="1" smtClean="0"/>
              <a:t>dan</a:t>
            </a:r>
            <a:r>
              <a:rPr lang="en-US" dirty="0" smtClean="0"/>
              <a:t> </a:t>
            </a:r>
            <a:r>
              <a:rPr lang="en-US" dirty="0" err="1" smtClean="0"/>
              <a:t>Protoype</a:t>
            </a:r>
            <a:endParaRPr lang="en-US" dirty="0" smtClean="0"/>
          </a:p>
          <a:p>
            <a:r>
              <a:rPr lang="en-US" dirty="0" smtClean="0"/>
              <a:t>Component Based</a:t>
            </a:r>
          </a:p>
          <a:p>
            <a:endParaRPr lang="en-US" dirty="0"/>
          </a:p>
        </p:txBody>
      </p:sp>
      <p:sp>
        <p:nvSpPr>
          <p:cNvPr id="3" name="Title 2"/>
          <p:cNvSpPr>
            <a:spLocks noGrp="1"/>
          </p:cNvSpPr>
          <p:nvPr>
            <p:ph type="title"/>
          </p:nvPr>
        </p:nvSpPr>
        <p:spPr/>
        <p:txBody>
          <a:bodyPr/>
          <a:lstStyle/>
          <a:p>
            <a:r>
              <a:rPr lang="en-US" dirty="0" err="1" smtClean="0"/>
              <a:t>Tipe</a:t>
            </a:r>
            <a:r>
              <a:rPr lang="en-US" dirty="0" smtClean="0"/>
              <a:t> Model </a:t>
            </a:r>
            <a:r>
              <a:rPr lang="en-US" dirty="0" err="1" smtClean="0"/>
              <a:t>Proses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Keuntungan</a:t>
            </a:r>
            <a:r>
              <a:rPr lang="en-US" dirty="0" smtClean="0"/>
              <a:t> </a:t>
            </a:r>
            <a:r>
              <a:rPr lang="en-US" dirty="0" err="1" smtClean="0"/>
              <a:t>Menggunakan</a:t>
            </a:r>
            <a:r>
              <a:rPr lang="en-US" dirty="0" smtClean="0"/>
              <a:t> </a:t>
            </a:r>
            <a:r>
              <a:rPr lang="en-US" dirty="0" err="1" smtClean="0"/>
              <a:t>Objek</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u="sng" dirty="0" smtClean="0"/>
              <a:t>OOAD</a:t>
            </a:r>
            <a:br>
              <a:rPr lang="id-ID" u="sng" dirty="0" smtClean="0"/>
            </a:br>
            <a:r>
              <a:rPr lang="id-ID" dirty="0" smtClean="0"/>
              <a:t>7 keuntungan menggunakan objek</a:t>
            </a:r>
            <a:endParaRPr lang="id-ID" u="sng" dirty="0"/>
          </a:p>
        </p:txBody>
      </p:sp>
      <p:sp>
        <p:nvSpPr>
          <p:cNvPr id="3" name="Content Placeholder 2"/>
          <p:cNvSpPr>
            <a:spLocks noGrp="1"/>
          </p:cNvSpPr>
          <p:nvPr>
            <p:ph idx="1"/>
          </p:nvPr>
        </p:nvSpPr>
        <p:spPr/>
        <p:txBody>
          <a:bodyPr>
            <a:normAutofit fontScale="92500" lnSpcReduction="20000"/>
          </a:bodyPr>
          <a:lstStyle/>
          <a:p>
            <a:pPr lvl="0" algn="just"/>
            <a:r>
              <a:rPr lang="en-US" dirty="0" err="1" smtClean="0"/>
              <a:t>Menangani</a:t>
            </a:r>
            <a:r>
              <a:rPr lang="en-US" dirty="0" smtClean="0"/>
              <a:t> domain </a:t>
            </a:r>
            <a:r>
              <a:rPr lang="en-US" dirty="0" err="1" smtClean="0"/>
              <a:t>persoalan</a:t>
            </a:r>
            <a:r>
              <a:rPr lang="en-US" dirty="0" smtClean="0"/>
              <a:t> yang </a:t>
            </a:r>
            <a:r>
              <a:rPr lang="en-US" dirty="0" err="1" smtClean="0"/>
              <a:t>makin</a:t>
            </a:r>
            <a:r>
              <a:rPr lang="en-US" dirty="0" smtClean="0"/>
              <a:t> </a:t>
            </a:r>
            <a:r>
              <a:rPr lang="en-US" dirty="0" err="1" smtClean="0"/>
              <a:t>kompleks</a:t>
            </a:r>
            <a:endParaRPr lang="id-ID" dirty="0" smtClean="0"/>
          </a:p>
          <a:p>
            <a:pPr lvl="0" algn="just"/>
            <a:r>
              <a:rPr lang="en-US" dirty="0" err="1" smtClean="0"/>
              <a:t>Meningkatkan</a:t>
            </a:r>
            <a:r>
              <a:rPr lang="en-US" dirty="0" smtClean="0"/>
              <a:t> </a:t>
            </a:r>
            <a:r>
              <a:rPr lang="en-US" dirty="0" err="1" smtClean="0"/>
              <a:t>interaksi</a:t>
            </a:r>
            <a:r>
              <a:rPr lang="en-US" dirty="0" smtClean="0"/>
              <a:t> </a:t>
            </a:r>
            <a:r>
              <a:rPr lang="en-US" dirty="0" err="1" smtClean="0"/>
              <a:t>antara</a:t>
            </a:r>
            <a:r>
              <a:rPr lang="en-US" dirty="0" smtClean="0"/>
              <a:t> </a:t>
            </a:r>
            <a:r>
              <a:rPr lang="en-US" dirty="0" err="1" smtClean="0"/>
              <a:t>analis</a:t>
            </a:r>
            <a:r>
              <a:rPr lang="en-US" dirty="0" smtClean="0"/>
              <a:t> </a:t>
            </a:r>
            <a:r>
              <a:rPr lang="en-US" dirty="0" err="1" smtClean="0"/>
              <a:t>dan</a:t>
            </a:r>
            <a:r>
              <a:rPr lang="en-US" dirty="0" smtClean="0"/>
              <a:t> </a:t>
            </a:r>
            <a:r>
              <a:rPr lang="en-US" dirty="0" err="1" smtClean="0"/>
              <a:t>ahli</a:t>
            </a:r>
            <a:r>
              <a:rPr lang="en-US" dirty="0" smtClean="0"/>
              <a:t> </a:t>
            </a:r>
            <a:r>
              <a:rPr lang="en-US" dirty="0" err="1" smtClean="0"/>
              <a:t>pada</a:t>
            </a:r>
            <a:r>
              <a:rPr lang="en-US" dirty="0" smtClean="0"/>
              <a:t> domain </a:t>
            </a:r>
            <a:r>
              <a:rPr lang="en-US" dirty="0" err="1" smtClean="0"/>
              <a:t>permasalahan</a:t>
            </a:r>
            <a:endParaRPr lang="id-ID" dirty="0" smtClean="0"/>
          </a:p>
          <a:p>
            <a:pPr lvl="0" algn="just"/>
            <a:r>
              <a:rPr lang="de-DE" dirty="0" smtClean="0"/>
              <a:t>Meningkatkan konsistensi internal antara analisis, perancangan dan pemrograman</a:t>
            </a:r>
            <a:endParaRPr lang="id-ID" dirty="0" smtClean="0"/>
          </a:p>
          <a:p>
            <a:pPr lvl="0" algn="just"/>
            <a:r>
              <a:rPr lang="en-US" dirty="0" err="1" smtClean="0"/>
              <a:t>Secara</a:t>
            </a:r>
            <a:r>
              <a:rPr lang="en-US" dirty="0" smtClean="0"/>
              <a:t> </a:t>
            </a:r>
            <a:r>
              <a:rPr lang="en-US" dirty="0" err="1" smtClean="0"/>
              <a:t>eksplisit</a:t>
            </a:r>
            <a:r>
              <a:rPr lang="en-US" dirty="0" smtClean="0"/>
              <a:t> </a:t>
            </a:r>
            <a:r>
              <a:rPr lang="en-US" dirty="0" err="1" smtClean="0"/>
              <a:t>menyatakan</a:t>
            </a:r>
            <a:r>
              <a:rPr lang="en-US" dirty="0" smtClean="0"/>
              <a:t> </a:t>
            </a:r>
            <a:r>
              <a:rPr lang="en-US" dirty="0" err="1" smtClean="0"/>
              <a:t>antara</a:t>
            </a:r>
            <a:r>
              <a:rPr lang="en-US" dirty="0" smtClean="0"/>
              <a:t> </a:t>
            </a:r>
            <a:r>
              <a:rPr lang="en-US" dirty="0" err="1" smtClean="0"/>
              <a:t>kelas</a:t>
            </a:r>
            <a:r>
              <a:rPr lang="en-US" dirty="0" smtClean="0"/>
              <a:t> </a:t>
            </a:r>
            <a:r>
              <a:rPr lang="en-US" dirty="0" err="1" smtClean="0"/>
              <a:t>dan</a:t>
            </a:r>
            <a:r>
              <a:rPr lang="en-US" dirty="0" smtClean="0"/>
              <a:t> </a:t>
            </a:r>
            <a:r>
              <a:rPr lang="en-US" dirty="0" err="1" smtClean="0"/>
              <a:t>objek</a:t>
            </a:r>
            <a:endParaRPr lang="id-ID" dirty="0" smtClean="0"/>
          </a:p>
          <a:p>
            <a:pPr lvl="0" algn="just"/>
            <a:r>
              <a:rPr lang="en-US" dirty="0" err="1" smtClean="0"/>
              <a:t>Membuat</a:t>
            </a:r>
            <a:r>
              <a:rPr lang="en-US" dirty="0" smtClean="0"/>
              <a:t> </a:t>
            </a:r>
            <a:r>
              <a:rPr lang="en-US" dirty="0" err="1" smtClean="0"/>
              <a:t>spesifikasi</a:t>
            </a:r>
            <a:r>
              <a:rPr lang="en-US" dirty="0" smtClean="0"/>
              <a:t> yang </a:t>
            </a:r>
            <a:r>
              <a:rPr lang="en-US" dirty="0" err="1" smtClean="0"/>
              <a:t>lebih</a:t>
            </a:r>
            <a:r>
              <a:rPr lang="en-US" dirty="0" smtClean="0"/>
              <a:t> </a:t>
            </a:r>
            <a:r>
              <a:rPr lang="en-US" dirty="0" err="1" smtClean="0"/>
              <a:t>tangguh</a:t>
            </a:r>
            <a:r>
              <a:rPr lang="en-US" dirty="0" smtClean="0"/>
              <a:t> </a:t>
            </a:r>
            <a:r>
              <a:rPr lang="en-US" dirty="0" err="1" smtClean="0"/>
              <a:t>terhadap</a:t>
            </a:r>
            <a:r>
              <a:rPr lang="en-US" dirty="0" smtClean="0"/>
              <a:t> </a:t>
            </a:r>
            <a:r>
              <a:rPr lang="en-US" dirty="0" err="1" smtClean="0"/>
              <a:t>perubahan</a:t>
            </a:r>
            <a:endParaRPr lang="id-ID" dirty="0" smtClean="0"/>
          </a:p>
          <a:p>
            <a:pPr lvl="0" algn="just"/>
            <a:r>
              <a:rPr lang="en-US" dirty="0" err="1" smtClean="0"/>
              <a:t>Mengguna-ulang</a:t>
            </a:r>
            <a:r>
              <a:rPr lang="en-US" dirty="0" smtClean="0"/>
              <a:t> </a:t>
            </a:r>
            <a:r>
              <a:rPr lang="en-US" dirty="0" err="1" smtClean="0"/>
              <a:t>hasil</a:t>
            </a:r>
            <a:r>
              <a:rPr lang="en-US" dirty="0" smtClean="0"/>
              <a:t> OOA, OOD, </a:t>
            </a:r>
            <a:r>
              <a:rPr lang="en-US" dirty="0" err="1" smtClean="0"/>
              <a:t>dan</a:t>
            </a:r>
            <a:r>
              <a:rPr lang="en-US" dirty="0" smtClean="0"/>
              <a:t> OOP</a:t>
            </a:r>
            <a:endParaRPr lang="id-ID" dirty="0" smtClean="0"/>
          </a:p>
          <a:p>
            <a:pPr lvl="0" algn="just"/>
            <a:r>
              <a:rPr lang="de-DE" dirty="0" smtClean="0"/>
              <a:t>Menyediakan representasi yang konsisten antara analisis, perancangan dan pemrograman.</a:t>
            </a:r>
            <a:endParaRPr lang="id-ID" dirty="0" smtClean="0"/>
          </a:p>
          <a:p>
            <a:endParaRPr lang="id-ID"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smtClean="0"/>
              <a:t>Tidak ada perbedaan besar antara notasi analisis dan perancangan</a:t>
            </a:r>
          </a:p>
          <a:p>
            <a:pPr lvl="0"/>
            <a:r>
              <a:rPr lang="id-ID" dirty="0" smtClean="0"/>
              <a:t>Tidak ada transisi dari tahapan analisis ke tahapan perancangan</a:t>
            </a:r>
          </a:p>
          <a:p>
            <a:pPr lvl="0"/>
            <a:r>
              <a:rPr lang="id-ID" dirty="0" smtClean="0"/>
              <a:t>Tidak ada model waterfall yang harus diikuti, dalam hal ini dapat menggunakan model spiral dan incremental, walaupun penggunaan tersering adalah model prototyping.</a:t>
            </a:r>
          </a:p>
          <a:p>
            <a:pPr lvl="0"/>
            <a:r>
              <a:rPr lang="id-ID" dirty="0" smtClean="0"/>
              <a:t>Terdapat </a:t>
            </a:r>
            <a:r>
              <a:rPr lang="de-DE" dirty="0" smtClean="0"/>
              <a:t>sejumlah keahlian dan strategi </a:t>
            </a:r>
            <a:r>
              <a:rPr lang="id-ID" dirty="0" smtClean="0"/>
              <a:t>khusus </a:t>
            </a:r>
            <a:r>
              <a:rPr lang="de-DE" dirty="0" smtClean="0"/>
              <a:t>yang diperlukan oleh analis dan perancang</a:t>
            </a:r>
            <a:endParaRPr lang="id-ID" dirty="0" smtClean="0"/>
          </a:p>
          <a:p>
            <a:pPr lvl="0"/>
            <a:r>
              <a:rPr lang="id-ID" dirty="0" smtClean="0"/>
              <a:t>Terdapat  keseragaman representasi dari OOA, OOD ke OOP.</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OOAD</a:t>
            </a:r>
            <a:br>
              <a:rPr lang="id-ID" u="sng" dirty="0" smtClean="0"/>
            </a:br>
            <a:r>
              <a:rPr lang="id-ID" dirty="0" smtClean="0"/>
              <a:t>Catatan</a:t>
            </a:r>
            <a:endParaRPr lang="id-ID"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3" name="Rectangle 3"/>
          <p:cNvSpPr>
            <a:spLocks noGrp="1" noChangeArrowheads="1"/>
          </p:cNvSpPr>
          <p:nvPr>
            <p:ph idx="1"/>
          </p:nvPr>
        </p:nvSpPr>
        <p:spPr/>
        <p:txBody>
          <a:bodyPr>
            <a:normAutofit lnSpcReduction="10000"/>
          </a:bodyPr>
          <a:lstStyle/>
          <a:p>
            <a:r>
              <a:rPr lang="en-US"/>
              <a:t>A single paradigm</a:t>
            </a:r>
          </a:p>
          <a:p>
            <a:pPr lvl="1"/>
            <a:r>
              <a:rPr lang="en-US"/>
              <a:t>Single language used by users, analysts, designers, implementers</a:t>
            </a:r>
          </a:p>
          <a:p>
            <a:r>
              <a:rPr lang="en-US"/>
              <a:t>Facilitates architectural and code reuse</a:t>
            </a:r>
          </a:p>
          <a:p>
            <a:r>
              <a:rPr lang="en-US"/>
              <a:t>Models more closely reflect the real world</a:t>
            </a:r>
          </a:p>
          <a:p>
            <a:pPr lvl="1"/>
            <a:r>
              <a:rPr lang="en-US"/>
              <a:t>More accurately describe corporate data and processes</a:t>
            </a:r>
          </a:p>
          <a:p>
            <a:pPr lvl="1"/>
            <a:r>
              <a:rPr lang="en-US"/>
              <a:t>Decomposed based on natural partitioning</a:t>
            </a:r>
          </a:p>
          <a:p>
            <a:pPr lvl="1"/>
            <a:r>
              <a:rPr lang="en-US"/>
              <a:t>Easier to understand and maintain</a:t>
            </a:r>
          </a:p>
          <a:p>
            <a:r>
              <a:rPr lang="en-US"/>
              <a:t>Stability</a:t>
            </a:r>
          </a:p>
          <a:p>
            <a:pPr lvl="1"/>
            <a:r>
              <a:rPr lang="en-US"/>
              <a:t>A small change in requirements does not mean massive changes in the system under development</a:t>
            </a:r>
          </a:p>
        </p:txBody>
      </p:sp>
      <p:sp>
        <p:nvSpPr>
          <p:cNvPr id="373762" name="Rectangle 2"/>
          <p:cNvSpPr>
            <a:spLocks noGrp="1" noChangeArrowheads="1"/>
          </p:cNvSpPr>
          <p:nvPr>
            <p:ph type="title"/>
          </p:nvPr>
        </p:nvSpPr>
        <p:spPr/>
        <p:txBody>
          <a:bodyPr>
            <a:normAutofit/>
          </a:bodyPr>
          <a:lstStyle/>
          <a:p>
            <a:r>
              <a:rPr lang="en-US"/>
              <a:t>Strengths of Object Orientation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algn="just"/>
            <a:r>
              <a:rPr lang="id-ID" b="1" dirty="0" smtClean="0"/>
              <a:t>Atribut</a:t>
            </a:r>
            <a:r>
              <a:rPr lang="id-ID" dirty="0" smtClean="0"/>
              <a:t> merupakan variabel data, yang dapat memberikan informasi keadaan dimana tiap objek dari suatu kelas mempunyai nilai tersendiri.</a:t>
            </a:r>
          </a:p>
          <a:p>
            <a:pPr algn="just"/>
            <a:r>
              <a:rPr lang="id-ID" b="1" dirty="0" smtClean="0"/>
              <a:t>Operation</a:t>
            </a:r>
            <a:r>
              <a:rPr lang="id-ID" dirty="0" smtClean="0"/>
              <a:t> atau sering disebut layanan (service) atau operasi adalah prosedur atau fungsi yang menjadi perilaku kelas-&amp;-objek dan menjadi tanggung jawab objek tersebut. Dalam bentuk pemrogrman merupakan bentuk subprogram  yang digunakan terhadap atribut kelas-&amp;-objek. </a:t>
            </a:r>
          </a:p>
          <a:p>
            <a:endParaRPr lang="id-ID" dirty="0"/>
          </a:p>
        </p:txBody>
      </p:sp>
      <p:sp>
        <p:nvSpPr>
          <p:cNvPr id="3" name="Title 2"/>
          <p:cNvSpPr>
            <a:spLocks noGrp="1"/>
          </p:cNvSpPr>
          <p:nvPr>
            <p:ph type="title"/>
          </p:nvPr>
        </p:nvSpPr>
        <p:spPr/>
        <p:txBody>
          <a:bodyPr/>
          <a:lstStyle/>
          <a:p>
            <a:r>
              <a:rPr lang="id-ID" dirty="0" smtClean="0"/>
              <a:t>Part of  Class</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idx="1"/>
          </p:nvPr>
        </p:nvSpPr>
        <p:spPr/>
        <p:txBody>
          <a:bodyPr/>
          <a:lstStyle/>
          <a:p>
            <a:r>
              <a:rPr lang="en-US"/>
              <a:t>A non-trivial, nearly independent, and replaceable part of a system that fulfills a clear function in the context of a well-defined architecture</a:t>
            </a:r>
          </a:p>
          <a:p>
            <a:endParaRPr lang="en-US"/>
          </a:p>
          <a:p>
            <a:endParaRPr lang="en-US"/>
          </a:p>
          <a:p>
            <a:endParaRPr lang="en-US"/>
          </a:p>
          <a:p>
            <a:endParaRPr lang="en-US"/>
          </a:p>
          <a:p>
            <a:endParaRPr lang="en-US"/>
          </a:p>
        </p:txBody>
      </p:sp>
      <p:sp>
        <p:nvSpPr>
          <p:cNvPr id="400402" name="Rectangle 18"/>
          <p:cNvSpPr>
            <a:spLocks noGrp="1" noChangeArrowheads="1"/>
          </p:cNvSpPr>
          <p:nvPr>
            <p:ph type="title"/>
          </p:nvPr>
        </p:nvSpPr>
        <p:spPr/>
        <p:txBody>
          <a:bodyPr/>
          <a:lstStyle/>
          <a:p>
            <a:r>
              <a:rPr lang="en-US"/>
              <a:t>What Is A Component?</a:t>
            </a:r>
          </a:p>
        </p:txBody>
      </p:sp>
      <p:grpSp>
        <p:nvGrpSpPr>
          <p:cNvPr id="2" name="Group 3"/>
          <p:cNvGrpSpPr>
            <a:grpSpLocks/>
          </p:cNvGrpSpPr>
          <p:nvPr/>
        </p:nvGrpSpPr>
        <p:grpSpPr bwMode="auto">
          <a:xfrm>
            <a:off x="1692275" y="3462338"/>
            <a:ext cx="2057400" cy="990600"/>
            <a:chOff x="1536" y="1728"/>
            <a:chExt cx="1296" cy="624"/>
          </a:xfrm>
        </p:grpSpPr>
        <p:sp>
          <p:nvSpPr>
            <p:cNvPr id="400388" name="Rectangle 4"/>
            <p:cNvSpPr>
              <a:spLocks noChangeArrowheads="1"/>
            </p:cNvSpPr>
            <p:nvPr/>
          </p:nvSpPr>
          <p:spPr bwMode="auto">
            <a:xfrm>
              <a:off x="1536" y="1849"/>
              <a:ext cx="1296" cy="503"/>
            </a:xfrm>
            <a:prstGeom prst="rect">
              <a:avLst/>
            </a:prstGeom>
            <a:noFill/>
            <a:ln w="0">
              <a:solidFill>
                <a:schemeClr val="tx1"/>
              </a:solidFill>
              <a:miter lim="800000"/>
              <a:headEnd/>
              <a:tailEnd/>
            </a:ln>
          </p:spPr>
          <p:txBody>
            <a:bodyPr/>
            <a:lstStyle/>
            <a:p>
              <a:endParaRPr lang="id-ID"/>
            </a:p>
          </p:txBody>
        </p:sp>
        <p:sp>
          <p:nvSpPr>
            <p:cNvPr id="400389" name="Rectangle 5"/>
            <p:cNvSpPr>
              <a:spLocks noChangeArrowheads="1"/>
            </p:cNvSpPr>
            <p:nvPr/>
          </p:nvSpPr>
          <p:spPr bwMode="auto">
            <a:xfrm>
              <a:off x="1536" y="1728"/>
              <a:ext cx="372" cy="121"/>
            </a:xfrm>
            <a:prstGeom prst="rect">
              <a:avLst/>
            </a:prstGeom>
            <a:noFill/>
            <a:ln w="0">
              <a:solidFill>
                <a:schemeClr val="tx1"/>
              </a:solidFill>
              <a:miter lim="800000"/>
              <a:headEnd/>
              <a:tailEnd/>
            </a:ln>
          </p:spPr>
          <p:txBody>
            <a:bodyPr/>
            <a:lstStyle/>
            <a:p>
              <a:endParaRPr lang="id-ID"/>
            </a:p>
          </p:txBody>
        </p:sp>
        <p:sp>
          <p:nvSpPr>
            <p:cNvPr id="400390" name="Rectangle 6"/>
            <p:cNvSpPr>
              <a:spLocks noChangeArrowheads="1"/>
            </p:cNvSpPr>
            <p:nvPr/>
          </p:nvSpPr>
          <p:spPr bwMode="auto">
            <a:xfrm>
              <a:off x="1632" y="1920"/>
              <a:ext cx="1168" cy="346"/>
            </a:xfrm>
            <a:prstGeom prst="rect">
              <a:avLst/>
            </a:prstGeom>
            <a:noFill/>
            <a:ln w="9525">
              <a:noFill/>
              <a:miter lim="800000"/>
              <a:headEnd/>
              <a:tailEnd/>
            </a:ln>
          </p:spPr>
          <p:txBody>
            <a:bodyPr wrap="none" lIns="0" tIns="0" rIns="0" bIns="0">
              <a:spAutoFit/>
            </a:bodyPr>
            <a:lstStyle/>
            <a:p>
              <a:r>
                <a:rPr lang="en-US"/>
                <a:t>&lt;&lt;subsystem&gt;&gt;</a:t>
              </a:r>
            </a:p>
            <a:p>
              <a:r>
                <a:rPr lang="en-US"/>
                <a:t>Component Name</a:t>
              </a:r>
              <a:endParaRPr lang="en-US" sz="2400"/>
            </a:p>
          </p:txBody>
        </p:sp>
      </p:grpSp>
      <p:grpSp>
        <p:nvGrpSpPr>
          <p:cNvPr id="3" name="Group 7"/>
          <p:cNvGrpSpPr>
            <a:grpSpLocks/>
          </p:cNvGrpSpPr>
          <p:nvPr/>
        </p:nvGrpSpPr>
        <p:grpSpPr bwMode="auto">
          <a:xfrm>
            <a:off x="5794375" y="3635375"/>
            <a:ext cx="1916113" cy="773113"/>
            <a:chOff x="2956" y="2664"/>
            <a:chExt cx="1207" cy="487"/>
          </a:xfrm>
        </p:grpSpPr>
        <p:grpSp>
          <p:nvGrpSpPr>
            <p:cNvPr id="4" name="Group 8"/>
            <p:cNvGrpSpPr>
              <a:grpSpLocks/>
            </p:cNvGrpSpPr>
            <p:nvPr/>
          </p:nvGrpSpPr>
          <p:grpSpPr bwMode="auto">
            <a:xfrm>
              <a:off x="2956" y="2664"/>
              <a:ext cx="1207" cy="487"/>
              <a:chOff x="1961" y="2928"/>
              <a:chExt cx="832" cy="336"/>
            </a:xfrm>
          </p:grpSpPr>
          <p:sp>
            <p:nvSpPr>
              <p:cNvPr id="400393" name="Line 9"/>
              <p:cNvSpPr>
                <a:spLocks noChangeShapeType="1"/>
              </p:cNvSpPr>
              <p:nvPr/>
            </p:nvSpPr>
            <p:spPr bwMode="auto">
              <a:xfrm>
                <a:off x="2793" y="2928"/>
                <a:ext cx="0" cy="336"/>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4" name="Line 10"/>
              <p:cNvSpPr>
                <a:spLocks noChangeShapeType="1"/>
              </p:cNvSpPr>
              <p:nvPr/>
            </p:nvSpPr>
            <p:spPr bwMode="auto">
              <a:xfrm flipH="1">
                <a:off x="2075" y="2928"/>
                <a:ext cx="718" cy="0"/>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5" name="Line 11"/>
              <p:cNvSpPr>
                <a:spLocks noChangeShapeType="1"/>
              </p:cNvSpPr>
              <p:nvPr/>
            </p:nvSpPr>
            <p:spPr bwMode="auto">
              <a:xfrm flipH="1">
                <a:off x="2075" y="3264"/>
                <a:ext cx="718" cy="0"/>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6" name="Line 12"/>
              <p:cNvSpPr>
                <a:spLocks noChangeShapeType="1"/>
              </p:cNvSpPr>
              <p:nvPr/>
            </p:nvSpPr>
            <p:spPr bwMode="auto">
              <a:xfrm>
                <a:off x="2075" y="2928"/>
                <a:ext cx="0" cy="72"/>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7" name="Line 13"/>
              <p:cNvSpPr>
                <a:spLocks noChangeShapeType="1"/>
              </p:cNvSpPr>
              <p:nvPr/>
            </p:nvSpPr>
            <p:spPr bwMode="auto">
              <a:xfrm flipV="1">
                <a:off x="2075" y="3192"/>
                <a:ext cx="0" cy="72"/>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8" name="Rectangle 14"/>
              <p:cNvSpPr>
                <a:spLocks noChangeArrowheads="1"/>
              </p:cNvSpPr>
              <p:nvPr/>
            </p:nvSpPr>
            <p:spPr bwMode="auto">
              <a:xfrm>
                <a:off x="1961" y="3000"/>
                <a:ext cx="235" cy="72"/>
              </a:xfrm>
              <a:prstGeom prst="rect">
                <a:avLst/>
              </a:prstGeom>
              <a:noFill/>
              <a:ln w="19050">
                <a:solidFill>
                  <a:schemeClr val="tx1"/>
                </a:solidFill>
                <a:miter lim="800000"/>
                <a:headEnd type="none" w="sm" len="sm"/>
                <a:tailEnd type="none" w="lg" len="lg"/>
              </a:ln>
              <a:effectLst/>
            </p:spPr>
            <p:txBody>
              <a:bodyPr wrap="none" anchor="ctr"/>
              <a:lstStyle/>
              <a:p>
                <a:endParaRPr lang="id-ID"/>
              </a:p>
            </p:txBody>
          </p:sp>
          <p:sp>
            <p:nvSpPr>
              <p:cNvPr id="400399" name="Rectangle 15"/>
              <p:cNvSpPr>
                <a:spLocks noChangeArrowheads="1"/>
              </p:cNvSpPr>
              <p:nvPr/>
            </p:nvSpPr>
            <p:spPr bwMode="auto">
              <a:xfrm>
                <a:off x="1961" y="3120"/>
                <a:ext cx="235" cy="72"/>
              </a:xfrm>
              <a:prstGeom prst="rect">
                <a:avLst/>
              </a:prstGeom>
              <a:noFill/>
              <a:ln w="19050">
                <a:solidFill>
                  <a:schemeClr val="tx1"/>
                </a:solidFill>
                <a:miter lim="800000"/>
                <a:headEnd type="none" w="sm" len="sm"/>
                <a:tailEnd type="none" w="lg" len="lg"/>
              </a:ln>
              <a:effectLst/>
            </p:spPr>
            <p:txBody>
              <a:bodyPr wrap="none" anchor="ctr"/>
              <a:lstStyle/>
              <a:p>
                <a:endParaRPr lang="id-ID"/>
              </a:p>
            </p:txBody>
          </p:sp>
          <p:sp>
            <p:nvSpPr>
              <p:cNvPr id="400400" name="Line 16"/>
              <p:cNvSpPr>
                <a:spLocks noChangeShapeType="1"/>
              </p:cNvSpPr>
              <p:nvPr/>
            </p:nvSpPr>
            <p:spPr bwMode="auto">
              <a:xfrm flipV="1">
                <a:off x="2075" y="3072"/>
                <a:ext cx="0" cy="48"/>
              </a:xfrm>
              <a:prstGeom prst="line">
                <a:avLst/>
              </a:prstGeom>
              <a:noFill/>
              <a:ln w="19050">
                <a:solidFill>
                  <a:schemeClr val="tx1"/>
                </a:solidFill>
                <a:round/>
                <a:headEnd type="none" w="sm" len="sm"/>
                <a:tailEnd type="none" w="lg" len="lg"/>
              </a:ln>
              <a:effectLst/>
            </p:spPr>
            <p:txBody>
              <a:bodyPr wrap="none" anchor="ctr"/>
              <a:lstStyle/>
              <a:p>
                <a:endParaRPr lang="id-ID"/>
              </a:p>
            </p:txBody>
          </p:sp>
        </p:grpSp>
        <p:sp>
          <p:nvSpPr>
            <p:cNvPr id="400401" name="Text Box 17"/>
            <p:cNvSpPr txBox="1">
              <a:spLocks noChangeArrowheads="1"/>
            </p:cNvSpPr>
            <p:nvPr/>
          </p:nvSpPr>
          <p:spPr bwMode="auto">
            <a:xfrm>
              <a:off x="3297" y="2687"/>
              <a:ext cx="860" cy="404"/>
            </a:xfrm>
            <a:prstGeom prst="rect">
              <a:avLst/>
            </a:prstGeom>
            <a:noFill/>
            <a:ln w="28575">
              <a:noFill/>
              <a:miter lim="800000"/>
              <a:headEnd type="none" w="sm" len="sm"/>
              <a:tailEnd type="none" w="lg" len="lg"/>
            </a:ln>
            <a:effectLst/>
          </p:spPr>
          <p:txBody>
            <a:bodyPr wrap="none">
              <a:spAutoFit/>
            </a:bodyPr>
            <a:lstStyle/>
            <a:p>
              <a:r>
                <a:rPr lang="en-US"/>
                <a:t>Component</a:t>
              </a:r>
            </a:p>
            <a:p>
              <a:r>
                <a:rPr lang="en-US"/>
                <a:t>Name</a:t>
              </a:r>
            </a:p>
          </p:txBody>
        </p:sp>
      </p:grpSp>
      <p:sp>
        <p:nvSpPr>
          <p:cNvPr id="400403" name="Text Box 19"/>
          <p:cNvSpPr txBox="1">
            <a:spLocks noChangeArrowheads="1"/>
          </p:cNvSpPr>
          <p:nvPr/>
        </p:nvSpPr>
        <p:spPr bwMode="auto">
          <a:xfrm>
            <a:off x="1766888" y="2500313"/>
            <a:ext cx="1893887" cy="427037"/>
          </a:xfrm>
          <a:prstGeom prst="rect">
            <a:avLst/>
          </a:prstGeom>
          <a:noFill/>
          <a:ln w="12700">
            <a:noFill/>
            <a:miter lim="800000"/>
            <a:headEnd type="none" w="sm" len="sm"/>
            <a:tailEnd/>
          </a:ln>
          <a:effectLst/>
        </p:spPr>
        <p:txBody>
          <a:bodyPr wrap="none" anchor="ctr">
            <a:spAutoFit/>
          </a:bodyPr>
          <a:lstStyle/>
          <a:p>
            <a:pPr algn="ctr">
              <a:spcBef>
                <a:spcPct val="50000"/>
              </a:spcBef>
            </a:pPr>
            <a:r>
              <a:rPr lang="en-US" sz="2200">
                <a:solidFill>
                  <a:schemeClr val="tx2"/>
                </a:solidFill>
              </a:rPr>
              <a:t>Design Model</a:t>
            </a:r>
          </a:p>
        </p:txBody>
      </p:sp>
      <p:sp>
        <p:nvSpPr>
          <p:cNvPr id="400404" name="Text Box 20"/>
          <p:cNvSpPr txBox="1">
            <a:spLocks noChangeArrowheads="1"/>
          </p:cNvSpPr>
          <p:nvPr/>
        </p:nvSpPr>
        <p:spPr bwMode="auto">
          <a:xfrm>
            <a:off x="4902200" y="2500313"/>
            <a:ext cx="2936875" cy="427037"/>
          </a:xfrm>
          <a:prstGeom prst="rect">
            <a:avLst/>
          </a:prstGeom>
          <a:noFill/>
          <a:ln w="12700">
            <a:noFill/>
            <a:miter lim="800000"/>
            <a:headEnd type="none" w="sm" len="sm"/>
            <a:tailEnd/>
          </a:ln>
          <a:effectLst/>
        </p:spPr>
        <p:txBody>
          <a:bodyPr wrap="none" anchor="ctr">
            <a:spAutoFit/>
          </a:bodyPr>
          <a:lstStyle/>
          <a:p>
            <a:pPr algn="ctr">
              <a:spcBef>
                <a:spcPct val="50000"/>
              </a:spcBef>
            </a:pPr>
            <a:r>
              <a:rPr lang="en-US" sz="2200">
                <a:solidFill>
                  <a:schemeClr val="tx2"/>
                </a:solidFill>
              </a:rPr>
              <a:t>Implementation Model</a:t>
            </a:r>
          </a:p>
        </p:txBody>
      </p:sp>
      <p:sp>
        <p:nvSpPr>
          <p:cNvPr id="400411" name="Oval 27"/>
          <p:cNvSpPr>
            <a:spLocks noChangeAspect="1" noChangeArrowheads="1"/>
          </p:cNvSpPr>
          <p:nvPr/>
        </p:nvSpPr>
        <p:spPr bwMode="auto">
          <a:xfrm rot="5400000">
            <a:off x="698501" y="3746500"/>
            <a:ext cx="417512" cy="458787"/>
          </a:xfrm>
          <a:prstGeom prst="ellipse">
            <a:avLst/>
          </a:prstGeom>
          <a:noFill/>
          <a:ln w="9525">
            <a:solidFill>
              <a:schemeClr val="tx1"/>
            </a:solidFill>
            <a:round/>
            <a:headEnd/>
            <a:tailEnd/>
          </a:ln>
          <a:effectLst/>
        </p:spPr>
        <p:txBody>
          <a:bodyPr wrap="none" anchor="ctr"/>
          <a:lstStyle/>
          <a:p>
            <a:endParaRPr lang="id-ID"/>
          </a:p>
        </p:txBody>
      </p:sp>
      <p:sp>
        <p:nvSpPr>
          <p:cNvPr id="400423" name="Line 39"/>
          <p:cNvSpPr>
            <a:spLocks noChangeShapeType="1"/>
          </p:cNvSpPr>
          <p:nvPr/>
        </p:nvSpPr>
        <p:spPr bwMode="auto">
          <a:xfrm>
            <a:off x="1136650" y="4017963"/>
            <a:ext cx="555625" cy="0"/>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400425" name="Text Box 41"/>
          <p:cNvSpPr txBox="1">
            <a:spLocks noChangeArrowheads="1"/>
          </p:cNvSpPr>
          <p:nvPr/>
        </p:nvSpPr>
        <p:spPr bwMode="auto">
          <a:xfrm>
            <a:off x="87313" y="4297363"/>
            <a:ext cx="1414462" cy="641350"/>
          </a:xfrm>
          <a:prstGeom prst="rect">
            <a:avLst/>
          </a:prstGeom>
          <a:noFill/>
          <a:ln w="12700">
            <a:noFill/>
            <a:miter lim="800000"/>
            <a:headEnd type="none" w="sm" len="sm"/>
            <a:tailEnd type="none" w="lg" len="lg"/>
          </a:ln>
          <a:effectLst/>
        </p:spPr>
        <p:txBody>
          <a:bodyPr>
            <a:spAutoFit/>
          </a:bodyPr>
          <a:lstStyle/>
          <a:p>
            <a:pPr>
              <a:spcBef>
                <a:spcPct val="50000"/>
              </a:spcBef>
            </a:pPr>
            <a:r>
              <a:rPr lang="en-US"/>
              <a:t>Component Interface</a:t>
            </a:r>
          </a:p>
        </p:txBody>
      </p:sp>
      <p:sp>
        <p:nvSpPr>
          <p:cNvPr id="400426" name="Oval 42"/>
          <p:cNvSpPr>
            <a:spLocks noChangeAspect="1" noChangeArrowheads="1"/>
          </p:cNvSpPr>
          <p:nvPr/>
        </p:nvSpPr>
        <p:spPr bwMode="auto">
          <a:xfrm rot="5400000">
            <a:off x="5065712" y="3633788"/>
            <a:ext cx="417513" cy="458788"/>
          </a:xfrm>
          <a:prstGeom prst="ellipse">
            <a:avLst/>
          </a:prstGeom>
          <a:noFill/>
          <a:ln w="9525">
            <a:solidFill>
              <a:schemeClr val="tx1"/>
            </a:solidFill>
            <a:round/>
            <a:headEnd/>
            <a:tailEnd/>
          </a:ln>
          <a:effectLst/>
        </p:spPr>
        <p:txBody>
          <a:bodyPr wrap="none" anchor="ctr"/>
          <a:lstStyle/>
          <a:p>
            <a:endParaRPr lang="id-ID"/>
          </a:p>
        </p:txBody>
      </p:sp>
      <p:sp>
        <p:nvSpPr>
          <p:cNvPr id="400427" name="Line 43"/>
          <p:cNvSpPr>
            <a:spLocks noChangeShapeType="1"/>
          </p:cNvSpPr>
          <p:nvPr/>
        </p:nvSpPr>
        <p:spPr bwMode="auto">
          <a:xfrm>
            <a:off x="5503863" y="3905250"/>
            <a:ext cx="290512" cy="0"/>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400428" name="Text Box 44"/>
          <p:cNvSpPr txBox="1">
            <a:spLocks noChangeArrowheads="1"/>
          </p:cNvSpPr>
          <p:nvPr/>
        </p:nvSpPr>
        <p:spPr bwMode="auto">
          <a:xfrm>
            <a:off x="4454525" y="4184650"/>
            <a:ext cx="1414463" cy="641350"/>
          </a:xfrm>
          <a:prstGeom prst="rect">
            <a:avLst/>
          </a:prstGeom>
          <a:noFill/>
          <a:ln w="12700">
            <a:noFill/>
            <a:miter lim="800000"/>
            <a:headEnd type="none" w="sm" len="sm"/>
            <a:tailEnd type="none" w="lg" len="lg"/>
          </a:ln>
          <a:effectLst/>
        </p:spPr>
        <p:txBody>
          <a:bodyPr>
            <a:spAutoFit/>
          </a:bodyPr>
          <a:lstStyle/>
          <a:p>
            <a:pPr>
              <a:spcBef>
                <a:spcPct val="50000"/>
              </a:spcBef>
            </a:pPr>
            <a:r>
              <a:rPr lang="en-US"/>
              <a:t>Component Interface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id-ID" dirty="0" smtClean="0"/>
              <a:t>Satu objek (yang mewakili </a:t>
            </a:r>
            <a:r>
              <a:rPr lang="id-ID" b="1" i="1" dirty="0" smtClean="0"/>
              <a:t>whole</a:t>
            </a:r>
            <a:r>
              <a:rPr lang="id-ID" dirty="0" smtClean="0"/>
              <a:t>) dapat didekomposisi menjadi objek-objek lain (</a:t>
            </a:r>
            <a:r>
              <a:rPr lang="id-ID" b="1" i="1" dirty="0" smtClean="0"/>
              <a:t>Parts</a:t>
            </a:r>
            <a:r>
              <a:rPr lang="id-ID" dirty="0" smtClean="0"/>
              <a:t>). Hubungan whole-part dapat memiliki rentang spesifik, seperti konsep kardinalitas pada pemodelan E-R.</a:t>
            </a:r>
          </a:p>
          <a:p>
            <a:r>
              <a:rPr lang="id-ID" dirty="0" smtClean="0"/>
              <a:t>3 Struktur  whole-part :</a:t>
            </a:r>
          </a:p>
          <a:p>
            <a:pPr lvl="1" algn="just"/>
            <a:r>
              <a:rPr lang="id-ID" dirty="0" smtClean="0"/>
              <a:t>Assembly-Part, yaitu  Satu Kelas yang terdiri dari berbagai elemen pembentuknya, PC sebagai Whole dengan  Part yang terdiri dari Hardisk, Memory, dan lain-lain</a:t>
            </a:r>
          </a:p>
          <a:p>
            <a:pPr lvl="1" algn="just"/>
            <a:r>
              <a:rPr lang="id-ID" dirty="0" smtClean="0"/>
              <a:t>Container-Contents, yaitu Satu Kelas terdiri dari berbagai objek yang beragam, seperti kotak pos sebagai Whole dengan Part dapat terdiri dari surat, majalah dan kartu pos.</a:t>
            </a:r>
          </a:p>
          <a:p>
            <a:pPr lvl="1" algn="just"/>
            <a:r>
              <a:rPr lang="id-ID" dirty="0" smtClean="0"/>
              <a:t>Collection-Members, yaitu Satu Kelas sebagai satu perkumpulan dengan para anggotanya sebagai Part.</a:t>
            </a:r>
          </a:p>
          <a:p>
            <a:pPr algn="just"/>
            <a:endParaRPr lang="id-ID" dirty="0"/>
          </a:p>
        </p:txBody>
      </p:sp>
      <p:sp>
        <p:nvSpPr>
          <p:cNvPr id="4" name="Title 1"/>
          <p:cNvSpPr>
            <a:spLocks noGrp="1"/>
          </p:cNvSpPr>
          <p:nvPr>
            <p:ph type="title"/>
          </p:nvPr>
        </p:nvSpPr>
        <p:spPr>
          <a:xfrm>
            <a:off x="285720" y="274638"/>
            <a:ext cx="8401080" cy="1143000"/>
          </a:xfrm>
        </p:spPr>
        <p:txBody>
          <a:bodyPr>
            <a:normAutofit fontScale="90000"/>
          </a:bodyPr>
          <a:lstStyle/>
          <a:p>
            <a:pPr algn="l"/>
            <a:r>
              <a:rPr lang="id-ID" dirty="0" smtClean="0"/>
              <a:t>Component</a:t>
            </a:r>
            <a:r>
              <a:rPr lang="id-ID" u="sng" dirty="0" smtClean="0"/>
              <a:t/>
            </a:r>
            <a:br>
              <a:rPr lang="id-ID" u="sng" dirty="0" smtClean="0"/>
            </a:br>
            <a:r>
              <a:rPr lang="id-ID" dirty="0" smtClean="0"/>
              <a:t>Whole - Part</a:t>
            </a:r>
            <a:endParaRPr lang="id-ID"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Grp="1" noChangeArrowheads="1"/>
          </p:cNvSpPr>
          <p:nvPr>
            <p:ph idx="1"/>
          </p:nvPr>
        </p:nvSpPr>
        <p:spPr/>
        <p:txBody>
          <a:bodyPr/>
          <a:lstStyle/>
          <a:p>
            <a:r>
              <a:rPr lang="en-US"/>
              <a:t>One class inherits from another</a:t>
            </a:r>
          </a:p>
        </p:txBody>
      </p:sp>
      <p:sp>
        <p:nvSpPr>
          <p:cNvPr id="325634" name="Rectangle 2"/>
          <p:cNvSpPr>
            <a:spLocks noGrp="1" noChangeArrowheads="1"/>
          </p:cNvSpPr>
          <p:nvPr>
            <p:ph type="title"/>
          </p:nvPr>
        </p:nvSpPr>
        <p:spPr/>
        <p:txBody>
          <a:bodyPr/>
          <a:lstStyle/>
          <a:p>
            <a:r>
              <a:rPr lang="en-US"/>
              <a:t>What is Generalization?</a:t>
            </a:r>
          </a:p>
        </p:txBody>
      </p:sp>
      <p:grpSp>
        <p:nvGrpSpPr>
          <p:cNvPr id="2" name="Group 44"/>
          <p:cNvGrpSpPr>
            <a:grpSpLocks/>
          </p:cNvGrpSpPr>
          <p:nvPr/>
        </p:nvGrpSpPr>
        <p:grpSpPr bwMode="auto">
          <a:xfrm>
            <a:off x="609600" y="2133600"/>
            <a:ext cx="7473950" cy="3419475"/>
            <a:chOff x="476" y="1344"/>
            <a:chExt cx="4372" cy="1652"/>
          </a:xfrm>
        </p:grpSpPr>
        <p:grpSp>
          <p:nvGrpSpPr>
            <p:cNvPr id="3" name="Group 4"/>
            <p:cNvGrpSpPr>
              <a:grpSpLocks/>
            </p:cNvGrpSpPr>
            <p:nvPr/>
          </p:nvGrpSpPr>
          <p:grpSpPr bwMode="auto">
            <a:xfrm>
              <a:off x="1680" y="1344"/>
              <a:ext cx="3168" cy="1652"/>
              <a:chOff x="1004" y="2096"/>
              <a:chExt cx="3168" cy="1652"/>
            </a:xfrm>
          </p:grpSpPr>
          <p:sp>
            <p:nvSpPr>
              <p:cNvPr id="325637" name="Rectangle 5"/>
              <p:cNvSpPr>
                <a:spLocks noChangeArrowheads="1"/>
              </p:cNvSpPr>
              <p:nvPr/>
            </p:nvSpPr>
            <p:spPr bwMode="auto">
              <a:xfrm>
                <a:off x="2411" y="3241"/>
                <a:ext cx="626" cy="501"/>
              </a:xfrm>
              <a:prstGeom prst="rect">
                <a:avLst/>
              </a:prstGeom>
              <a:noFill/>
              <a:ln w="12700">
                <a:solidFill>
                  <a:schemeClr val="tx1"/>
                </a:solidFill>
                <a:miter lim="800000"/>
                <a:headEnd/>
                <a:tailEnd/>
              </a:ln>
              <a:effectLst/>
            </p:spPr>
            <p:txBody>
              <a:bodyPr wrap="none" anchor="ctr"/>
              <a:lstStyle/>
              <a:p>
                <a:endParaRPr lang="id-ID"/>
              </a:p>
            </p:txBody>
          </p:sp>
          <p:sp>
            <p:nvSpPr>
              <p:cNvPr id="325638" name="Rectangle 6"/>
              <p:cNvSpPr>
                <a:spLocks noChangeArrowheads="1"/>
              </p:cNvSpPr>
              <p:nvPr/>
            </p:nvSpPr>
            <p:spPr bwMode="auto">
              <a:xfrm>
                <a:off x="2474" y="3247"/>
                <a:ext cx="405" cy="163"/>
              </a:xfrm>
              <a:prstGeom prst="rect">
                <a:avLst/>
              </a:prstGeom>
              <a:noFill/>
              <a:ln w="9525">
                <a:noFill/>
                <a:miter lim="800000"/>
                <a:headEnd/>
                <a:tailEnd/>
              </a:ln>
              <a:effectLst/>
            </p:spPr>
            <p:txBody>
              <a:bodyPr wrap="none" lIns="92075" tIns="46038" rIns="92075" bIns="46038">
                <a:spAutoFit/>
              </a:bodyPr>
              <a:lstStyle/>
              <a:p>
                <a:r>
                  <a:rPr lang="en-US" sz="1600"/>
                  <a:t>Truck</a:t>
                </a:r>
              </a:p>
            </p:txBody>
          </p:sp>
          <p:sp>
            <p:nvSpPr>
              <p:cNvPr id="325639" name="Line 7"/>
              <p:cNvSpPr>
                <a:spLocks noChangeShapeType="1"/>
              </p:cNvSpPr>
              <p:nvPr/>
            </p:nvSpPr>
            <p:spPr bwMode="auto">
              <a:xfrm>
                <a:off x="2407" y="3406"/>
                <a:ext cx="634"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0" name="Line 8"/>
              <p:cNvSpPr>
                <a:spLocks noChangeShapeType="1"/>
              </p:cNvSpPr>
              <p:nvPr/>
            </p:nvSpPr>
            <p:spPr bwMode="auto">
              <a:xfrm>
                <a:off x="2407" y="3576"/>
                <a:ext cx="634"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1" name="Rectangle 9"/>
              <p:cNvSpPr>
                <a:spLocks noChangeArrowheads="1"/>
              </p:cNvSpPr>
              <p:nvPr/>
            </p:nvSpPr>
            <p:spPr bwMode="auto">
              <a:xfrm>
                <a:off x="2377" y="3415"/>
                <a:ext cx="537" cy="163"/>
              </a:xfrm>
              <a:prstGeom prst="rect">
                <a:avLst/>
              </a:prstGeom>
              <a:noFill/>
              <a:ln w="9525">
                <a:noFill/>
                <a:miter lim="800000"/>
                <a:headEnd/>
                <a:tailEnd/>
              </a:ln>
              <a:effectLst/>
            </p:spPr>
            <p:txBody>
              <a:bodyPr wrap="none" lIns="92075" tIns="46038" rIns="92075" bIns="46038">
                <a:spAutoFit/>
              </a:bodyPr>
              <a:lstStyle/>
              <a:p>
                <a:r>
                  <a:rPr lang="en-US" sz="1600"/>
                  <a:t>tonnage</a:t>
                </a:r>
              </a:p>
            </p:txBody>
          </p:sp>
          <p:sp>
            <p:nvSpPr>
              <p:cNvPr id="325642" name="Rectangle 10"/>
              <p:cNvSpPr>
                <a:spLocks noChangeArrowheads="1"/>
              </p:cNvSpPr>
              <p:nvPr/>
            </p:nvSpPr>
            <p:spPr bwMode="auto">
              <a:xfrm>
                <a:off x="1415" y="2096"/>
                <a:ext cx="1078" cy="713"/>
              </a:xfrm>
              <a:prstGeom prst="rect">
                <a:avLst/>
              </a:prstGeom>
              <a:noFill/>
              <a:ln w="12700">
                <a:solidFill>
                  <a:schemeClr val="tx1"/>
                </a:solidFill>
                <a:miter lim="800000"/>
                <a:headEnd/>
                <a:tailEnd/>
              </a:ln>
              <a:effectLst/>
            </p:spPr>
            <p:txBody>
              <a:bodyPr wrap="none" anchor="ctr"/>
              <a:lstStyle/>
              <a:p>
                <a:endParaRPr lang="id-ID"/>
              </a:p>
            </p:txBody>
          </p:sp>
          <p:sp>
            <p:nvSpPr>
              <p:cNvPr id="325643" name="Rectangle 11"/>
              <p:cNvSpPr>
                <a:spLocks noChangeArrowheads="1"/>
              </p:cNvSpPr>
              <p:nvPr/>
            </p:nvSpPr>
            <p:spPr bwMode="auto">
              <a:xfrm>
                <a:off x="1446" y="2141"/>
                <a:ext cx="893" cy="163"/>
              </a:xfrm>
              <a:prstGeom prst="rect">
                <a:avLst/>
              </a:prstGeom>
              <a:noFill/>
              <a:ln w="9525">
                <a:noFill/>
                <a:miter lim="800000"/>
                <a:headEnd/>
                <a:tailEnd/>
              </a:ln>
              <a:effectLst/>
            </p:spPr>
            <p:txBody>
              <a:bodyPr wrap="none" lIns="92075" tIns="46038" rIns="92075" bIns="46038">
                <a:spAutoFit/>
              </a:bodyPr>
              <a:lstStyle/>
              <a:p>
                <a:r>
                  <a:rPr lang="en-US" sz="1600"/>
                  <a:t>GroundVehicle</a:t>
                </a:r>
              </a:p>
            </p:txBody>
          </p:sp>
          <p:sp>
            <p:nvSpPr>
              <p:cNvPr id="325644" name="Line 12"/>
              <p:cNvSpPr>
                <a:spLocks noChangeShapeType="1"/>
              </p:cNvSpPr>
              <p:nvPr/>
            </p:nvSpPr>
            <p:spPr bwMode="auto">
              <a:xfrm>
                <a:off x="1411" y="2304"/>
                <a:ext cx="108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5" name="Line 13"/>
              <p:cNvSpPr>
                <a:spLocks noChangeShapeType="1"/>
              </p:cNvSpPr>
              <p:nvPr/>
            </p:nvSpPr>
            <p:spPr bwMode="auto">
              <a:xfrm>
                <a:off x="1411" y="2601"/>
                <a:ext cx="108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6" name="Rectangle 14"/>
              <p:cNvSpPr>
                <a:spLocks noChangeArrowheads="1"/>
              </p:cNvSpPr>
              <p:nvPr/>
            </p:nvSpPr>
            <p:spPr bwMode="auto">
              <a:xfrm>
                <a:off x="1383" y="2308"/>
                <a:ext cx="451" cy="162"/>
              </a:xfrm>
              <a:prstGeom prst="rect">
                <a:avLst/>
              </a:prstGeom>
              <a:noFill/>
              <a:ln w="9525">
                <a:noFill/>
                <a:miter lim="800000"/>
                <a:headEnd/>
                <a:tailEnd/>
              </a:ln>
              <a:effectLst/>
            </p:spPr>
            <p:txBody>
              <a:bodyPr wrap="none" lIns="92075" tIns="46038" rIns="92075" bIns="46038">
                <a:spAutoFit/>
              </a:bodyPr>
              <a:lstStyle/>
              <a:p>
                <a:r>
                  <a:rPr lang="en-US" sz="1600"/>
                  <a:t>weight</a:t>
                </a:r>
              </a:p>
            </p:txBody>
          </p:sp>
          <p:sp>
            <p:nvSpPr>
              <p:cNvPr id="325647" name="Rectangle 15"/>
              <p:cNvSpPr>
                <a:spLocks noChangeArrowheads="1"/>
              </p:cNvSpPr>
              <p:nvPr/>
            </p:nvSpPr>
            <p:spPr bwMode="auto">
              <a:xfrm>
                <a:off x="1383" y="2452"/>
                <a:ext cx="899" cy="162"/>
              </a:xfrm>
              <a:prstGeom prst="rect">
                <a:avLst/>
              </a:prstGeom>
              <a:noFill/>
              <a:ln w="9525">
                <a:noFill/>
                <a:miter lim="800000"/>
                <a:headEnd/>
                <a:tailEnd/>
              </a:ln>
              <a:effectLst/>
            </p:spPr>
            <p:txBody>
              <a:bodyPr wrap="none" lIns="92075" tIns="46038" rIns="92075" bIns="46038">
                <a:spAutoFit/>
              </a:bodyPr>
              <a:lstStyle/>
              <a:p>
                <a:r>
                  <a:rPr lang="en-US" sz="1600"/>
                  <a:t>licenseNumber</a:t>
                </a:r>
              </a:p>
            </p:txBody>
          </p:sp>
          <p:sp>
            <p:nvSpPr>
              <p:cNvPr id="325648" name="Line 16"/>
              <p:cNvSpPr>
                <a:spLocks noChangeShapeType="1"/>
              </p:cNvSpPr>
              <p:nvPr/>
            </p:nvSpPr>
            <p:spPr bwMode="auto">
              <a:xfrm flipH="1" flipV="1">
                <a:off x="2351" y="2917"/>
                <a:ext cx="192" cy="32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9" name="Freeform 17"/>
              <p:cNvSpPr>
                <a:spLocks/>
              </p:cNvSpPr>
              <p:nvPr/>
            </p:nvSpPr>
            <p:spPr bwMode="auto">
              <a:xfrm>
                <a:off x="2247" y="2815"/>
                <a:ext cx="145" cy="150"/>
              </a:xfrm>
              <a:custGeom>
                <a:avLst/>
                <a:gdLst/>
                <a:ahLst/>
                <a:cxnLst>
                  <a:cxn ang="0">
                    <a:pos x="0" y="0"/>
                  </a:cxn>
                  <a:cxn ang="0">
                    <a:pos x="144" y="91"/>
                  </a:cxn>
                  <a:cxn ang="0">
                    <a:pos x="42" y="149"/>
                  </a:cxn>
                  <a:cxn ang="0">
                    <a:pos x="0" y="0"/>
                  </a:cxn>
                </a:cxnLst>
                <a:rect l="0" t="0" r="r" b="b"/>
                <a:pathLst>
                  <a:path w="145" h="150">
                    <a:moveTo>
                      <a:pt x="0" y="0"/>
                    </a:moveTo>
                    <a:lnTo>
                      <a:pt x="144" y="91"/>
                    </a:lnTo>
                    <a:lnTo>
                      <a:pt x="42" y="149"/>
                    </a:lnTo>
                    <a:lnTo>
                      <a:pt x="0" y="0"/>
                    </a:lnTo>
                  </a:path>
                </a:pathLst>
              </a:custGeom>
              <a:noFill/>
              <a:ln w="12700" cap="rnd" cmpd="sng">
                <a:solidFill>
                  <a:schemeClr val="tx1"/>
                </a:solidFill>
                <a:prstDash val="solid"/>
                <a:round/>
                <a:headEnd/>
                <a:tailEnd/>
              </a:ln>
              <a:effectLst/>
            </p:spPr>
            <p:txBody>
              <a:bodyPr/>
              <a:lstStyle/>
              <a:p>
                <a:endParaRPr lang="id-ID"/>
              </a:p>
            </p:txBody>
          </p:sp>
          <p:sp>
            <p:nvSpPr>
              <p:cNvPr id="325650" name="Rectangle 18"/>
              <p:cNvSpPr>
                <a:spLocks noChangeArrowheads="1"/>
              </p:cNvSpPr>
              <p:nvPr/>
            </p:nvSpPr>
            <p:spPr bwMode="auto">
              <a:xfrm>
                <a:off x="1008" y="3283"/>
                <a:ext cx="671" cy="459"/>
              </a:xfrm>
              <a:prstGeom prst="rect">
                <a:avLst/>
              </a:prstGeom>
              <a:noFill/>
              <a:ln w="12700">
                <a:solidFill>
                  <a:schemeClr val="tx1"/>
                </a:solidFill>
                <a:miter lim="800000"/>
                <a:headEnd/>
                <a:tailEnd/>
              </a:ln>
              <a:effectLst/>
            </p:spPr>
            <p:txBody>
              <a:bodyPr wrap="none" lIns="92075" tIns="46038" rIns="92075" bIns="46038" anchorCtr="1"/>
              <a:lstStyle/>
              <a:p>
                <a:pPr algn="ctr"/>
                <a:r>
                  <a:rPr lang="en-US" sz="1600"/>
                  <a:t>Car</a:t>
                </a:r>
              </a:p>
            </p:txBody>
          </p:sp>
          <p:sp>
            <p:nvSpPr>
              <p:cNvPr id="325651" name="Rectangle 19"/>
              <p:cNvSpPr>
                <a:spLocks noChangeArrowheads="1"/>
              </p:cNvSpPr>
              <p:nvPr/>
            </p:nvSpPr>
            <p:spPr bwMode="auto">
              <a:xfrm>
                <a:off x="2962" y="2248"/>
                <a:ext cx="431" cy="162"/>
              </a:xfrm>
              <a:prstGeom prst="rect">
                <a:avLst/>
              </a:prstGeom>
              <a:noFill/>
              <a:ln w="9525">
                <a:noFill/>
                <a:miter lim="800000"/>
                <a:headEnd/>
                <a:tailEnd/>
              </a:ln>
              <a:effectLst/>
            </p:spPr>
            <p:txBody>
              <a:bodyPr wrap="none" lIns="92075" tIns="46038" rIns="92075" bIns="46038">
                <a:spAutoFit/>
              </a:bodyPr>
              <a:lstStyle/>
              <a:p>
                <a:r>
                  <a:rPr lang="en-US" sz="1600"/>
                  <a:t>owner</a:t>
                </a:r>
              </a:p>
            </p:txBody>
          </p:sp>
          <p:sp>
            <p:nvSpPr>
              <p:cNvPr id="325652" name="Line 20"/>
              <p:cNvSpPr>
                <a:spLocks noChangeShapeType="1"/>
              </p:cNvSpPr>
              <p:nvPr/>
            </p:nvSpPr>
            <p:spPr bwMode="auto">
              <a:xfrm>
                <a:off x="1004" y="3449"/>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53" name="Line 21"/>
              <p:cNvSpPr>
                <a:spLocks noChangeShapeType="1"/>
              </p:cNvSpPr>
              <p:nvPr/>
            </p:nvSpPr>
            <p:spPr bwMode="auto">
              <a:xfrm>
                <a:off x="1004" y="3576"/>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54" name="Line 22"/>
              <p:cNvSpPr>
                <a:spLocks noChangeShapeType="1"/>
              </p:cNvSpPr>
              <p:nvPr/>
            </p:nvSpPr>
            <p:spPr bwMode="auto">
              <a:xfrm flipV="1">
                <a:off x="1411" y="2917"/>
                <a:ext cx="217" cy="362"/>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55" name="Freeform 23"/>
              <p:cNvSpPr>
                <a:spLocks/>
              </p:cNvSpPr>
              <p:nvPr/>
            </p:nvSpPr>
            <p:spPr bwMode="auto">
              <a:xfrm>
                <a:off x="1579" y="2815"/>
                <a:ext cx="138" cy="152"/>
              </a:xfrm>
              <a:custGeom>
                <a:avLst/>
                <a:gdLst/>
                <a:ahLst/>
                <a:cxnLst>
                  <a:cxn ang="0">
                    <a:pos x="137" y="0"/>
                  </a:cxn>
                  <a:cxn ang="0">
                    <a:pos x="108" y="151"/>
                  </a:cxn>
                  <a:cxn ang="0">
                    <a:pos x="0" y="98"/>
                  </a:cxn>
                  <a:cxn ang="0">
                    <a:pos x="137" y="0"/>
                  </a:cxn>
                </a:cxnLst>
                <a:rect l="0" t="0" r="r" b="b"/>
                <a:pathLst>
                  <a:path w="138" h="152">
                    <a:moveTo>
                      <a:pt x="137" y="0"/>
                    </a:moveTo>
                    <a:lnTo>
                      <a:pt x="108" y="151"/>
                    </a:lnTo>
                    <a:lnTo>
                      <a:pt x="0" y="98"/>
                    </a:lnTo>
                    <a:lnTo>
                      <a:pt x="137" y="0"/>
                    </a:lnTo>
                  </a:path>
                </a:pathLst>
              </a:custGeom>
              <a:noFill/>
              <a:ln w="12700" cap="rnd" cmpd="sng">
                <a:solidFill>
                  <a:schemeClr val="tx1"/>
                </a:solidFill>
                <a:prstDash val="solid"/>
                <a:round/>
                <a:headEnd/>
                <a:tailEnd/>
              </a:ln>
              <a:effectLst/>
            </p:spPr>
            <p:txBody>
              <a:bodyPr/>
              <a:lstStyle/>
              <a:p>
                <a:endParaRPr lang="id-ID"/>
              </a:p>
            </p:txBody>
          </p:sp>
          <p:sp>
            <p:nvSpPr>
              <p:cNvPr id="325656" name="Rectangle 24"/>
              <p:cNvSpPr>
                <a:spLocks noChangeArrowheads="1"/>
              </p:cNvSpPr>
              <p:nvPr/>
            </p:nvSpPr>
            <p:spPr bwMode="auto">
              <a:xfrm>
                <a:off x="1383" y="2664"/>
                <a:ext cx="618" cy="163"/>
              </a:xfrm>
              <a:prstGeom prst="rect">
                <a:avLst/>
              </a:prstGeom>
              <a:noFill/>
              <a:ln w="9525">
                <a:noFill/>
                <a:miter lim="800000"/>
                <a:headEnd/>
                <a:tailEnd/>
              </a:ln>
              <a:effectLst/>
            </p:spPr>
            <p:txBody>
              <a:bodyPr wrap="none" lIns="92075" tIns="46038" rIns="92075" bIns="46038">
                <a:spAutoFit/>
              </a:bodyPr>
              <a:lstStyle/>
              <a:p>
                <a:r>
                  <a:rPr lang="en-US" sz="1600"/>
                  <a:t>register( )</a:t>
                </a:r>
              </a:p>
            </p:txBody>
          </p:sp>
          <p:sp>
            <p:nvSpPr>
              <p:cNvPr id="325657" name="Rectangle 25"/>
              <p:cNvSpPr>
                <a:spLocks noChangeArrowheads="1"/>
              </p:cNvSpPr>
              <p:nvPr/>
            </p:nvSpPr>
            <p:spPr bwMode="auto">
              <a:xfrm>
                <a:off x="2377" y="3585"/>
                <a:ext cx="584" cy="163"/>
              </a:xfrm>
              <a:prstGeom prst="rect">
                <a:avLst/>
              </a:prstGeom>
              <a:noFill/>
              <a:ln w="9525">
                <a:noFill/>
                <a:miter lim="800000"/>
                <a:headEnd/>
                <a:tailEnd/>
              </a:ln>
              <a:effectLst/>
            </p:spPr>
            <p:txBody>
              <a:bodyPr wrap="none" lIns="92075" tIns="46038" rIns="92075" bIns="46038">
                <a:spAutoFit/>
              </a:bodyPr>
              <a:lstStyle/>
              <a:p>
                <a:r>
                  <a:rPr lang="en-US" sz="1600"/>
                  <a:t>getTax( )</a:t>
                </a:r>
              </a:p>
            </p:txBody>
          </p:sp>
          <p:grpSp>
            <p:nvGrpSpPr>
              <p:cNvPr id="4" name="Group 26"/>
              <p:cNvGrpSpPr>
                <a:grpSpLocks/>
              </p:cNvGrpSpPr>
              <p:nvPr/>
            </p:nvGrpSpPr>
            <p:grpSpPr bwMode="auto">
              <a:xfrm>
                <a:off x="3403" y="2202"/>
                <a:ext cx="678" cy="458"/>
                <a:chOff x="2735" y="2078"/>
                <a:chExt cx="678" cy="458"/>
              </a:xfrm>
            </p:grpSpPr>
            <p:sp>
              <p:nvSpPr>
                <p:cNvPr id="325659" name="Rectangle 27"/>
                <p:cNvSpPr>
                  <a:spLocks noChangeArrowheads="1"/>
                </p:cNvSpPr>
                <p:nvPr/>
              </p:nvSpPr>
              <p:spPr bwMode="auto">
                <a:xfrm>
                  <a:off x="2739" y="2078"/>
                  <a:ext cx="670" cy="458"/>
                </a:xfrm>
                <a:prstGeom prst="rect">
                  <a:avLst/>
                </a:prstGeom>
                <a:noFill/>
                <a:ln w="12700">
                  <a:solidFill>
                    <a:schemeClr val="tx1"/>
                  </a:solidFill>
                  <a:miter lim="800000"/>
                  <a:headEnd/>
                  <a:tailEnd/>
                </a:ln>
                <a:effectLst/>
              </p:spPr>
              <p:txBody>
                <a:bodyPr wrap="none" lIns="92075" tIns="46038" rIns="92075" bIns="46038" anchorCtr="1"/>
                <a:lstStyle/>
                <a:p>
                  <a:pPr algn="ctr"/>
                  <a:r>
                    <a:rPr lang="en-US" sz="1600"/>
                    <a:t>Person</a:t>
                  </a:r>
                </a:p>
              </p:txBody>
            </p:sp>
            <p:sp>
              <p:nvSpPr>
                <p:cNvPr id="325660" name="Line 28"/>
                <p:cNvSpPr>
                  <a:spLocks noChangeShapeType="1"/>
                </p:cNvSpPr>
                <p:nvPr/>
              </p:nvSpPr>
              <p:spPr bwMode="auto">
                <a:xfrm>
                  <a:off x="2735" y="2286"/>
                  <a:ext cx="678"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1" name="Line 29"/>
                <p:cNvSpPr>
                  <a:spLocks noChangeShapeType="1"/>
                </p:cNvSpPr>
                <p:nvPr/>
              </p:nvSpPr>
              <p:spPr bwMode="auto">
                <a:xfrm>
                  <a:off x="2735" y="2413"/>
                  <a:ext cx="678"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25662" name="Line 30"/>
              <p:cNvSpPr>
                <a:spLocks noChangeShapeType="1"/>
              </p:cNvSpPr>
              <p:nvPr/>
            </p:nvSpPr>
            <p:spPr bwMode="auto">
              <a:xfrm>
                <a:off x="2497" y="2431"/>
                <a:ext cx="90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3" name="Rectangle 31"/>
              <p:cNvSpPr>
                <a:spLocks noChangeArrowheads="1"/>
              </p:cNvSpPr>
              <p:nvPr/>
            </p:nvSpPr>
            <p:spPr bwMode="auto">
              <a:xfrm>
                <a:off x="2470" y="2429"/>
                <a:ext cx="287" cy="162"/>
              </a:xfrm>
              <a:prstGeom prst="rect">
                <a:avLst/>
              </a:prstGeom>
              <a:noFill/>
              <a:ln w="9525">
                <a:noFill/>
                <a:miter lim="800000"/>
                <a:headEnd/>
                <a:tailEnd/>
              </a:ln>
              <a:effectLst/>
            </p:spPr>
            <p:txBody>
              <a:bodyPr wrap="none" lIns="92075" tIns="46038" rIns="92075" bIns="46038">
                <a:spAutoFit/>
              </a:bodyPr>
              <a:lstStyle/>
              <a:p>
                <a:r>
                  <a:rPr lang="en-US" sz="1600"/>
                  <a:t>0..*</a:t>
                </a:r>
              </a:p>
            </p:txBody>
          </p:sp>
          <p:grpSp>
            <p:nvGrpSpPr>
              <p:cNvPr id="5" name="Group 32"/>
              <p:cNvGrpSpPr>
                <a:grpSpLocks/>
              </p:cNvGrpSpPr>
              <p:nvPr/>
            </p:nvGrpSpPr>
            <p:grpSpPr bwMode="auto">
              <a:xfrm>
                <a:off x="3493" y="3241"/>
                <a:ext cx="679" cy="458"/>
                <a:chOff x="2825" y="3117"/>
                <a:chExt cx="679" cy="458"/>
              </a:xfrm>
            </p:grpSpPr>
            <p:sp>
              <p:nvSpPr>
                <p:cNvPr id="325665" name="Rectangle 33"/>
                <p:cNvSpPr>
                  <a:spLocks noChangeArrowheads="1"/>
                </p:cNvSpPr>
                <p:nvPr/>
              </p:nvSpPr>
              <p:spPr bwMode="auto">
                <a:xfrm>
                  <a:off x="2829" y="3117"/>
                  <a:ext cx="671" cy="458"/>
                </a:xfrm>
                <a:prstGeom prst="rect">
                  <a:avLst/>
                </a:prstGeom>
                <a:noFill/>
                <a:ln w="12700">
                  <a:solidFill>
                    <a:schemeClr val="tx1"/>
                  </a:solidFill>
                  <a:miter lim="800000"/>
                  <a:headEnd/>
                  <a:tailEnd/>
                </a:ln>
                <a:effectLst/>
              </p:spPr>
              <p:txBody>
                <a:bodyPr wrap="none" lIns="92075" tIns="46038" rIns="92075" bIns="46038" anchorCtr="1"/>
                <a:lstStyle/>
                <a:p>
                  <a:pPr algn="ctr"/>
                  <a:r>
                    <a:rPr lang="en-US" sz="1600"/>
                    <a:t>Trailer</a:t>
                  </a:r>
                </a:p>
              </p:txBody>
            </p:sp>
            <p:sp>
              <p:nvSpPr>
                <p:cNvPr id="325666" name="Line 34"/>
                <p:cNvSpPr>
                  <a:spLocks noChangeShapeType="1"/>
                </p:cNvSpPr>
                <p:nvPr/>
              </p:nvSpPr>
              <p:spPr bwMode="auto">
                <a:xfrm>
                  <a:off x="2825" y="3325"/>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7" name="Line 35"/>
                <p:cNvSpPr>
                  <a:spLocks noChangeShapeType="1"/>
                </p:cNvSpPr>
                <p:nvPr/>
              </p:nvSpPr>
              <p:spPr bwMode="auto">
                <a:xfrm>
                  <a:off x="2825" y="3452"/>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25668" name="Line 36"/>
              <p:cNvSpPr>
                <a:spLocks noChangeShapeType="1"/>
              </p:cNvSpPr>
              <p:nvPr/>
            </p:nvSpPr>
            <p:spPr bwMode="auto">
              <a:xfrm>
                <a:off x="3223" y="3491"/>
                <a:ext cx="270"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9" name="Freeform 37"/>
              <p:cNvSpPr>
                <a:spLocks/>
              </p:cNvSpPr>
              <p:nvPr/>
            </p:nvSpPr>
            <p:spPr bwMode="auto">
              <a:xfrm>
                <a:off x="3041" y="3449"/>
                <a:ext cx="182" cy="86"/>
              </a:xfrm>
              <a:custGeom>
                <a:avLst/>
                <a:gdLst/>
                <a:ahLst/>
                <a:cxnLst>
                  <a:cxn ang="0">
                    <a:pos x="0" y="43"/>
                  </a:cxn>
                  <a:cxn ang="0">
                    <a:pos x="90" y="85"/>
                  </a:cxn>
                  <a:cxn ang="0">
                    <a:pos x="181" y="43"/>
                  </a:cxn>
                  <a:cxn ang="0">
                    <a:pos x="90" y="0"/>
                  </a:cxn>
                  <a:cxn ang="0">
                    <a:pos x="0" y="43"/>
                  </a:cxn>
                </a:cxnLst>
                <a:rect l="0" t="0" r="r" b="b"/>
                <a:pathLst>
                  <a:path w="182" h="86">
                    <a:moveTo>
                      <a:pt x="0" y="43"/>
                    </a:moveTo>
                    <a:lnTo>
                      <a:pt x="90" y="85"/>
                    </a:lnTo>
                    <a:lnTo>
                      <a:pt x="181" y="43"/>
                    </a:lnTo>
                    <a:lnTo>
                      <a:pt x="90" y="0"/>
                    </a:lnTo>
                    <a:lnTo>
                      <a:pt x="0" y="43"/>
                    </a:lnTo>
                  </a:path>
                </a:pathLst>
              </a:custGeom>
              <a:noFill/>
              <a:ln w="12700" cap="rnd" cmpd="sng">
                <a:solidFill>
                  <a:schemeClr val="tx1"/>
                </a:solidFill>
                <a:prstDash val="solid"/>
                <a:round/>
                <a:headEnd/>
                <a:tailEnd/>
              </a:ln>
              <a:effectLst/>
            </p:spPr>
            <p:txBody>
              <a:bodyPr/>
              <a:lstStyle/>
              <a:p>
                <a:endParaRPr lang="id-ID"/>
              </a:p>
            </p:txBody>
          </p:sp>
          <p:sp>
            <p:nvSpPr>
              <p:cNvPr id="325670" name="Rectangle 38"/>
              <p:cNvSpPr>
                <a:spLocks noChangeArrowheads="1"/>
              </p:cNvSpPr>
              <p:nvPr/>
            </p:nvSpPr>
            <p:spPr bwMode="auto">
              <a:xfrm>
                <a:off x="3190" y="2429"/>
                <a:ext cx="174" cy="162"/>
              </a:xfrm>
              <a:prstGeom prst="rect">
                <a:avLst/>
              </a:prstGeom>
              <a:noFill/>
              <a:ln w="9525">
                <a:noFill/>
                <a:miter lim="800000"/>
                <a:headEnd/>
                <a:tailEnd/>
              </a:ln>
              <a:effectLst/>
            </p:spPr>
            <p:txBody>
              <a:bodyPr wrap="none" lIns="92075" tIns="46038" rIns="92075" bIns="46038">
                <a:spAutoFit/>
              </a:bodyPr>
              <a:lstStyle/>
              <a:p>
                <a:r>
                  <a:rPr lang="en-US" sz="1600"/>
                  <a:t>1</a:t>
                </a:r>
              </a:p>
            </p:txBody>
          </p:sp>
        </p:grpSp>
        <p:sp>
          <p:nvSpPr>
            <p:cNvPr id="325671" name="Text Box 39"/>
            <p:cNvSpPr txBox="1">
              <a:spLocks noChangeArrowheads="1"/>
            </p:cNvSpPr>
            <p:nvPr/>
          </p:nvSpPr>
          <p:spPr bwMode="auto">
            <a:xfrm>
              <a:off x="476" y="1543"/>
              <a:ext cx="780" cy="178"/>
            </a:xfrm>
            <a:prstGeom prst="rect">
              <a:avLst/>
            </a:prstGeom>
            <a:noFill/>
            <a:ln w="12700">
              <a:noFill/>
              <a:miter lim="800000"/>
              <a:headEnd type="none" w="sm" len="sm"/>
              <a:tailEnd type="none" w="lg" len="lg"/>
            </a:ln>
            <a:effectLst/>
          </p:spPr>
          <p:txBody>
            <a:bodyPr>
              <a:spAutoFit/>
            </a:bodyPr>
            <a:lstStyle/>
            <a:p>
              <a:pPr>
                <a:spcBef>
                  <a:spcPct val="50000"/>
                </a:spcBef>
              </a:pPr>
              <a:r>
                <a:rPr lang="en-US" i="1">
                  <a:solidFill>
                    <a:schemeClr val="tx2"/>
                  </a:solidFill>
                </a:rPr>
                <a:t>ancestor</a:t>
              </a:r>
              <a:endParaRPr lang="en-US"/>
            </a:p>
          </p:txBody>
        </p:sp>
        <p:sp>
          <p:nvSpPr>
            <p:cNvPr id="325672" name="Text Box 40"/>
            <p:cNvSpPr txBox="1">
              <a:spLocks noChangeArrowheads="1"/>
            </p:cNvSpPr>
            <p:nvPr/>
          </p:nvSpPr>
          <p:spPr bwMode="auto">
            <a:xfrm>
              <a:off x="476" y="2593"/>
              <a:ext cx="949" cy="177"/>
            </a:xfrm>
            <a:prstGeom prst="rect">
              <a:avLst/>
            </a:prstGeom>
            <a:noFill/>
            <a:ln w="12700">
              <a:noFill/>
              <a:miter lim="800000"/>
              <a:headEnd type="none" w="sm" len="sm"/>
              <a:tailEnd type="none" w="lg" len="lg"/>
            </a:ln>
            <a:effectLst/>
          </p:spPr>
          <p:txBody>
            <a:bodyPr>
              <a:spAutoFit/>
            </a:bodyPr>
            <a:lstStyle/>
            <a:p>
              <a:pPr>
                <a:spcBef>
                  <a:spcPct val="50000"/>
                </a:spcBef>
              </a:pPr>
              <a:r>
                <a:rPr lang="en-US" i="1">
                  <a:solidFill>
                    <a:schemeClr val="tx2"/>
                  </a:solidFill>
                </a:rPr>
                <a:t>decendent</a:t>
              </a:r>
              <a:endParaRPr lang="en-US"/>
            </a:p>
          </p:txBody>
        </p:sp>
        <p:sp>
          <p:nvSpPr>
            <p:cNvPr id="325673" name="Text Box 41"/>
            <p:cNvSpPr txBox="1">
              <a:spLocks noChangeArrowheads="1"/>
            </p:cNvSpPr>
            <p:nvPr/>
          </p:nvSpPr>
          <p:spPr bwMode="auto">
            <a:xfrm>
              <a:off x="3455" y="2063"/>
              <a:ext cx="1217" cy="177"/>
            </a:xfrm>
            <a:prstGeom prst="rect">
              <a:avLst/>
            </a:prstGeom>
            <a:noFill/>
            <a:ln w="12700">
              <a:noFill/>
              <a:miter lim="800000"/>
              <a:headEnd type="none" w="sm" len="sm"/>
              <a:tailEnd type="none" w="lg" len="lg"/>
            </a:ln>
            <a:effectLst/>
          </p:spPr>
          <p:txBody>
            <a:bodyPr>
              <a:spAutoFit/>
            </a:bodyPr>
            <a:lstStyle/>
            <a:p>
              <a:pPr>
                <a:spcBef>
                  <a:spcPct val="50000"/>
                </a:spcBef>
              </a:pPr>
              <a:r>
                <a:rPr lang="en-US" i="1">
                  <a:solidFill>
                    <a:schemeClr val="accent2"/>
                  </a:solidFill>
                </a:rPr>
                <a:t>generalization</a:t>
              </a:r>
              <a:endParaRPr lang="en-US"/>
            </a:p>
          </p:txBody>
        </p:sp>
        <p:sp>
          <p:nvSpPr>
            <p:cNvPr id="325674" name="Line 42"/>
            <p:cNvSpPr>
              <a:spLocks noChangeShapeType="1"/>
            </p:cNvSpPr>
            <p:nvPr/>
          </p:nvSpPr>
          <p:spPr bwMode="auto">
            <a:xfrm flipH="1">
              <a:off x="3087" y="2215"/>
              <a:ext cx="368" cy="79"/>
            </a:xfrm>
            <a:prstGeom prst="line">
              <a:avLst/>
            </a:prstGeom>
            <a:noFill/>
            <a:ln w="12700">
              <a:solidFill>
                <a:schemeClr val="accent2"/>
              </a:solidFill>
              <a:round/>
              <a:headEnd type="none" w="sm" len="sm"/>
              <a:tailEnd type="arrow" w="med" len="med"/>
            </a:ln>
            <a:effectLst/>
          </p:spPr>
          <p:txBody>
            <a:bodyPr wrap="none" anchor="ctr"/>
            <a:lstStyle/>
            <a:p>
              <a:endParaRPr lang="id-ID"/>
            </a:p>
          </p:txBody>
        </p:sp>
        <p:sp>
          <p:nvSpPr>
            <p:cNvPr id="325675" name="Text Box 43"/>
            <p:cNvSpPr txBox="1">
              <a:spLocks noChangeArrowheads="1"/>
            </p:cNvSpPr>
            <p:nvPr/>
          </p:nvSpPr>
          <p:spPr bwMode="auto">
            <a:xfrm>
              <a:off x="1676" y="2656"/>
              <a:ext cx="864" cy="163"/>
            </a:xfrm>
            <a:prstGeom prst="rect">
              <a:avLst/>
            </a:prstGeom>
            <a:noFill/>
            <a:ln w="12700">
              <a:noFill/>
              <a:miter lim="800000"/>
              <a:headEnd type="none" w="sm" len="sm"/>
              <a:tailEnd type="none" w="lg" len="lg"/>
            </a:ln>
            <a:effectLst/>
          </p:spPr>
          <p:txBody>
            <a:bodyPr>
              <a:spAutoFit/>
            </a:bodyPr>
            <a:lstStyle/>
            <a:p>
              <a:pPr>
                <a:spcBef>
                  <a:spcPct val="50000"/>
                </a:spcBef>
              </a:pPr>
              <a:r>
                <a:rPr lang="en-US" sz="1600"/>
                <a:t>size</a:t>
              </a:r>
              <a:endParaRPr lang="en-U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4974</TotalTime>
  <Pages>13</Pages>
  <Words>2603</Words>
  <Application>Microsoft Office PowerPoint</Application>
  <PresentationFormat>On-screen Show (4:3)</PresentationFormat>
  <Paragraphs>367</Paragraphs>
  <Slides>54</Slides>
  <Notes>9</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Concourse</vt:lpstr>
      <vt:lpstr>Pengantar Berorientasi Objek</vt:lpstr>
      <vt:lpstr>Konsep Dasar Objek</vt:lpstr>
      <vt:lpstr>Basic Concepts of Object Orientation</vt:lpstr>
      <vt:lpstr>Definisi “Objek”</vt:lpstr>
      <vt:lpstr>Class</vt:lpstr>
      <vt:lpstr>Part of  Class</vt:lpstr>
      <vt:lpstr>What Is A Component?</vt:lpstr>
      <vt:lpstr>Component Whole - Part</vt:lpstr>
      <vt:lpstr>What is Generalization?</vt:lpstr>
      <vt:lpstr>Generalization (Gen-Spec)</vt:lpstr>
      <vt:lpstr>What is Polymorphism?</vt:lpstr>
      <vt:lpstr>Metodologi vs Model Proses</vt:lpstr>
      <vt:lpstr>METODOLOGI</vt:lpstr>
      <vt:lpstr>MODEL PROSES</vt:lpstr>
      <vt:lpstr>Karakteristik Objek</vt:lpstr>
      <vt:lpstr>Prinsip dasar dari pendekatan berorientasi Objek</vt:lpstr>
      <vt:lpstr>Abstraksi</vt:lpstr>
      <vt:lpstr>Encapsulation</vt:lpstr>
      <vt:lpstr>What is Modularity?</vt:lpstr>
      <vt:lpstr>What is Hierarchy? </vt:lpstr>
      <vt:lpstr>Metodologi Analisis dan Perancangan</vt:lpstr>
      <vt:lpstr>OOAD - Coad  Yourdon Object Oriented Analysis</vt:lpstr>
      <vt:lpstr>Object Oriented Analysis Lapisan Subyek</vt:lpstr>
      <vt:lpstr>Object Oriented Analysis Lapisan Kelas-&amp;-Objek</vt:lpstr>
      <vt:lpstr>Object Oriented Analysis Lapisan Struktur</vt:lpstr>
      <vt:lpstr>Object Oriented Analysis Lapisan Atribut</vt:lpstr>
      <vt:lpstr>Karakteristik Objek</vt:lpstr>
      <vt:lpstr>Object Oriented Analysis Lapisan Service</vt:lpstr>
      <vt:lpstr>Object Oriented Analysis Lapisan Struktur</vt:lpstr>
      <vt:lpstr>OOAD – Coad Yourdon Object Oriented Design</vt:lpstr>
      <vt:lpstr>OOD PDC (Problem Domain Component)</vt:lpstr>
      <vt:lpstr>OOD PDC (Problem Domain Component)</vt:lpstr>
      <vt:lpstr>OOD HIC(Human Interaction Component)</vt:lpstr>
      <vt:lpstr>OOD HIC(Human Interaction Component)</vt:lpstr>
      <vt:lpstr>OOD TMC (Task Management Component)</vt:lpstr>
      <vt:lpstr>OOD TMC (Task Management Component)</vt:lpstr>
      <vt:lpstr>OOD DMC (Data Management Component)</vt:lpstr>
      <vt:lpstr>OOD DMC (Data Management Component)</vt:lpstr>
      <vt:lpstr>OOAD  OMT (Object Modeling Technique)</vt:lpstr>
      <vt:lpstr>Slide 40</vt:lpstr>
      <vt:lpstr>Slide 41</vt:lpstr>
      <vt:lpstr>System Design</vt:lpstr>
      <vt:lpstr>Objek Design</vt:lpstr>
      <vt:lpstr>Objek Design</vt:lpstr>
      <vt:lpstr>OOAD – Object Oriented Software Engineering</vt:lpstr>
      <vt:lpstr>Analysis</vt:lpstr>
      <vt:lpstr>Construction</vt:lpstr>
      <vt:lpstr>Testing</vt:lpstr>
      <vt:lpstr>OOSE Analysis Model </vt:lpstr>
      <vt:lpstr>Tipe Model Proses</vt:lpstr>
      <vt:lpstr>Keuntungan Menggunakan Objek</vt:lpstr>
      <vt:lpstr>OOAD 7 keuntungan menggunakan objek</vt:lpstr>
      <vt:lpstr>OOAD Catatan</vt:lpstr>
      <vt:lpstr>Strengths of Object Orientation</vt:lpstr>
    </vt:vector>
  </TitlesOfParts>
  <Company>Rational Software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Object Orientation</dc:title>
  <dc:creator>Kelli A. Houston</dc:creator>
  <cp:lastModifiedBy>Citra</cp:lastModifiedBy>
  <cp:revision>155</cp:revision>
  <cp:lastPrinted>1998-05-14T23:53:42Z</cp:lastPrinted>
  <dcterms:created xsi:type="dcterms:W3CDTF">1998-08-10T08:52:26Z</dcterms:created>
  <dcterms:modified xsi:type="dcterms:W3CDTF">2013-03-04T05:49:03Z</dcterms:modified>
</cp:coreProperties>
</file>