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7" r:id="rId3"/>
    <p:sldId id="283" r:id="rId4"/>
    <p:sldId id="257" r:id="rId5"/>
    <p:sldId id="261" r:id="rId6"/>
    <p:sldId id="275" r:id="rId7"/>
    <p:sldId id="260" r:id="rId8"/>
    <p:sldId id="271" r:id="rId9"/>
    <p:sldId id="270" r:id="rId10"/>
    <p:sldId id="265" r:id="rId11"/>
    <p:sldId id="284" r:id="rId12"/>
    <p:sldId id="289" r:id="rId13"/>
    <p:sldId id="273" r:id="rId14"/>
    <p:sldId id="266" r:id="rId15"/>
    <p:sldId id="285" r:id="rId16"/>
    <p:sldId id="274" r:id="rId17"/>
    <p:sldId id="259" r:id="rId18"/>
    <p:sldId id="272" r:id="rId19"/>
    <p:sldId id="268" r:id="rId20"/>
    <p:sldId id="278" r:id="rId21"/>
    <p:sldId id="286" r:id="rId22"/>
    <p:sldId id="280" r:id="rId23"/>
    <p:sldId id="267" r:id="rId24"/>
    <p:sldId id="287" r:id="rId25"/>
    <p:sldId id="269" r:id="rId26"/>
    <p:sldId id="279" r:id="rId27"/>
    <p:sldId id="276" r:id="rId28"/>
    <p:sldId id="263" r:id="rId29"/>
    <p:sldId id="281" r:id="rId30"/>
    <p:sldId id="282" r:id="rId31"/>
    <p:sldId id="262" r:id="rId32"/>
    <p:sldId id="288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4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FC32-ADDF-44AB-A15B-366A353AA351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6E95F-4334-4C84-8827-366541487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operating_syste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.rutgers.edu/~pxk/416/notes/07-schedulin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Process Scheduling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14338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1052088"/>
                <a:gridCol w="2805568"/>
                <a:gridCol w="210417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8702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0272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3108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r>
              <a:rPr lang="en-US" sz="20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5 - 1 =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P2 = 8 – 2 = </a:t>
            </a:r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P3 = 16 – 3 = </a:t>
            </a:r>
            <a:r>
              <a:rPr lang="en-US" sz="2800" b="1" dirty="0" smtClean="0">
                <a:solidFill>
                  <a:srgbClr val="0000FF"/>
                </a:solidFill>
              </a:rPr>
              <a:t>13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Rata2 (AWT)    :</a:t>
            </a:r>
            <a:r>
              <a:rPr lang="en-US" sz="2400" dirty="0" smtClean="0"/>
              <a:t> ( 0 + 4 + 6 + 13 ) / 4 = 23 / 4 = </a:t>
            </a:r>
            <a:r>
              <a:rPr lang="en-US" sz="2800" b="1" dirty="0" smtClean="0"/>
              <a:t>5.075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MULAI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786322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SJF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(Shortest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 Job First)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50783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WAKTU KEDATANGAN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 EKSEKUSI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setiap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efisien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Kelemahan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Sulit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diterapkan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umumnya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lama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diketahui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awal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SJF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(Shortest Job First)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MULAI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643306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43108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00034" y="4286256"/>
          <a:ext cx="7715312" cy="642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1052088"/>
                <a:gridCol w="2104176"/>
                <a:gridCol w="280556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7158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8702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60272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942" y="49291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5441" y="49291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r>
              <a:rPr lang="en-US" sz="20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5 - 1 =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P3 = 8 – 3 = </a:t>
            </a:r>
            <a:r>
              <a:rPr lang="en-US" sz="28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P4 = 14 – 2 = </a:t>
            </a:r>
            <a:r>
              <a:rPr lang="en-US" sz="2800" b="1" dirty="0" smtClean="0">
                <a:solidFill>
                  <a:srgbClr val="0000FF"/>
                </a:solidFill>
              </a:rPr>
              <a:t>12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Rata2 (AWT)    :</a:t>
            </a:r>
            <a:r>
              <a:rPr lang="en-US" sz="2400" dirty="0" smtClean="0"/>
              <a:t> ( 0 + 4 + 5 + 12 ) / 4 = 21 / 4 = </a:t>
            </a:r>
            <a:r>
              <a:rPr lang="en-US" sz="2800" b="1" dirty="0" smtClean="0"/>
              <a:t>5.025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SJF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(Shortest Job First)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MULAI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I N T E R A C T I V E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INTERACTIVE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3571900" cy="22775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Round Robin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Priority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Multiple Queues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091160"/>
            <a:ext cx="3571900" cy="21236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- Shortest Process Next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Guaranteed Scheduling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Lottery Scheduling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Fair-share Scheduling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Robin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melebihi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batas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ditunda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antri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755012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Round Robin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3657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681847"/>
          <a:ext cx="7715312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1392"/>
                <a:gridCol w="701392"/>
                <a:gridCol w="701392"/>
                <a:gridCol w="701392"/>
                <a:gridCol w="701392"/>
                <a:gridCol w="350696"/>
                <a:gridCol w="701392"/>
                <a:gridCol w="350696"/>
                <a:gridCol w="701392"/>
                <a:gridCol w="701392"/>
                <a:gridCol w="701392"/>
                <a:gridCol w="701392"/>
              </a:tblGrid>
              <a:tr h="8188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545552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4676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027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929066"/>
            <a:ext cx="140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 = 2 ms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591267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3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4857752" y="1357298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0</a:t>
            </a:r>
            <a:endParaRPr lang="en-US" sz="2000" b="1" dirty="0"/>
          </a:p>
        </p:txBody>
      </p:sp>
      <p:sp>
        <p:nvSpPr>
          <p:cNvPr id="18" name="Oval 17"/>
          <p:cNvSpPr/>
          <p:nvPr/>
        </p:nvSpPr>
        <p:spPr>
          <a:xfrm>
            <a:off x="4857752" y="2000240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000" b="1" dirty="0"/>
          </a:p>
        </p:txBody>
      </p:sp>
      <p:sp>
        <p:nvSpPr>
          <p:cNvPr id="19" name="Oval 18"/>
          <p:cNvSpPr/>
          <p:nvPr/>
        </p:nvSpPr>
        <p:spPr>
          <a:xfrm>
            <a:off x="4857752" y="2643182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000" b="1" dirty="0"/>
          </a:p>
        </p:txBody>
      </p:sp>
      <p:sp>
        <p:nvSpPr>
          <p:cNvPr id="20" name="Oval 19"/>
          <p:cNvSpPr/>
          <p:nvPr/>
        </p:nvSpPr>
        <p:spPr>
          <a:xfrm>
            <a:off x="4857752" y="3286124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000" b="1" dirty="0"/>
          </a:p>
        </p:txBody>
      </p:sp>
      <p:sp>
        <p:nvSpPr>
          <p:cNvPr id="21" name="Rectangle 20"/>
          <p:cNvSpPr/>
          <p:nvPr/>
        </p:nvSpPr>
        <p:spPr>
          <a:xfrm>
            <a:off x="5429256" y="1428736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72198" y="2071678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72198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72198" y="2714620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15140" y="2714620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715140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358082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57752" y="3929066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6072198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715140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358082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29256" y="2071678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429256" y="2714620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429256" y="3357562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429256" y="4000504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3151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589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85852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 = 1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92879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6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64317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1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35755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4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929058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 = 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500562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4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00628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0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00694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2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14363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2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85801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57239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0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790599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47789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57752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14942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7226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8664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20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774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Process Scheduling /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menentukan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selanjutnya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Robin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42165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P0 	= (6-2) + (13-8) = 4 + 5 = 9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P1 	= (2-1) + (10-4) = 1 + 6 = 7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P2 	= (4-2) + (11-6) + (16-13) + (20-18)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= 2 + 5 + 3 + 2 = 12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P3 	= (8-3) + (14-10) + (18-16) = 5 + 4 + 2 = 11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Rata – rata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: 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(9 + 7 + 12 + 11) / 4 = 39 / 4 =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9.75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Round Robin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4572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Priority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NILAI PRIORITAS.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Priority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PRIORITAS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MULAI </a:t>
                      </a:r>
                      <a:r>
                        <a:rPr lang="en-US" baseline="0" dirty="0" smtClean="0"/>
                        <a:t>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14338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2104176"/>
                <a:gridCol w="1052088"/>
                <a:gridCol w="280556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8699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3372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WT 	:</a:t>
            </a:r>
            <a:r>
              <a:rPr lang="en-US" sz="20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11 - 1 = </a:t>
            </a:r>
            <a:r>
              <a:rPr lang="en-US" sz="2800" b="1" dirty="0" smtClean="0">
                <a:solidFill>
                  <a:srgbClr val="0000FF"/>
                </a:solidFill>
              </a:rPr>
              <a:t>10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P2 = 14 – 2 = </a:t>
            </a:r>
            <a:r>
              <a:rPr lang="en-US" sz="2800" b="1" dirty="0" smtClean="0">
                <a:solidFill>
                  <a:srgbClr val="C00000"/>
                </a:solidFill>
              </a:rPr>
              <a:t>12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P3 = 5 – 3 = </a:t>
            </a:r>
            <a:r>
              <a:rPr lang="en-US" sz="2800" b="1" dirty="0" smtClean="0">
                <a:solidFill>
                  <a:srgbClr val="0000FF"/>
                </a:solidFill>
              </a:rPr>
              <a:t>2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AWT  	:</a:t>
            </a:r>
            <a:r>
              <a:rPr lang="en-US" sz="2400" dirty="0" smtClean="0"/>
              <a:t> ( 0 + 10 + 12 + 2 ) / 4 = 24 / 4 = </a:t>
            </a:r>
            <a:r>
              <a:rPr lang="en-US" sz="2800" b="1" dirty="0" smtClean="0"/>
              <a:t>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Priority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WAKTU DATANG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 EKSEKUSI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PRIORITAS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Multiple-Queue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71736" y="2857496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System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6" y="3643314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Interactive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1736" y="4429132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Interactive Edit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1736" y="5214950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Batch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6000768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User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4" idx="1"/>
          </p:cNvCxnSpPr>
          <p:nvPr/>
        </p:nvCxnSpPr>
        <p:spPr>
          <a:xfrm>
            <a:off x="1000100" y="314324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00100" y="392747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0100" y="47132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00100" y="54991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00100" y="628493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00826" y="314324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00826" y="392906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500826" y="47132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00826" y="54991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500826" y="628493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786" y="2643182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2910" y="5857892"/>
            <a:ext cx="176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Rendah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34" y="1428736"/>
            <a:ext cx="8072494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Menggabungkan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metode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(Preemptive)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Multiple-Queue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4348" y="28574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4348" y="364172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4348" y="442754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4348" y="521336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4348" y="5999180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215074" y="28574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15074" y="36433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15074" y="442754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15074" y="521336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15074" y="5999180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9049" y="2345288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5720" y="5572140"/>
            <a:ext cx="176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Rendah</a:t>
            </a:r>
            <a:endParaRPr lang="en-US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285984" y="2643182"/>
          <a:ext cx="3929088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4848"/>
                <a:gridCol w="654848"/>
                <a:gridCol w="654848"/>
                <a:gridCol w="654848"/>
                <a:gridCol w="654848"/>
                <a:gridCol w="654848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285984" y="3429000"/>
          <a:ext cx="3929090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85984" y="4214818"/>
          <a:ext cx="3929092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2273"/>
                <a:gridCol w="982273"/>
                <a:gridCol w="982273"/>
                <a:gridCol w="982273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285984" y="5000636"/>
          <a:ext cx="3929091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9697"/>
                <a:gridCol w="1309697"/>
                <a:gridCol w="1309697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85984" y="5786454"/>
          <a:ext cx="3929090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4545"/>
                <a:gridCol w="1964545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86710" y="2500306"/>
            <a:ext cx="642942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CPU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7611" y="1357298"/>
            <a:ext cx="175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PRIORITY SCHEDULING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388007" y="1357298"/>
            <a:ext cx="175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ROUND ROBIN SCHEDULING</a:t>
            </a:r>
            <a:endParaRPr lang="en-US" b="1" dirty="0"/>
          </a:p>
        </p:txBody>
      </p:sp>
      <p:sp>
        <p:nvSpPr>
          <p:cNvPr id="40" name="Left Brace 39"/>
          <p:cNvSpPr/>
          <p:nvPr/>
        </p:nvSpPr>
        <p:spPr>
          <a:xfrm rot="5400000">
            <a:off x="1178695" y="1250140"/>
            <a:ext cx="285752" cy="178595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Left Brace 40"/>
          <p:cNvSpPr/>
          <p:nvPr/>
        </p:nvSpPr>
        <p:spPr>
          <a:xfrm rot="5400000">
            <a:off x="4107653" y="178571"/>
            <a:ext cx="285752" cy="392909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R E A L  -  T I M E 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REAL-TIME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Having the right answer but having it too late, is often just as bad as not having it at all.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jenis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Periodic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teratur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	       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mengikuti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interval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Aperiodic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diprediksi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 H R E A D</a:t>
            </a:r>
          </a:p>
          <a:p>
            <a:pPr algn="ctr"/>
            <a:r>
              <a:rPr lang="en-US" sz="4800" b="1" dirty="0" smtClean="0"/>
              <a:t>S C H E D U L I N G 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28736"/>
            <a:ext cx="8072494" cy="47089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Kriteria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Efisiensi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memanfaatkan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CPU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optimal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Adil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Fairness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menjamin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tiap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dilayani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adil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Jumlah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Throughput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memaksimalkan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jumlah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dieksekusi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dalam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suatu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Turn Around Time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meminimalkan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tunggu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mengerjakan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I/O.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Waiting Time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meminimalkan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jeda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antara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datang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dieksekusinya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THREAD 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677203"/>
            <a:ext cx="8929718" cy="410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REFERENSI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MOS 4</a:t>
            </a:r>
            <a:r>
              <a:rPr lang="en-US" sz="2400" baseline="30000" dirty="0" smtClean="0">
                <a:ea typeface="Kozuka Gothic Pro H" pitchFamily="34" charset="-128"/>
              </a:rPr>
              <a:t>th</a:t>
            </a:r>
            <a:r>
              <a:rPr lang="en-US" sz="2400" dirty="0" smtClean="0">
                <a:ea typeface="Kozuka Gothic Pro H" pitchFamily="34" charset="-128"/>
              </a:rPr>
              <a:t>, Andrew S. </a:t>
            </a:r>
            <a:r>
              <a:rPr lang="en-US" sz="2400" dirty="0" err="1" smtClean="0">
                <a:ea typeface="Kozuka Gothic Pro H" pitchFamily="34" charset="-128"/>
              </a:rPr>
              <a:t>Tanenbaum</a:t>
            </a:r>
            <a:r>
              <a:rPr lang="en-US" sz="2400" dirty="0" smtClean="0">
                <a:ea typeface="Kozuka Gothic Pro H" pitchFamily="34" charset="-128"/>
              </a:rPr>
              <a:t> &amp; Herbert BOS</a:t>
            </a:r>
            <a:endParaRPr lang="en-US" sz="2400" baseline="30000" dirty="0" smtClean="0">
              <a:ea typeface="Kozuka Gothic Pro H" pitchFamily="34" charset="-128"/>
            </a:endParaRPr>
          </a:p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Operating System Scheduling Algorithms (</a:t>
            </a:r>
            <a:r>
              <a:rPr lang="en-US" sz="2400" dirty="0" smtClean="0">
                <a:ea typeface="Kozuka Gothic Pro H" pitchFamily="34" charset="-128"/>
                <a:hlinkClick r:id="rId3"/>
              </a:rPr>
              <a:t>www.tutorialspoint.com/operating_system</a:t>
            </a:r>
            <a:r>
              <a:rPr lang="en-US" sz="2400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Process Scheduling (</a:t>
            </a:r>
            <a:r>
              <a:rPr lang="en-US" sz="2400" dirty="0" smtClean="0">
                <a:ea typeface="Kozuka Gothic Pro H" pitchFamily="34" charset="-128"/>
                <a:hlinkClick r:id="rId4"/>
              </a:rPr>
              <a:t>https://www.cs.rutgers.edu/~pxk/416/notes/07-scheduling.html</a:t>
            </a:r>
            <a:r>
              <a:rPr lang="en-US" sz="2400" dirty="0" smtClean="0">
                <a:ea typeface="Kozuka Gothic Pro H" pitchFamily="34" charset="-128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Preemptive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batas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Non-preemptive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batas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8931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karakteristik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sistem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3 :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Batch 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kumpulan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pekerjaan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–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lama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Interactive 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interaksi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user –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cepat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Real-time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misal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: multimedia –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sangat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cepat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B A T C H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BATCH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5696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FCFS / FIFO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 (First Come, First Serve)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SJF 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 (Shortest Job First)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(First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 Come First Serve)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86017"/>
            <a:ext cx="7753059" cy="411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1571612"/>
            <a:ext cx="8072494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WAKTU KEDATANGAN.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FCFS</a:t>
            </a:r>
            <a:r>
              <a:rPr lang="en-US" sz="4400" dirty="0" smtClean="0">
                <a:latin typeface="Comic Sans MS" pitchFamily="66" charset="0"/>
                <a:cs typeface="Aharoni" pitchFamily="2" charset="-79"/>
              </a:rPr>
              <a:t>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7856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Sederhana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Kelemahan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cocok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interaktif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mempengaruhi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antrian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selanjutnya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8763</TotalTime>
  <Words>990</Words>
  <Application>Microsoft Office PowerPoint</Application>
  <PresentationFormat>On-screen Show (4:3)</PresentationFormat>
  <Paragraphs>408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Process Scheduling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579</cp:revision>
  <dcterms:created xsi:type="dcterms:W3CDTF">2013-05-11T15:25:57Z</dcterms:created>
  <dcterms:modified xsi:type="dcterms:W3CDTF">2015-03-20T04:10:58Z</dcterms:modified>
</cp:coreProperties>
</file>