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2" r:id="rId9"/>
    <p:sldId id="281" r:id="rId10"/>
    <p:sldId id="263" r:id="rId11"/>
    <p:sldId id="266" r:id="rId12"/>
    <p:sldId id="270" r:id="rId13"/>
    <p:sldId id="271" r:id="rId14"/>
    <p:sldId id="267" r:id="rId15"/>
    <p:sldId id="275" r:id="rId16"/>
    <p:sldId id="280" r:id="rId17"/>
    <p:sldId id="268" r:id="rId18"/>
    <p:sldId id="276" r:id="rId19"/>
    <p:sldId id="277" r:id="rId20"/>
    <p:sldId id="278" r:id="rId21"/>
    <p:sldId id="269" r:id="rId22"/>
    <p:sldId id="264" r:id="rId23"/>
    <p:sldId id="265" r:id="rId24"/>
    <p:sldId id="279" r:id="rId25"/>
    <p:sldId id="283" r:id="rId26"/>
    <p:sldId id="282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1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0D8FE-0C7A-43EA-B44B-E10DE018F2D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41273-C768-4A0C-8030-26C7572128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26/03/2015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Manajemen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800" b="1" dirty="0" err="1" smtClean="0">
                <a:latin typeface="Maiandra GD" pitchFamily="34" charset="0"/>
              </a:rPr>
              <a:t>Memori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1714488"/>
            <a:ext cx="29217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PARTISI TETAP</a:t>
            </a: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PARTISI DINAMIS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SISTEM BUDDY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RELOKASI</a:t>
            </a: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tetap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42976" y="2336800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42976" y="447391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42976" y="500063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2976" y="557214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2976" y="614205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14480" y="40598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4480" y="4628932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80" y="515802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4480" y="57150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4480" y="620294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142976" y="281271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2976" y="338421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2976" y="395413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4480" y="2426496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14480" y="297010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14480" y="352709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15008" y="2357430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715008" y="442754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15008" y="502126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15008" y="559277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86512" y="408043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15074" y="4591506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517865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664" y="592933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715008" y="283334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15008" y="317227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5008" y="397476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86512" y="242886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86512" y="283084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15074" y="3357562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57290" y="1714488"/>
            <a:ext cx="161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Ukuran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SAMA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29322" y="1714488"/>
            <a:ext cx="156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Ukuran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BEDA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500034" y="1142984"/>
            <a:ext cx="79303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KERUGIAN </a:t>
            </a:r>
            <a:r>
              <a:rPr lang="en-US" sz="2400" dirty="0" err="1" smtClean="0">
                <a:latin typeface="Maiandra GD" pitchFamily="34" charset="0"/>
              </a:rPr>
              <a:t>Partisi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Sama</a:t>
            </a:r>
            <a:r>
              <a:rPr lang="en-US" sz="2400" dirty="0" smtClean="0">
                <a:latin typeface="Maiandra GD" pitchFamily="34" charset="0"/>
              </a:rPr>
              <a:t> :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Terlalu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besar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diatasi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sym typeface="Wingdings" pitchFamily="2" charset="2"/>
              </a:rPr>
              <a:t>dengan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i="1" dirty="0" smtClean="0">
                <a:latin typeface="Maiandra GD" pitchFamily="34" charset="0"/>
                <a:sym typeface="Wingdings" pitchFamily="2" charset="2"/>
              </a:rPr>
              <a:t>overlaying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Program </a:t>
            </a:r>
            <a:r>
              <a:rPr lang="en-US" sz="2400" dirty="0" err="1" smtClean="0">
                <a:latin typeface="Maiandra GD" pitchFamily="34" charset="0"/>
              </a:rPr>
              <a:t>Terlalu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kecil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i="1" dirty="0" smtClean="0">
                <a:latin typeface="Maiandra GD" pitchFamily="34" charset="0"/>
                <a:sym typeface="Wingdings" pitchFamily="2" charset="2"/>
              </a:rPr>
              <a:t>internal fragmentation</a:t>
            </a:r>
            <a:endParaRPr lang="en-US" sz="2400" i="1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smtClean="0">
                <a:latin typeface="Maiandra GD" pitchFamily="34" charset="0"/>
              </a:rPr>
              <a:t>KERUGIAN </a:t>
            </a:r>
            <a:r>
              <a:rPr lang="en-US" sz="2400" dirty="0" err="1" smtClean="0">
                <a:latin typeface="Maiandra GD" pitchFamily="34" charset="0"/>
              </a:rPr>
              <a:t>ini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diminimalisir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u="sng" dirty="0" err="1" smtClean="0">
                <a:latin typeface="Maiandra GD" pitchFamily="34" charset="0"/>
              </a:rPr>
              <a:t>Partisi</a:t>
            </a:r>
            <a:r>
              <a:rPr lang="en-US" sz="2400" u="sng" dirty="0" smtClean="0">
                <a:latin typeface="Maiandra GD" pitchFamily="34" charset="0"/>
              </a:rPr>
              <a:t> </a:t>
            </a:r>
            <a:r>
              <a:rPr lang="en-US" sz="2400" u="sng" dirty="0" err="1" smtClean="0">
                <a:latin typeface="Maiandra GD" pitchFamily="34" charset="0"/>
              </a:rPr>
              <a:t>Ukuran</a:t>
            </a:r>
            <a:r>
              <a:rPr lang="en-US" sz="2400" u="sng" dirty="0" smtClean="0">
                <a:latin typeface="Maiandra GD" pitchFamily="34" charset="0"/>
              </a:rPr>
              <a:t> Beda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857884" y="1857364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57884" y="392747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57884" y="452120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7884" y="509270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29388" y="358036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7950" y="409144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29388" y="467859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5540" y="542926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857884" y="233327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857884" y="267221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57884" y="347469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29388" y="192880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388" y="233077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7950" y="285749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00232" y="1836734"/>
            <a:ext cx="2000264" cy="43069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000232" y="390684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00232" y="450057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00232" y="507207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571736" y="355973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6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00298" y="407081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10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71736" y="465796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57888" y="540863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16 MB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2000232" y="231264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000232" y="2651580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00232" y="3454068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71736" y="1908172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8 MB (SO)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71736" y="231014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Maiandra GD" pitchFamily="34" charset="0"/>
              </a:rPr>
              <a:t>4</a:t>
            </a:r>
            <a:r>
              <a:rPr lang="en-US" b="1" dirty="0" smtClean="0">
                <a:latin typeface="Maiandra GD" pitchFamily="34" charset="0"/>
              </a:rPr>
              <a:t>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00298" y="283686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 MB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57224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Rectangle 69"/>
          <p:cNvSpPr/>
          <p:nvPr/>
        </p:nvSpPr>
        <p:spPr>
          <a:xfrm>
            <a:off x="1214414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Rectangle 70"/>
          <p:cNvSpPr/>
          <p:nvPr/>
        </p:nvSpPr>
        <p:spPr>
          <a:xfrm>
            <a:off x="50003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Rectangle 71"/>
          <p:cNvSpPr/>
          <p:nvPr/>
        </p:nvSpPr>
        <p:spPr>
          <a:xfrm>
            <a:off x="85722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Rectangle 72"/>
          <p:cNvSpPr/>
          <p:nvPr/>
        </p:nvSpPr>
        <p:spPr>
          <a:xfrm>
            <a:off x="1214414" y="237194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Rectangle 74"/>
          <p:cNvSpPr/>
          <p:nvPr/>
        </p:nvSpPr>
        <p:spPr>
          <a:xfrm>
            <a:off x="857224" y="407194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6" name="Rectangle 75"/>
          <p:cNvSpPr/>
          <p:nvPr/>
        </p:nvSpPr>
        <p:spPr>
          <a:xfrm>
            <a:off x="1214414" y="407194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8" name="Rectangle 77"/>
          <p:cNvSpPr/>
          <p:nvPr/>
        </p:nvSpPr>
        <p:spPr>
          <a:xfrm>
            <a:off x="857224" y="464344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9" name="Rectangle 78"/>
          <p:cNvSpPr/>
          <p:nvPr/>
        </p:nvSpPr>
        <p:spPr>
          <a:xfrm>
            <a:off x="1214414" y="464344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2" name="Rectangle 81"/>
          <p:cNvSpPr/>
          <p:nvPr/>
        </p:nvSpPr>
        <p:spPr>
          <a:xfrm>
            <a:off x="1214414" y="542926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3" name="Rectangle 82"/>
          <p:cNvSpPr/>
          <p:nvPr/>
        </p:nvSpPr>
        <p:spPr>
          <a:xfrm>
            <a:off x="4643438" y="142873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4" name="Rectangle 83"/>
          <p:cNvSpPr/>
          <p:nvPr/>
        </p:nvSpPr>
        <p:spPr>
          <a:xfrm>
            <a:off x="4643438" y="185736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5" name="Rectangle 84"/>
          <p:cNvSpPr/>
          <p:nvPr/>
        </p:nvSpPr>
        <p:spPr>
          <a:xfrm>
            <a:off x="4643438" y="228599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6" name="Rectangle 85"/>
          <p:cNvSpPr/>
          <p:nvPr/>
        </p:nvSpPr>
        <p:spPr>
          <a:xfrm>
            <a:off x="4643438" y="2714620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7" name="Rectangle 86"/>
          <p:cNvSpPr/>
          <p:nvPr/>
        </p:nvSpPr>
        <p:spPr>
          <a:xfrm>
            <a:off x="4643438" y="3143248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8" name="Rectangle 87"/>
          <p:cNvSpPr/>
          <p:nvPr/>
        </p:nvSpPr>
        <p:spPr>
          <a:xfrm>
            <a:off x="4643438" y="3571876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43438" y="4000504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0" name="Rectangle 89"/>
          <p:cNvSpPr/>
          <p:nvPr/>
        </p:nvSpPr>
        <p:spPr>
          <a:xfrm>
            <a:off x="4643438" y="442913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92" name="Straight Connector 91"/>
          <p:cNvCxnSpPr>
            <a:stCxn id="90" idx="3"/>
          </p:cNvCxnSpPr>
          <p:nvPr/>
        </p:nvCxnSpPr>
        <p:spPr>
          <a:xfrm flipV="1">
            <a:off x="4857752" y="2500306"/>
            <a:ext cx="1000132" cy="2035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90" idx="3"/>
          </p:cNvCxnSpPr>
          <p:nvPr/>
        </p:nvCxnSpPr>
        <p:spPr>
          <a:xfrm flipV="1">
            <a:off x="4857752" y="3143248"/>
            <a:ext cx="1000132" cy="1393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90" idx="3"/>
          </p:cNvCxnSpPr>
          <p:nvPr/>
        </p:nvCxnSpPr>
        <p:spPr>
          <a:xfrm flipV="1">
            <a:off x="4857752" y="3714752"/>
            <a:ext cx="1000132" cy="821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0" idx="3"/>
          </p:cNvCxnSpPr>
          <p:nvPr/>
        </p:nvCxnSpPr>
        <p:spPr>
          <a:xfrm flipV="1">
            <a:off x="4857752" y="4214818"/>
            <a:ext cx="100013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0" idx="3"/>
          </p:cNvCxnSpPr>
          <p:nvPr/>
        </p:nvCxnSpPr>
        <p:spPr>
          <a:xfrm>
            <a:off x="4857752" y="4536289"/>
            <a:ext cx="100013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0" idx="3"/>
          </p:cNvCxnSpPr>
          <p:nvPr/>
        </p:nvCxnSpPr>
        <p:spPr>
          <a:xfrm>
            <a:off x="4857752" y="4536289"/>
            <a:ext cx="1000132" cy="110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3" idx="3"/>
          </p:cNvCxnSpPr>
          <p:nvPr/>
        </p:nvCxnSpPr>
        <p:spPr>
          <a:xfrm>
            <a:off x="1428728" y="2479101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0" idx="3"/>
          </p:cNvCxnSpPr>
          <p:nvPr/>
        </p:nvCxnSpPr>
        <p:spPr>
          <a:xfrm>
            <a:off x="1428728" y="3679033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428728" y="4179099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428728" y="4736089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428728" y="5536421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000232" y="1214422"/>
            <a:ext cx="198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Antrian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per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Partisi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960993" y="1214422"/>
            <a:ext cx="1759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Antrian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Tunggal</a:t>
            </a:r>
            <a:endParaRPr lang="id-ID" b="1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7158" y="500042"/>
            <a:ext cx="41412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Algoritma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Penempatan</a:t>
            </a:r>
            <a:r>
              <a:rPr lang="en-US" sz="2000" dirty="0" smtClean="0">
                <a:latin typeface="Maiandra GD" pitchFamily="34" charset="0"/>
              </a:rPr>
              <a:t> (</a:t>
            </a:r>
            <a:r>
              <a:rPr lang="en-US" sz="2000" i="1" dirty="0" smtClean="0">
                <a:latin typeface="Maiandra GD" pitchFamily="34" charset="0"/>
              </a:rPr>
              <a:t>Placement</a:t>
            </a:r>
            <a:r>
              <a:rPr lang="en-US" sz="2000" dirty="0" smtClean="0">
                <a:latin typeface="Maiandra GD" pitchFamily="34" charset="0"/>
              </a:rPr>
              <a:t>)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dinamis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5786" y="1928802"/>
            <a:ext cx="73286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Maiandra GD" pitchFamily="34" charset="0"/>
              </a:rPr>
              <a:t>JUMLAH </a:t>
            </a:r>
            <a:r>
              <a:rPr lang="en-US" sz="2800" dirty="0" err="1" smtClean="0">
                <a:latin typeface="Maiandra GD" pitchFamily="34" charset="0"/>
              </a:rPr>
              <a:t>dan</a:t>
            </a:r>
            <a:r>
              <a:rPr lang="en-US" sz="2800" dirty="0" smtClean="0">
                <a:latin typeface="Maiandra GD" pitchFamily="34" charset="0"/>
              </a:rPr>
              <a:t> UKURAN </a:t>
            </a:r>
            <a:r>
              <a:rPr lang="en-US" sz="2800" dirty="0" err="1" smtClean="0">
                <a:latin typeface="Maiandra GD" pitchFamily="34" charset="0"/>
              </a:rPr>
              <a:t>Partisi</a:t>
            </a:r>
            <a:r>
              <a:rPr lang="en-US" sz="2800" dirty="0" smtClean="0">
                <a:latin typeface="Maiandra GD" pitchFamily="34" charset="0"/>
              </a:rPr>
              <a:t>  </a:t>
            </a:r>
            <a:r>
              <a:rPr lang="en-US" sz="2800" u="sng" dirty="0" smtClean="0">
                <a:latin typeface="Maiandra GD" pitchFamily="34" charset="0"/>
              </a:rPr>
              <a:t>TIDAK TETAP</a:t>
            </a:r>
          </a:p>
          <a:p>
            <a:endParaRPr lang="en-US" sz="2800" dirty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( </a:t>
            </a:r>
            <a:r>
              <a:rPr lang="en-US" sz="2800" dirty="0" err="1" smtClean="0">
                <a:latin typeface="Maiandra GD" pitchFamily="34" charset="0"/>
              </a:rPr>
              <a:t>Disesuaikan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dengan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Antrian</a:t>
            </a:r>
            <a:r>
              <a:rPr lang="en-US" sz="2800" dirty="0" smtClean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Proses</a:t>
            </a:r>
            <a:r>
              <a:rPr lang="en-US" sz="2800" dirty="0" smtClean="0">
                <a:latin typeface="Maiandra GD" pitchFamily="34" charset="0"/>
              </a:rPr>
              <a:t> )</a:t>
            </a:r>
            <a:endParaRPr lang="id-ID" sz="28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714356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Algoritma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Penempatan</a:t>
            </a:r>
            <a:r>
              <a:rPr lang="en-US" sz="2400" dirty="0" smtClean="0">
                <a:latin typeface="Maiandra GD" pitchFamily="34" charset="0"/>
              </a:rPr>
              <a:t> (</a:t>
            </a:r>
            <a:r>
              <a:rPr lang="en-US" sz="2400" i="1" dirty="0" smtClean="0">
                <a:latin typeface="Maiandra GD" pitchFamily="34" charset="0"/>
              </a:rPr>
              <a:t>Placement</a:t>
            </a:r>
            <a:r>
              <a:rPr lang="en-US" sz="2400" dirty="0" smtClean="0">
                <a:latin typeface="Maiandra GD" pitchFamily="34" charset="0"/>
              </a:rPr>
              <a:t>)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First Fit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Next Fit</a:t>
            </a:r>
          </a:p>
          <a:p>
            <a:pPr>
              <a:buFont typeface="Wingdings" pitchFamily="2" charset="2"/>
              <a:buChar char="Ø"/>
            </a:pPr>
            <a:endParaRPr lang="en-US" sz="2400" i="1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Best Fit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Worst Fit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Quick Fit</a:t>
            </a: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799379" cy="455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sistem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buddy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85786" y="1857364"/>
            <a:ext cx="727942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Blok –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disediakan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dalam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3200" dirty="0" smtClean="0">
                <a:latin typeface="Maiandra GD" pitchFamily="34" charset="0"/>
              </a:rPr>
              <a:t>2^k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L </a:t>
            </a:r>
            <a:r>
              <a:rPr lang="en-US" sz="2400" u="sng" dirty="0" smtClean="0">
                <a:latin typeface="Maiandra GD" pitchFamily="34" charset="0"/>
              </a:rPr>
              <a:t>&lt;</a:t>
            </a:r>
            <a:r>
              <a:rPr lang="en-US" sz="2400" dirty="0" smtClean="0">
                <a:latin typeface="Maiandra GD" pitchFamily="34" charset="0"/>
              </a:rPr>
              <a:t> K </a:t>
            </a:r>
            <a:r>
              <a:rPr lang="en-US" sz="2400" u="sng" dirty="0" smtClean="0">
                <a:latin typeface="Maiandra GD" pitchFamily="34" charset="0"/>
              </a:rPr>
              <a:t>&lt;</a:t>
            </a:r>
            <a:r>
              <a:rPr lang="en-US" sz="2400" dirty="0" smtClean="0">
                <a:latin typeface="Maiandra GD" pitchFamily="34" charset="0"/>
              </a:rPr>
              <a:t> U, </a:t>
            </a:r>
            <a:r>
              <a:rPr lang="en-US" sz="2400" dirty="0" err="1" smtClean="0">
                <a:latin typeface="Maiandra GD" pitchFamily="34" charset="0"/>
              </a:rPr>
              <a:t>maka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2^L</a:t>
            </a:r>
            <a:r>
              <a:rPr lang="en-US" sz="2400" dirty="0" smtClean="0">
                <a:latin typeface="Maiandra GD" pitchFamily="34" charset="0"/>
              </a:rPr>
              <a:t> 	=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terkecil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yg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dialokasikan</a:t>
            </a:r>
            <a:endParaRPr lang="en-US" sz="2400" dirty="0" smtClean="0">
              <a:latin typeface="Maiandra GD" pitchFamily="34" charset="0"/>
            </a:endParaRPr>
          </a:p>
          <a:p>
            <a:r>
              <a:rPr lang="en-US" sz="2800" dirty="0" smtClean="0">
                <a:latin typeface="Maiandra GD" pitchFamily="34" charset="0"/>
              </a:rPr>
              <a:t>2^U</a:t>
            </a:r>
            <a:r>
              <a:rPr lang="en-US" sz="2400" dirty="0" smtClean="0">
                <a:latin typeface="Maiandra GD" pitchFamily="34" charset="0"/>
              </a:rPr>
              <a:t>	= </a:t>
            </a:r>
            <a:r>
              <a:rPr lang="en-US" sz="2400" dirty="0" err="1" smtClean="0">
                <a:latin typeface="Maiandra GD" pitchFamily="34" charset="0"/>
              </a:rPr>
              <a:t>ukuran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blok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b="1" dirty="0" err="1" smtClean="0">
                <a:latin typeface="Maiandra GD" pitchFamily="34" charset="0"/>
              </a:rPr>
              <a:t>terbesar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yg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dialokasikan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57158" y="485696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57068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1 M </a:t>
            </a:r>
            <a:r>
              <a:rPr lang="en-US" sz="2000" dirty="0" smtClean="0">
                <a:latin typeface="Maiandra GD" pitchFamily="34" charset="0"/>
              </a:rPr>
              <a:t>(2^10)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10" y="1708892"/>
            <a:ext cx="6893747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Maiandra GD" pitchFamily="34" charset="0"/>
              </a:rPr>
              <a:t>Permintaan</a:t>
            </a:r>
            <a:r>
              <a:rPr lang="en-US" sz="2000" dirty="0" smtClean="0">
                <a:latin typeface="Maiandra GD" pitchFamily="34" charset="0"/>
              </a:rPr>
              <a:t>   </a:t>
            </a:r>
            <a:r>
              <a:rPr lang="en-US" sz="2000" b="1" dirty="0" smtClean="0">
                <a:latin typeface="Maiandra GD" pitchFamily="34" charset="0"/>
              </a:rPr>
              <a:t>A = 100 K</a:t>
            </a:r>
          </a:p>
          <a:p>
            <a:endParaRPr lang="en-US" sz="2000" b="1" dirty="0" smtClean="0">
              <a:latin typeface="Maiandra GD" pitchFamily="34" charset="0"/>
            </a:endParaRP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 K </a:t>
            </a:r>
            <a:r>
              <a:rPr lang="en-US" sz="2000" b="1" u="sng" dirty="0" smtClean="0">
                <a:latin typeface="Maiandra GD" pitchFamily="34" charset="0"/>
              </a:rPr>
              <a:t>&lt;</a:t>
            </a:r>
            <a:r>
              <a:rPr lang="en-US" sz="2000" b="1" dirty="0" smtClean="0">
                <a:latin typeface="Maiandra GD" pitchFamily="34" charset="0"/>
              </a:rPr>
              <a:t> 512 K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2^9 ???  YA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 K </a:t>
            </a:r>
            <a:r>
              <a:rPr lang="en-US" sz="2000" b="1" u="sng" dirty="0" smtClean="0">
                <a:latin typeface="Maiandra GD" pitchFamily="34" charset="0"/>
              </a:rPr>
              <a:t>&lt;</a:t>
            </a:r>
            <a:r>
              <a:rPr lang="en-US" sz="2000" b="1" dirty="0" smtClean="0">
                <a:latin typeface="Maiandra GD" pitchFamily="34" charset="0"/>
              </a:rPr>
              <a:t> 256 K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2^8 ??? YA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 K &lt; 128 K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2^7 ???  YA</a:t>
            </a:r>
          </a:p>
          <a:p>
            <a:r>
              <a:rPr lang="en-US" sz="2000" b="1" dirty="0" smtClean="0">
                <a:latin typeface="Maiandra GD" pitchFamily="34" charset="0"/>
              </a:rPr>
              <a:t>-&gt; </a:t>
            </a:r>
            <a:r>
              <a:rPr lang="en-US" sz="2000" dirty="0" err="1" smtClean="0">
                <a:latin typeface="Maiandra GD" pitchFamily="34" charset="0"/>
              </a:rPr>
              <a:t>apakah</a:t>
            </a:r>
            <a:r>
              <a:rPr lang="en-US" sz="2000" b="1" dirty="0" smtClean="0">
                <a:latin typeface="Maiandra GD" pitchFamily="34" charset="0"/>
              </a:rPr>
              <a:t> 100 K &lt;   64 K </a:t>
            </a:r>
            <a:r>
              <a:rPr lang="en-US" sz="2000" dirty="0" err="1" smtClean="0">
                <a:latin typeface="Maiandra GD" pitchFamily="34" charset="0"/>
              </a:rPr>
              <a:t>atau</a:t>
            </a:r>
            <a:r>
              <a:rPr lang="en-US" sz="2000" b="1" dirty="0" smtClean="0">
                <a:latin typeface="Maiandra GD" pitchFamily="34" charset="0"/>
              </a:rPr>
              <a:t> 2^6 ??? TIDAK</a:t>
            </a:r>
          </a:p>
          <a:p>
            <a:endParaRPr lang="en-US" sz="2000" b="1" dirty="0" smtClean="0">
              <a:latin typeface="Maiandra GD" pitchFamily="34" charset="0"/>
            </a:endParaRPr>
          </a:p>
          <a:p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b="1" dirty="0" smtClean="0">
                <a:latin typeface="Maiandra GD" pitchFamily="34" charset="0"/>
              </a:rPr>
              <a:t>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dimasukkan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ke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dalam</a:t>
            </a:r>
            <a:r>
              <a:rPr lang="en-US" sz="2000" dirty="0" smtClean="0">
                <a:latin typeface="Maiandra GD" pitchFamily="34" charset="0"/>
              </a:rPr>
              <a:t> buddy </a:t>
            </a:r>
            <a:r>
              <a:rPr lang="en-US" sz="2000" dirty="0" err="1" smtClean="0">
                <a:latin typeface="Maiandra GD" pitchFamily="34" charset="0"/>
              </a:rPr>
              <a:t>berukuran</a:t>
            </a:r>
            <a:r>
              <a:rPr lang="en-US" sz="2000" b="1" dirty="0" smtClean="0">
                <a:latin typeface="Maiandra GD" pitchFamily="34" charset="0"/>
              </a:rPr>
              <a:t> 128 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00166" y="4999842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3071802" y="4999842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6286512" y="4999842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25" name="Straight Connector 24"/>
          <p:cNvCxnSpPr>
            <a:stCxn id="23" idx="0"/>
            <a:endCxn id="23" idx="2"/>
          </p:cNvCxnSpPr>
          <p:nvPr/>
        </p:nvCxnSpPr>
        <p:spPr>
          <a:xfrm rot="16200000" flipH="1">
            <a:off x="4214810" y="521415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2072465" y="521336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999306" y="521336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8596" y="4928404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7158" y="570686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Maiandra GD" pitchFamily="34" charset="0"/>
              </a:rPr>
              <a:t>1 M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158" y="1928008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00166" y="2070884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3071802" y="2070884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6286512" y="2070884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21" name="Straight Connector 20"/>
          <p:cNvCxnSpPr>
            <a:stCxn id="13" idx="0"/>
            <a:endCxn id="13" idx="2"/>
          </p:cNvCxnSpPr>
          <p:nvPr/>
        </p:nvCxnSpPr>
        <p:spPr>
          <a:xfrm rot="16200000" flipH="1">
            <a:off x="4214810" y="22851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072465" y="228440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999306" y="2284404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8596" y="1999446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b="1" dirty="0"/>
          </a:p>
        </p:txBody>
      </p:sp>
      <p:sp>
        <p:nvSpPr>
          <p:cNvPr id="27" name="Rectangle 26"/>
          <p:cNvSpPr/>
          <p:nvPr/>
        </p:nvSpPr>
        <p:spPr>
          <a:xfrm>
            <a:off x="3214678" y="1428736"/>
            <a:ext cx="2576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A = 100 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14678" y="2857496"/>
            <a:ext cx="2594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B = 240 K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7158" y="3357563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00166" y="3500439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35" name="Rectangle 34"/>
          <p:cNvSpPr/>
          <p:nvPr/>
        </p:nvSpPr>
        <p:spPr>
          <a:xfrm>
            <a:off x="6286512" y="3500439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36" name="Straight Connector 35"/>
          <p:cNvCxnSpPr>
            <a:stCxn id="32" idx="0"/>
            <a:endCxn id="32" idx="2"/>
          </p:cNvCxnSpPr>
          <p:nvPr/>
        </p:nvCxnSpPr>
        <p:spPr>
          <a:xfrm rot="16200000" flipH="1">
            <a:off x="4214810" y="3714753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2072465" y="3713959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999306" y="3713959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28596" y="3429001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40" name="Rectangle 39"/>
          <p:cNvSpPr/>
          <p:nvPr/>
        </p:nvSpPr>
        <p:spPr>
          <a:xfrm>
            <a:off x="2643174" y="3429000"/>
            <a:ext cx="171451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57091" y="4214023"/>
            <a:ext cx="2473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Permintaan</a:t>
            </a:r>
            <a:r>
              <a:rPr lang="en-US" dirty="0" smtClean="0">
                <a:latin typeface="Maiandra GD" pitchFamily="34" charset="0"/>
              </a:rPr>
              <a:t>   </a:t>
            </a:r>
            <a:r>
              <a:rPr lang="en-US" b="1" dirty="0" smtClean="0">
                <a:latin typeface="Maiandra GD" pitchFamily="34" charset="0"/>
              </a:rPr>
              <a:t>C = 64 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7158" y="4714090"/>
            <a:ext cx="84296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57356" y="4857760"/>
            <a:ext cx="6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Maiandra GD" pitchFamily="34" charset="0"/>
              </a:rPr>
              <a:t>64 K</a:t>
            </a:r>
            <a:endParaRPr lang="id-ID" sz="1600" dirty="0"/>
          </a:p>
        </p:txBody>
      </p:sp>
      <p:sp>
        <p:nvSpPr>
          <p:cNvPr id="44" name="Rectangle 43"/>
          <p:cNvSpPr/>
          <p:nvPr/>
        </p:nvSpPr>
        <p:spPr>
          <a:xfrm>
            <a:off x="6286512" y="485696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45" name="Straight Connector 44"/>
          <p:cNvCxnSpPr>
            <a:stCxn id="42" idx="0"/>
            <a:endCxn id="42" idx="2"/>
          </p:cNvCxnSpPr>
          <p:nvPr/>
        </p:nvCxnSpPr>
        <p:spPr>
          <a:xfrm rot="16200000" flipH="1">
            <a:off x="4214810" y="507128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2072465" y="507048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999306" y="5070486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28596" y="4785528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49" name="Rectangle 48"/>
          <p:cNvSpPr/>
          <p:nvPr/>
        </p:nvSpPr>
        <p:spPr>
          <a:xfrm>
            <a:off x="2643174" y="4785527"/>
            <a:ext cx="171451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428728" y="4786322"/>
            <a:ext cx="428628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</a:p>
          <a:p>
            <a:pPr algn="ctr"/>
            <a:r>
              <a:rPr lang="en-US" sz="1200" b="1" dirty="0" smtClean="0"/>
              <a:t>64K</a:t>
            </a:r>
            <a:endParaRPr lang="id-ID" sz="1000" b="1" dirty="0"/>
          </a:p>
        </p:txBody>
      </p:sp>
      <p:cxnSp>
        <p:nvCxnSpPr>
          <p:cNvPr id="51" name="Straight Connector 50"/>
          <p:cNvCxnSpPr/>
          <p:nvPr/>
        </p:nvCxnSpPr>
        <p:spPr>
          <a:xfrm rot="16200000" flipH="1">
            <a:off x="1572398" y="507128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14810" y="5786454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Maiandra GD" pitchFamily="34" charset="0"/>
              </a:rPr>
              <a:t>. . .</a:t>
            </a:r>
            <a:endParaRPr lang="en-US" sz="3200" b="1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(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tempat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data)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42976" y="3000372"/>
            <a:ext cx="2357454" cy="221457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PROSES</a:t>
            </a:r>
            <a:endParaRPr lang="id-ID" sz="2400" dirty="0">
              <a:latin typeface="Maiandra GD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714744" y="3643314"/>
            <a:ext cx="171451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14296" y="3214686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58082" y="2214554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5914296" y="3786190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5659" y="3714752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5914296" y="4357694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35659" y="4286256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5914296" y="4929198"/>
            <a:ext cx="943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DATA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37246" y="4857760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Brace 19"/>
          <p:cNvSpPr/>
          <p:nvPr/>
        </p:nvSpPr>
        <p:spPr>
          <a:xfrm rot="16200000">
            <a:off x="6215074" y="2285992"/>
            <a:ext cx="357190" cy="107157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5668684" y="2071678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aiandra GD" pitchFamily="34" charset="0"/>
              </a:rPr>
              <a:t>MEMORI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29520" y="178592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tempat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58082" y="2214554"/>
            <a:ext cx="1071570" cy="57150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16631 0.1349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3" grpId="0" animBg="1"/>
      <p:bldP spid="13" grpId="1" animBg="1"/>
      <p:bldP spid="13" grpId="2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22" grpId="0"/>
      <p:bldP spid="24" grpId="0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5214942" y="64291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3" name="Oval 52"/>
          <p:cNvSpPr/>
          <p:nvPr/>
        </p:nvSpPr>
        <p:spPr>
          <a:xfrm>
            <a:off x="3286116" y="135729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Oval 53"/>
          <p:cNvSpPr/>
          <p:nvPr/>
        </p:nvSpPr>
        <p:spPr>
          <a:xfrm>
            <a:off x="6786578" y="135729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Oval 54"/>
          <p:cNvSpPr/>
          <p:nvPr/>
        </p:nvSpPr>
        <p:spPr>
          <a:xfrm>
            <a:off x="2428860" y="2214554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Oval 55"/>
          <p:cNvSpPr/>
          <p:nvPr/>
        </p:nvSpPr>
        <p:spPr>
          <a:xfrm>
            <a:off x="4143372" y="214311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Oval 58"/>
          <p:cNvSpPr/>
          <p:nvPr/>
        </p:nvSpPr>
        <p:spPr>
          <a:xfrm>
            <a:off x="1857356" y="321468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Oval 59"/>
          <p:cNvSpPr/>
          <p:nvPr/>
        </p:nvSpPr>
        <p:spPr>
          <a:xfrm>
            <a:off x="2714612" y="3214686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Oval 60"/>
          <p:cNvSpPr/>
          <p:nvPr/>
        </p:nvSpPr>
        <p:spPr>
          <a:xfrm>
            <a:off x="2500298" y="421481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Oval 61"/>
          <p:cNvSpPr/>
          <p:nvPr/>
        </p:nvSpPr>
        <p:spPr>
          <a:xfrm>
            <a:off x="3000364" y="4214818"/>
            <a:ext cx="285752" cy="2857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4" name="Straight Connector 63"/>
          <p:cNvCxnSpPr>
            <a:stCxn id="53" idx="7"/>
            <a:endCxn id="34" idx="3"/>
          </p:cNvCxnSpPr>
          <p:nvPr/>
        </p:nvCxnSpPr>
        <p:spPr>
          <a:xfrm rot="5400000" flipH="1" flipV="1">
            <a:off x="4137244" y="279600"/>
            <a:ext cx="512322" cy="17267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4" idx="1"/>
            <a:endCxn id="34" idx="5"/>
          </p:cNvCxnSpPr>
          <p:nvPr/>
        </p:nvCxnSpPr>
        <p:spPr>
          <a:xfrm rot="16200000" flipV="1">
            <a:off x="5887475" y="458195"/>
            <a:ext cx="512322" cy="13695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5" idx="7"/>
            <a:endCxn id="53" idx="3"/>
          </p:cNvCxnSpPr>
          <p:nvPr/>
        </p:nvCxnSpPr>
        <p:spPr>
          <a:xfrm rot="5400000" flipH="1" flipV="1">
            <a:off x="2672765" y="1601203"/>
            <a:ext cx="655198" cy="655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6" idx="1"/>
            <a:endCxn id="53" idx="5"/>
          </p:cNvCxnSpPr>
          <p:nvPr/>
        </p:nvCxnSpPr>
        <p:spPr>
          <a:xfrm rot="16200000" flipV="1">
            <a:off x="3565740" y="1565484"/>
            <a:ext cx="583760" cy="655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9" idx="7"/>
            <a:endCxn id="55" idx="3"/>
          </p:cNvCxnSpPr>
          <p:nvPr/>
        </p:nvCxnSpPr>
        <p:spPr>
          <a:xfrm rot="5400000" flipH="1" flipV="1">
            <a:off x="1886947" y="2672773"/>
            <a:ext cx="798074" cy="3694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0" idx="0"/>
            <a:endCxn id="55" idx="5"/>
          </p:cNvCxnSpPr>
          <p:nvPr/>
        </p:nvCxnSpPr>
        <p:spPr>
          <a:xfrm rot="16200000" flipV="1">
            <a:off x="2387014" y="2744211"/>
            <a:ext cx="756227" cy="184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1" idx="0"/>
            <a:endCxn id="60" idx="3"/>
          </p:cNvCxnSpPr>
          <p:nvPr/>
        </p:nvCxnSpPr>
        <p:spPr>
          <a:xfrm rot="5400000" flipH="1" flipV="1">
            <a:off x="2321703" y="3780063"/>
            <a:ext cx="756227" cy="1132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2" idx="0"/>
            <a:endCxn id="60" idx="5"/>
          </p:cNvCxnSpPr>
          <p:nvPr/>
        </p:nvCxnSpPr>
        <p:spPr>
          <a:xfrm rot="16200000" flipV="1">
            <a:off x="2672766" y="3744343"/>
            <a:ext cx="756227" cy="184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1142976" y="785794"/>
            <a:ext cx="3857652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1285852" y="1428736"/>
            <a:ext cx="1785950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285852" y="2285992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>
            <a:off x="1285852" y="3357562"/>
            <a:ext cx="428628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0800000">
            <a:off x="1285852" y="4357694"/>
            <a:ext cx="928694" cy="158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357158" y="571480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 M</a:t>
            </a:r>
            <a:endParaRPr lang="id-ID" dirty="0"/>
          </a:p>
        </p:txBody>
      </p:sp>
      <p:sp>
        <p:nvSpPr>
          <p:cNvPr id="104" name="Rectangle 103"/>
          <p:cNvSpPr/>
          <p:nvPr/>
        </p:nvSpPr>
        <p:spPr>
          <a:xfrm>
            <a:off x="285720" y="120228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sp>
        <p:nvSpPr>
          <p:cNvPr id="105" name="Rectangle 104"/>
          <p:cNvSpPr/>
          <p:nvPr/>
        </p:nvSpPr>
        <p:spPr>
          <a:xfrm>
            <a:off x="285720" y="2059536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256 K</a:t>
            </a:r>
            <a:endParaRPr lang="id-ID" dirty="0"/>
          </a:p>
        </p:txBody>
      </p:sp>
      <p:sp>
        <p:nvSpPr>
          <p:cNvPr id="106" name="Rectangle 105"/>
          <p:cNvSpPr/>
          <p:nvPr/>
        </p:nvSpPr>
        <p:spPr>
          <a:xfrm>
            <a:off x="311394" y="313110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128 K</a:t>
            </a:r>
            <a:endParaRPr lang="id-ID" dirty="0"/>
          </a:p>
        </p:txBody>
      </p:sp>
      <p:sp>
        <p:nvSpPr>
          <p:cNvPr id="107" name="Rectangle 106"/>
          <p:cNvSpPr/>
          <p:nvPr/>
        </p:nvSpPr>
        <p:spPr>
          <a:xfrm>
            <a:off x="311394" y="4059800"/>
            <a:ext cx="7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 64 K</a:t>
            </a:r>
            <a:endParaRPr lang="id-ID" dirty="0"/>
          </a:p>
        </p:txBody>
      </p:sp>
      <p:sp>
        <p:nvSpPr>
          <p:cNvPr id="108" name="Rectangle 107"/>
          <p:cNvSpPr/>
          <p:nvPr/>
        </p:nvSpPr>
        <p:spPr>
          <a:xfrm>
            <a:off x="1357290" y="5500702"/>
            <a:ext cx="742955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000" dirty="0">
              <a:latin typeface="Maiandra GD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821133" y="5715016"/>
            <a:ext cx="6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Maiandra GD" pitchFamily="34" charset="0"/>
              </a:rPr>
              <a:t>64 K</a:t>
            </a:r>
            <a:endParaRPr lang="id-ID" sz="1600" dirty="0"/>
          </a:p>
        </p:txBody>
      </p:sp>
      <p:sp>
        <p:nvSpPr>
          <p:cNvPr id="110" name="Rectangle 109"/>
          <p:cNvSpPr/>
          <p:nvPr/>
        </p:nvSpPr>
        <p:spPr>
          <a:xfrm>
            <a:off x="6500826" y="5715016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</a:rPr>
              <a:t>512 K</a:t>
            </a:r>
            <a:endParaRPr lang="id-ID" dirty="0"/>
          </a:p>
        </p:txBody>
      </p:sp>
      <p:cxnSp>
        <p:nvCxnSpPr>
          <p:cNvPr id="111" name="Straight Connector 110"/>
          <p:cNvCxnSpPr>
            <a:stCxn id="108" idx="0"/>
            <a:endCxn id="108" idx="2"/>
          </p:cNvCxnSpPr>
          <p:nvPr/>
        </p:nvCxnSpPr>
        <p:spPr>
          <a:xfrm rot="16200000" flipH="1">
            <a:off x="4714876" y="5857892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H="1">
            <a:off x="2001027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H="1">
            <a:off x="3001158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1428728" y="5572140"/>
            <a:ext cx="857256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</a:p>
          <a:p>
            <a:pPr algn="ctr"/>
            <a:r>
              <a:rPr lang="en-US" b="1" dirty="0" smtClean="0"/>
              <a:t>128K</a:t>
            </a:r>
            <a:endParaRPr lang="id-ID" sz="1200" b="1" dirty="0"/>
          </a:p>
        </p:txBody>
      </p:sp>
      <p:sp>
        <p:nvSpPr>
          <p:cNvPr id="115" name="Rectangle 114"/>
          <p:cNvSpPr/>
          <p:nvPr/>
        </p:nvSpPr>
        <p:spPr>
          <a:xfrm>
            <a:off x="3428992" y="5572140"/>
            <a:ext cx="164307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</a:p>
          <a:p>
            <a:pPr algn="ctr"/>
            <a:r>
              <a:rPr lang="en-US" b="1" dirty="0" smtClean="0"/>
              <a:t>256K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2428860" y="5572140"/>
            <a:ext cx="428628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</a:p>
          <a:p>
            <a:pPr algn="ctr"/>
            <a:r>
              <a:rPr lang="en-US" sz="1200" b="1" dirty="0" smtClean="0"/>
              <a:t>64K</a:t>
            </a:r>
            <a:endParaRPr lang="id-ID" sz="1000" b="1" dirty="0"/>
          </a:p>
        </p:txBody>
      </p:sp>
      <p:cxnSp>
        <p:nvCxnSpPr>
          <p:cNvPr id="117" name="Straight Connector 116"/>
          <p:cNvCxnSpPr/>
          <p:nvPr/>
        </p:nvCxnSpPr>
        <p:spPr>
          <a:xfrm rot="16200000" flipH="1">
            <a:off x="2501092" y="5857098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5179620" y="3607198"/>
            <a:ext cx="3500462" cy="794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>
            <a:off x="2786050" y="4929198"/>
            <a:ext cx="714380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2286381" y="4928801"/>
            <a:ext cx="713586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1144167" y="4428735"/>
            <a:ext cx="1713718" cy="1588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5400000">
            <a:off x="2929720" y="3928272"/>
            <a:ext cx="2713850" cy="794"/>
          </a:xfrm>
          <a:prstGeom prst="line">
            <a:avLst/>
          </a:prstGeom>
          <a:ln w="28575" cmpd="dbl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PARTISI 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relokasi</a:t>
            </a:r>
            <a:r>
              <a:rPr lang="en-US" sz="2800" dirty="0" smtClean="0">
                <a:latin typeface="Aharoni" pitchFamily="2" charset="-79"/>
                <a:ea typeface="+mj-ea"/>
                <a:cs typeface="Aharoni" pitchFamily="2" charset="-79"/>
              </a:rPr>
              <a:t>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2910" y="1643050"/>
            <a:ext cx="82475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Suatu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proses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sudah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i="1" dirty="0" smtClean="0">
                <a:latin typeface="Maiandra GD" pitchFamily="34" charset="0"/>
              </a:rPr>
              <a:t>swap-out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dari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,</a:t>
            </a:r>
          </a:p>
          <a:p>
            <a:r>
              <a:rPr lang="en-US" sz="2400" dirty="0" err="1" smtClean="0">
                <a:latin typeface="Maiandra GD" pitchFamily="34" charset="0"/>
              </a:rPr>
              <a:t>belum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tentu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mendapatkan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tempat</a:t>
            </a:r>
            <a:r>
              <a:rPr lang="en-US" sz="2400" dirty="0" smtClean="0">
                <a:latin typeface="Maiandra GD" pitchFamily="34" charset="0"/>
              </a:rPr>
              <a:t> yang </a:t>
            </a:r>
            <a:r>
              <a:rPr lang="en-US" sz="2400" dirty="0" err="1" smtClean="0">
                <a:latin typeface="Maiandra GD" pitchFamily="34" charset="0"/>
              </a:rPr>
              <a:t>sama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ketika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kembali</a:t>
            </a:r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di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i="1" dirty="0" smtClean="0">
                <a:latin typeface="Maiandra GD" pitchFamily="34" charset="0"/>
              </a:rPr>
              <a:t>swap-in</a:t>
            </a:r>
            <a:r>
              <a:rPr lang="en-US" sz="2400" dirty="0" smtClean="0">
                <a:latin typeface="Maiandra GD" pitchFamily="34" charset="0"/>
              </a:rPr>
              <a:t>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err="1" smtClean="0">
                <a:latin typeface="Maiandra GD" pitchFamily="34" charset="0"/>
              </a:rPr>
              <a:t>Maka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dibuatlah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beberapa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jenis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Fisik</a:t>
            </a:r>
            <a:endParaRPr lang="en-US" sz="2400" dirty="0" smtClean="0"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Logika</a:t>
            </a:r>
            <a:endParaRPr lang="en-US" sz="2400" dirty="0" smtClean="0"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Alamat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Relatif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PAGING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Frame</a:t>
                      </a:r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388" y="1714488"/>
            <a:ext cx="1107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</a:rPr>
              <a:t>Proses</a:t>
            </a:r>
            <a:r>
              <a:rPr lang="en-US" sz="2000" b="1" dirty="0" smtClean="0">
                <a:latin typeface="Maiandra GD" pitchFamily="34" charset="0"/>
              </a:rPr>
              <a:t>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8" y="2214554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8" y="2500306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8" y="2786058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8" y="3071810"/>
            <a:ext cx="2500330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A.3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60116E-6 L -0.38767 -0.03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09827E-6 L -0.38767 -0.021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624E-7 L -0.38767 -0.0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0751E-6 L -0.38767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SEGMENTASI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1571612"/>
          <a:ext cx="33575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703"/>
                <a:gridCol w="2605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Frame</a:t>
                      </a:r>
                      <a:endParaRPr lang="id-ID" sz="16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Memori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Utama</a:t>
                      </a:r>
                      <a:endParaRPr lang="id-ID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388" y="1714488"/>
            <a:ext cx="1107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</a:rPr>
              <a:t>Proses</a:t>
            </a:r>
            <a:r>
              <a:rPr lang="en-US" sz="2000" b="1" dirty="0" smtClean="0">
                <a:latin typeface="Maiandra GD" pitchFamily="34" charset="0"/>
              </a:rPr>
              <a:t> A</a:t>
            </a:r>
            <a:endParaRPr lang="id-ID" sz="2000" b="1" dirty="0">
              <a:latin typeface="Maiandra G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7884" y="2357430"/>
            <a:ext cx="2500330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A.0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57884" y="3000372"/>
            <a:ext cx="2500330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A.1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19653E-6 L -0.4033 -0.05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78035E-7 L -0.4033 -0.03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LOADING &amp; LINKING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348" y="1714488"/>
            <a:ext cx="43388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Maiandra GD" pitchFamily="34" charset="0"/>
              </a:rPr>
              <a:t>Loading</a:t>
            </a:r>
            <a:r>
              <a:rPr lang="en-US" sz="2400" dirty="0" smtClean="0">
                <a:latin typeface="Maiandra GD" pitchFamily="34" charset="0"/>
              </a:rPr>
              <a:t> 	= </a:t>
            </a:r>
            <a:r>
              <a:rPr lang="en-US" sz="2400" dirty="0" err="1" smtClean="0">
                <a:latin typeface="Maiandra GD" pitchFamily="34" charset="0"/>
              </a:rPr>
              <a:t>Pemuatan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i="1" dirty="0" smtClean="0">
                <a:latin typeface="Maiandra GD" pitchFamily="34" charset="0"/>
              </a:rPr>
              <a:t>Linking 	</a:t>
            </a:r>
            <a:r>
              <a:rPr lang="en-US" sz="2400" dirty="0" smtClean="0">
                <a:latin typeface="Maiandra GD" pitchFamily="34" charset="0"/>
              </a:rPr>
              <a:t>= </a:t>
            </a:r>
            <a:r>
              <a:rPr lang="en-US" sz="2400" dirty="0" err="1" smtClean="0">
                <a:latin typeface="Maiandra GD" pitchFamily="34" charset="0"/>
              </a:rPr>
              <a:t>Penghubungan</a:t>
            </a:r>
            <a:endParaRPr lang="en-US" sz="2400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 err="1" smtClean="0">
                <a:ea typeface="Kozuka Gothic Pro H" pitchFamily="34" charset="-128"/>
              </a:rPr>
              <a:t>Peta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Konsep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smtClean="0">
                <a:ea typeface="Kozuka Gothic Pro H" pitchFamily="34" charset="-128"/>
              </a:rPr>
              <a:t>“</a:t>
            </a:r>
            <a:r>
              <a:rPr lang="en-US" dirty="0" err="1" smtClean="0">
                <a:ea typeface="Kozuka Gothic Pro H" pitchFamily="34" charset="-128"/>
              </a:rPr>
              <a:t>Manajemen</a:t>
            </a:r>
            <a:r>
              <a:rPr lang="en-US" dirty="0" smtClean="0">
                <a:ea typeface="Kozuka Gothic Pro H" pitchFamily="34" charset="-128"/>
              </a:rPr>
              <a:t> </a:t>
            </a:r>
            <a:r>
              <a:rPr lang="en-US" dirty="0" err="1" smtClean="0">
                <a:ea typeface="Kozuka Gothic Pro H" pitchFamily="34" charset="-128"/>
              </a:rPr>
              <a:t>Memori</a:t>
            </a:r>
            <a:r>
              <a:rPr lang="en-US" dirty="0" smtClean="0">
                <a:ea typeface="Kozuka Gothic Pro H" pitchFamily="34" charset="-128"/>
              </a:rPr>
              <a:t>”</a:t>
            </a:r>
            <a:endParaRPr lang="en-US" dirty="0" smtClean="0">
              <a:ea typeface="Kozuka Gothic Pro H" pitchFamily="34" charset="-128"/>
            </a:endParaRPr>
          </a:p>
          <a:p>
            <a:pPr marL="514350" indent="-514350">
              <a:buNone/>
            </a:pPr>
            <a:endParaRPr lang="en-US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868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NEXT 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		“Virtual Memory”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4977482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2976" y="3477284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259" y="5331283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RAM)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488" y="597761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</a:t>
            </a:r>
            <a:endParaRPr lang="id-ID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2119962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0xFFF</a:t>
            </a:r>
            <a:endParaRPr lang="id-ID" sz="2800" dirty="0"/>
          </a:p>
        </p:txBody>
      </p:sp>
      <p:sp>
        <p:nvSpPr>
          <p:cNvPr id="12" name="Rectangle 11"/>
          <p:cNvSpPr/>
          <p:nvPr/>
        </p:nvSpPr>
        <p:spPr>
          <a:xfrm>
            <a:off x="4000496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00496" y="347728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4810" y="4763168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43702" y="2405714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643702" y="4977482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29454" y="4048788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Program User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5263234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RAM)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9058" y="2620028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ROM)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640100" y="3477284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68662" y="2620028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Maiandra GD" pitchFamily="34" charset="0"/>
              </a:rPr>
              <a:t>Device Drivers</a:t>
            </a:r>
          </a:p>
          <a:p>
            <a:pPr algn="ctr"/>
            <a:r>
              <a:rPr lang="en-US" dirty="0" smtClean="0">
                <a:latin typeface="Maiandra GD" pitchFamily="34" charset="0"/>
              </a:rPr>
              <a:t>(yang </a:t>
            </a:r>
            <a:r>
              <a:rPr lang="en-US" dirty="0" err="1" smtClean="0">
                <a:latin typeface="Maiandra GD" pitchFamily="34" charset="0"/>
              </a:rPr>
              <a:t>ada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di</a:t>
            </a:r>
            <a:r>
              <a:rPr lang="en-US" dirty="0" smtClean="0">
                <a:latin typeface="Maiandra GD" pitchFamily="34" charset="0"/>
              </a:rPr>
              <a:t> ROM)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Aharoni" pitchFamily="2" charset="-79"/>
                <a:cs typeface="Aharoni" pitchFamily="2" charset="-79"/>
              </a:rPr>
              <a:t>MEMORI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2800" i="1" dirty="0" err="1" smtClean="0">
                <a:latin typeface="Aharoni" pitchFamily="2" charset="-79"/>
                <a:cs typeface="Aharoni" pitchFamily="2" charset="-79"/>
              </a:rPr>
              <a:t>monoprogramming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)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00100" y="1428736"/>
            <a:ext cx="161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Mainframe &amp; 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Minicomputer</a:t>
            </a:r>
            <a:endParaRPr lang="id-ID" b="1" dirty="0">
              <a:solidFill>
                <a:schemeClr val="tx2">
                  <a:lumMod val="60000"/>
                  <a:lumOff val="4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29058" y="1428736"/>
            <a:ext cx="2342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Palmtop Computer &amp;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Embedded Systems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15140" y="157161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aiandra GD" pitchFamily="34" charset="0"/>
              </a:rPr>
              <a:t>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43050"/>
            <a:ext cx="7043758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</a:t>
            </a:r>
            <a:r>
              <a:rPr lang="en-US" dirty="0" err="1" smtClean="0"/>
              <a:t>mengatur</a:t>
            </a:r>
            <a:r>
              <a:rPr lang="en-US" dirty="0" smtClean="0"/>
              <a:t> ALOKASI MEMORI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supaya</a:t>
            </a:r>
            <a:r>
              <a:rPr lang="en-US" dirty="0" smtClean="0"/>
              <a:t> EFISIEN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MEMORI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diatur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SO)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MEMORY ALLOCATOR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43240" y="1643050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en-US" dirty="0" smtClean="0">
              <a:latin typeface="Maiandra GD" pitchFamily="34" charset="0"/>
            </a:endParaRPr>
          </a:p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57554" y="2571744"/>
            <a:ext cx="2357454" cy="71438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SO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224" y="4357694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err="1" smtClean="0">
                <a:latin typeface="Maiandra GD" pitchFamily="34" charset="0"/>
              </a:rPr>
              <a:t>Proses</a:t>
            </a:r>
            <a:r>
              <a:rPr lang="en-US" dirty="0" smtClean="0">
                <a:latin typeface="Maiandra GD" pitchFamily="34" charset="0"/>
              </a:rPr>
              <a:t> 1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57224" y="4357694"/>
            <a:ext cx="278608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</a:t>
            </a:r>
            <a:r>
              <a:rPr lang="en-US" dirty="0" err="1" smtClean="0">
                <a:latin typeface="Maiandra GD" pitchFamily="34" charset="0"/>
              </a:rPr>
              <a:t>Proses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4942" y="4357694"/>
            <a:ext cx="2786082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itchFamily="34" charset="0"/>
            </a:endParaRPr>
          </a:p>
          <a:p>
            <a:pPr algn="ctr"/>
            <a:endParaRPr lang="en-US" dirty="0" smtClean="0">
              <a:latin typeface="Maiandra GD" pitchFamily="34" charset="0"/>
            </a:endParaRPr>
          </a:p>
          <a:p>
            <a:pPr algn="ctr"/>
            <a:r>
              <a:rPr lang="en-US" dirty="0" err="1" smtClean="0">
                <a:latin typeface="Maiandra GD" pitchFamily="34" charset="0"/>
              </a:rPr>
              <a:t>Proses</a:t>
            </a:r>
            <a:r>
              <a:rPr lang="en-US" dirty="0" smtClean="0">
                <a:latin typeface="Maiandra GD" pitchFamily="34" charset="0"/>
              </a:rPr>
              <a:t> 2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14942" y="4357694"/>
            <a:ext cx="2786082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aiandra GD" pitchFamily="34" charset="0"/>
              </a:rPr>
              <a:t>Memory Allocator </a:t>
            </a:r>
            <a:r>
              <a:rPr lang="en-US" dirty="0" err="1" smtClean="0">
                <a:latin typeface="Maiandra GD" pitchFamily="34" charset="0"/>
              </a:rPr>
              <a:t>Proses</a:t>
            </a:r>
            <a:endParaRPr lang="id-ID" dirty="0">
              <a:latin typeface="Maiandra GD" pitchFamily="34" charset="0"/>
            </a:endParaRPr>
          </a:p>
        </p:txBody>
      </p:sp>
      <p:cxnSp>
        <p:nvCxnSpPr>
          <p:cNvPr id="16" name="Straight Arrow Connector 15"/>
          <p:cNvCxnSpPr>
            <a:stCxn id="9" idx="4"/>
            <a:endCxn id="12" idx="0"/>
          </p:cNvCxnSpPr>
          <p:nvPr/>
        </p:nvCxnSpPr>
        <p:spPr>
          <a:xfrm rot="5400000">
            <a:off x="2857488" y="2678901"/>
            <a:ext cx="1071570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4"/>
            <a:endCxn id="14" idx="0"/>
          </p:cNvCxnSpPr>
          <p:nvPr/>
        </p:nvCxnSpPr>
        <p:spPr>
          <a:xfrm rot="16200000" flipH="1">
            <a:off x="5036347" y="2786058"/>
            <a:ext cx="1071570" cy="2071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SWAPPING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28662" y="2143116"/>
            <a:ext cx="2000264" cy="3857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28662" y="3214686"/>
            <a:ext cx="20002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2976" y="2500306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aiandra GD" pitchFamily="34" charset="0"/>
              </a:rPr>
              <a:t>Sistem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Operasi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5500694" y="2571744"/>
            <a:ext cx="2643206" cy="3357586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Flowchart: Connector 21"/>
          <p:cNvSpPr/>
          <p:nvPr/>
        </p:nvSpPr>
        <p:spPr>
          <a:xfrm>
            <a:off x="1571604" y="3929066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285984" y="3929066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2214546" y="4429132"/>
            <a:ext cx="357190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6000760" y="4429132"/>
            <a:ext cx="500066" cy="4286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 rot="307169">
            <a:off x="3620592" y="3554150"/>
            <a:ext cx="1221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swap-out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307169">
            <a:off x="3580593" y="4768920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aiandra GD" pitchFamily="34" charset="0"/>
              </a:rPr>
              <a:t>swap-in</a:t>
            </a:r>
            <a:endParaRPr lang="id-ID" sz="2000" dirty="0">
              <a:latin typeface="Maiandra G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3636" y="2000240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Harddisk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0100" y="1428736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Memori</a:t>
            </a:r>
            <a:r>
              <a:rPr lang="en-US" sz="2000" b="1" dirty="0" smtClean="0">
                <a:solidFill>
                  <a:schemeClr val="tx2"/>
                </a:solidFill>
                <a:latin typeface="Maiandra GD" pitchFamily="34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Maiandra GD" pitchFamily="34" charset="0"/>
              </a:rPr>
              <a:t>utama</a:t>
            </a:r>
            <a:endParaRPr lang="id-ID" sz="2000" b="1" dirty="0">
              <a:solidFill>
                <a:schemeClr val="tx2"/>
              </a:solidFill>
              <a:latin typeface="Maiandra G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28572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iandra GD" pitchFamily="34" charset="0"/>
              </a:rPr>
              <a:t>SWAP -&gt; TUKAR</a:t>
            </a: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SYARAT MANAJEMEN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48" y="1714488"/>
            <a:ext cx="350935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RELOKASI</a:t>
            </a: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PROTEKSI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SHARING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ORGANISASI LOGIKA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smtClean="0">
                <a:latin typeface="Maiandra GD" pitchFamily="34" charset="0"/>
              </a:rPr>
              <a:t>ORGANISASI FISIK</a:t>
            </a:r>
            <a:endParaRPr lang="id-ID" sz="24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PENCATATAN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4348" y="1714488"/>
            <a:ext cx="71059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Maiandra GD" pitchFamily="34" charset="0"/>
              </a:rPr>
              <a:t>Pencatatan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Pemakaian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Memori</a:t>
            </a:r>
            <a:r>
              <a:rPr lang="en-US" sz="2400" dirty="0" smtClean="0">
                <a:latin typeface="Maiandra GD" pitchFamily="34" charset="0"/>
              </a:rPr>
              <a:t>, </a:t>
            </a:r>
            <a:r>
              <a:rPr lang="en-US" sz="2400" dirty="0" err="1" smtClean="0">
                <a:latin typeface="Maiandra GD" pitchFamily="34" charset="0"/>
              </a:rPr>
              <a:t>dilakukan</a:t>
            </a: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dengan</a:t>
            </a:r>
            <a:r>
              <a:rPr lang="en-US" sz="2400" dirty="0" smtClean="0">
                <a:latin typeface="Maiandra GD" pitchFamily="34" charset="0"/>
              </a:rPr>
              <a:t> : 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Teknik</a:t>
            </a:r>
            <a:r>
              <a:rPr lang="en-US" sz="2400" dirty="0" smtClean="0">
                <a:latin typeface="Maiandra GD" pitchFamily="34" charset="0"/>
              </a:rPr>
              <a:t> Bitmap</a:t>
            </a:r>
            <a:endParaRPr lang="en-US" sz="2400" i="1" dirty="0" smtClean="0">
              <a:latin typeface="Maiandra GD" pitchFamily="34" charset="0"/>
            </a:endParaRPr>
          </a:p>
          <a:p>
            <a:r>
              <a:rPr lang="en-US" sz="2400" dirty="0">
                <a:latin typeface="Maiandra GD" pitchFamily="34" charset="0"/>
              </a:rPr>
              <a:t> </a:t>
            </a:r>
            <a:endParaRPr lang="en-US" sz="2400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Maiandra GD" pitchFamily="34" charset="0"/>
              </a:rPr>
              <a:t> </a:t>
            </a:r>
            <a:r>
              <a:rPr lang="en-US" sz="2400" dirty="0" err="1" smtClean="0">
                <a:latin typeface="Maiandra GD" pitchFamily="34" charset="0"/>
              </a:rPr>
              <a:t>Teknik</a:t>
            </a:r>
            <a:r>
              <a:rPr lang="en-US" sz="2400" dirty="0" smtClean="0">
                <a:latin typeface="Maiandra GD" pitchFamily="34" charset="0"/>
              </a:rPr>
              <a:t> Linked List</a:t>
            </a:r>
            <a:endParaRPr lang="en-US" sz="2400" i="1" dirty="0" smtClean="0">
              <a:latin typeface="Maiandra GD" pitchFamily="34" charset="0"/>
            </a:endParaRPr>
          </a:p>
          <a:p>
            <a:endParaRPr lang="en-US" sz="2400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PENCATATAN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85179" cy="433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597</Words>
  <Application>Microsoft Office PowerPoint</Application>
  <PresentationFormat>On-screen Show (4:3)</PresentationFormat>
  <Paragraphs>254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Manajemen Memori</vt:lpstr>
      <vt:lpstr>MEMORI (tempat data)</vt:lpstr>
      <vt:lpstr>MEMORI (monoprogramming)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TUGAS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kenkin</cp:lastModifiedBy>
  <cp:revision>103</cp:revision>
  <dcterms:created xsi:type="dcterms:W3CDTF">2013-05-11T15:25:57Z</dcterms:created>
  <dcterms:modified xsi:type="dcterms:W3CDTF">2015-03-26T09:45:12Z</dcterms:modified>
</cp:coreProperties>
</file>