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15" r:id="rId2"/>
    <p:sldId id="317" r:id="rId3"/>
    <p:sldId id="322" r:id="rId4"/>
    <p:sldId id="318" r:id="rId5"/>
    <p:sldId id="319" r:id="rId6"/>
    <p:sldId id="320" r:id="rId7"/>
    <p:sldId id="321" r:id="rId8"/>
    <p:sldId id="328" r:id="rId9"/>
    <p:sldId id="332" r:id="rId10"/>
    <p:sldId id="333" r:id="rId11"/>
    <p:sldId id="334" r:id="rId12"/>
    <p:sldId id="336" r:id="rId13"/>
    <p:sldId id="337" r:id="rId14"/>
    <p:sldId id="324" r:id="rId15"/>
    <p:sldId id="325" r:id="rId16"/>
    <p:sldId id="326" r:id="rId17"/>
    <p:sldId id="340" r:id="rId18"/>
    <p:sldId id="344" r:id="rId19"/>
    <p:sldId id="339" r:id="rId20"/>
    <p:sldId id="341" r:id="rId21"/>
    <p:sldId id="342" r:id="rId22"/>
    <p:sldId id="343" r:id="rId23"/>
    <p:sldId id="338" r:id="rId2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48" d="100"/>
          <a:sy n="48" d="100"/>
        </p:scale>
        <p:origin x="-11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81DD-E1D3-4797-A219-CA0D1831D056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9514-1D7B-44F7-874E-57FEC996C74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305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06/08/2014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BZB2AVDJuKZlPcso6YQDe9jwMbOM6AilCtQF7IkufSRKUHTEo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84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 team building,</a:t>
            </a: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conflict,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&amp; negotiation</a:t>
            </a:r>
            <a:endParaRPr kumimoji="0" lang="id-ID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5328146"/>
            <a:ext cx="5715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Source: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Pinto, j.k. 2010, 2ND. ED.; Scwalbe, K. 2007, 5TH. ED. q.q. International </a:t>
            </a: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2008</a:t>
            </a:r>
            <a:endParaRPr lang="en-US" cap="all" dirty="0" smtClean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DAWSON, R.SECRETS OF POWER NEGOTIATING</a:t>
            </a:r>
            <a:r>
              <a:rPr lang="en-US" dirty="0" smtClean="0"/>
              <a:t>,,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1999</a:t>
            </a: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WEEK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352800"/>
            <a:ext cx="7827963" cy="152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</a:t>
            </a: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</a:t>
            </a:r>
            <a:r>
              <a:rPr lang="en-US" sz="4000" b="1" dirty="0" err="1" smtClean="0">
                <a:solidFill>
                  <a:srgbClr val="FF0000"/>
                </a:solidFill>
              </a:rPr>
              <a:t>Desain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sz="2000" b="1" dirty="0" smtClean="0"/>
              <a:t>D	Drive – Independent Analysis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Attorney, Consultant, Engineering (Director, Manager, Supervisor), Marketing Service, O &amp; M, Planning Consultant, Production, Production (Director, Manager, Supervisor), Personnel, Researcher, Self-Employment, Transport Technologist and Trouble Shooting.</a:t>
            </a:r>
            <a:endParaRPr lang="id-ID" sz="2000" dirty="0" smtClean="0"/>
          </a:p>
          <a:p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DI	Inspirational – Entrepreneurial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Advertising, Consultancy, Dealing/Broking, General Management (Directing/Managing/Supervising any function for which knowledge and experience is available), Industrial Relations, Lecturing, Marketing, Public Relations, Promoting, Production (Director, Manager, Supervisor), Sales and Sales Management, Self-Employment and Trouble Shooting.</a:t>
            </a:r>
            <a:endParaRPr lang="id-ID" sz="2000" dirty="0" smtClean="0"/>
          </a:p>
          <a:p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IC	Specialist Communicator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Engineering and Production (Manager Supervision), Inventing, Lecturer, Project Engineer, Public Relations, Politician, Service Engineer or Supervising within a Technical/Specialist Area, Specialist Selling (Engineering, Finance or any area involving capital equipment), Teaching, and Training.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ISC	Counseling - Negotiating- Advising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Accounting, Administration work, Artist, Attorney, Customer Service, Demonstrator, Engineering (Sales, Service, Project, Draughtsman, Designer), Hotelier, Industrial Relations Specialist, Instructor, Purchasing, Personnel, Public Relations, Selling, Specialist (Soft/Services), Supervising (Engineering, Production, Accounts), Secretarial, Training, Teaching, Technical and Welfare.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SD	 Specialist -  Concentration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Administration Manager, Attorney, Credit Controller, Computer Specialist, DP Supervisor, Engineering, Engineering (Designer, Draughtsman, Project Engineer), Investigator, Production/Engineering Quality Controller, Researcher, Sales and Service Engineer, Supervisor, and Transport/Warehouse Supervisor.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SI	Counseling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First Assistant, Hotelier, Lecturing, Nurse, Personnel Welfare, Promoting, Psychologist, Soft or Service Selling, Training, Travel Agent, </a:t>
            </a:r>
            <a:r>
              <a:rPr lang="en-US" dirty="0" err="1" smtClean="0"/>
              <a:t>Upmarket</a:t>
            </a:r>
            <a:r>
              <a:rPr lang="en-US" dirty="0" smtClean="0"/>
              <a:t>/</a:t>
            </a:r>
            <a:r>
              <a:rPr lang="en-US" dirty="0" err="1" smtClean="0"/>
              <a:t>Speciality</a:t>
            </a:r>
            <a:r>
              <a:rPr lang="en-US" dirty="0" smtClean="0"/>
              <a:t> Sales.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SC	Administrative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Cashier, Chief Clerk, Company Secretary, Doctor, Draughtsman, Engineering (Project Manager, Supervisor, Technician), General Administrator, Office (Manager, Supervisor, Person), Planner, Production Supervisor, Programmer, Receptionist, Research and Development, Security Specialist, Soft/Service Selling, Statistician, System Analyst.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CD	Creating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Accountancy, Chemist, Finance, Engineering (Management, Research, Design), Research (R&amp;D), Quality Control and Specialist work in any area where knowledge and experience is available, Planning, Production, Planning, Management, Safety Officer, Specialist, Technician.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dirty="0" smtClean="0"/>
              <a:t> CS	Technical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Computer Programmer, Engineer (Project, </a:t>
            </a:r>
            <a:r>
              <a:rPr lang="en-US" dirty="0" err="1" smtClean="0"/>
              <a:t>Draugthsman</a:t>
            </a:r>
            <a:r>
              <a:rPr lang="en-US" dirty="0" smtClean="0"/>
              <a:t>, Designer), Planning and Accounting, Medical Specialist, Quality Control, Researcher (Technician, Chemist, Quality Control), Surgeon.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Conflict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id-ID" dirty="0" smtClean="0"/>
              <a:t>Conflict is a prosses that begins when you perceived that someone has frustrated or is about to frustrate a major concern of yours</a:t>
            </a:r>
          </a:p>
          <a:p>
            <a:r>
              <a:rPr lang="id-ID" dirty="0" smtClean="0"/>
              <a:t>Category of conflict:</a:t>
            </a:r>
          </a:p>
          <a:p>
            <a:pPr>
              <a:buNone/>
            </a:pPr>
            <a:r>
              <a:rPr lang="id-ID" dirty="0" smtClean="0"/>
              <a:t>	1. Goal-oriented conflict</a:t>
            </a:r>
          </a:p>
          <a:p>
            <a:pPr>
              <a:buNone/>
            </a:pPr>
            <a:r>
              <a:rPr lang="id-ID" dirty="0" smtClean="0"/>
              <a:t>	2. Administrative conflict</a:t>
            </a:r>
          </a:p>
          <a:p>
            <a:pPr>
              <a:buNone/>
            </a:pPr>
            <a:r>
              <a:rPr lang="id-ID" dirty="0" smtClean="0"/>
              <a:t>	3. Interpersonal conflict</a:t>
            </a:r>
            <a:endParaRPr lang="id-ID" dirty="0"/>
          </a:p>
        </p:txBody>
      </p:sp>
      <p:pic>
        <p:nvPicPr>
          <p:cNvPr id="50180" name="Picture 4" descr="http://t2.gstatic.com/images?q=tbn:ANd9GcRnBNn3aP5kMG7BXu8KzLR3QAEXIqKoCTnlYGDGKBBQhN-ZxM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048000" cy="27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Source of conflict</a:t>
            </a:r>
            <a:endParaRPr lang="id-ID" dirty="0"/>
          </a:p>
        </p:txBody>
      </p:sp>
      <p:pic>
        <p:nvPicPr>
          <p:cNvPr id="46082" name="Picture 2" descr="D:\Kuliah S2\Manajemen Proyek\PM-ACA Jeffrey K P\Scan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04" t="15031" r="12396" b="67539"/>
          <a:stretch>
            <a:fillRect/>
          </a:stretch>
        </p:blipFill>
        <p:spPr bwMode="auto">
          <a:xfrm>
            <a:off x="838200" y="1828800"/>
            <a:ext cx="7429500" cy="3581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5791200"/>
            <a:ext cx="7391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2010:205,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Methods for resolving conflict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8229600" cy="4525963"/>
          </a:xfrm>
        </p:spPr>
        <p:txBody>
          <a:bodyPr/>
          <a:lstStyle/>
          <a:p>
            <a:r>
              <a:rPr lang="id-ID" dirty="0" smtClean="0"/>
              <a:t>Mediate the Conflict</a:t>
            </a:r>
          </a:p>
          <a:p>
            <a:r>
              <a:rPr lang="id-ID" dirty="0" smtClean="0"/>
              <a:t>Arbitrate the Conflict</a:t>
            </a:r>
          </a:p>
          <a:p>
            <a:r>
              <a:rPr lang="id-ID" dirty="0" smtClean="0"/>
              <a:t>Control the Conflict</a:t>
            </a:r>
          </a:p>
          <a:p>
            <a:r>
              <a:rPr lang="id-ID" dirty="0" smtClean="0"/>
              <a:t>Accept the Conflict</a:t>
            </a:r>
          </a:p>
          <a:p>
            <a:r>
              <a:rPr lang="id-ID" dirty="0" smtClean="0"/>
              <a:t>Eliminate the Conflict</a:t>
            </a:r>
            <a:endParaRPr lang="id-ID" dirty="0"/>
          </a:p>
        </p:txBody>
      </p:sp>
      <p:pic>
        <p:nvPicPr>
          <p:cNvPr id="49154" name="Picture 2" descr="http://t1.gstatic.com/images?q=tbn:ANd9GcT3AI8iCxa-USrRVwp4mpeyPhPg9Qz_s3_gJhSZ2x_cKTb7jy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7603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resolving conflict using disc methode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D,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Tantanglah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Bersikaplah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result oriented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buru-buru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smtClean="0"/>
              <a:t>Bantu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memilah-milah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Yakinkan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pemecahannya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S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Sabar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ajaklah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push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C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Gunakanlah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sistematik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i="1" dirty="0" smtClean="0"/>
              <a:t>urgent.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GOAL</a:t>
            </a:r>
          </a:p>
          <a:p>
            <a:pPr marL="0" indent="0" algn="ctr">
              <a:buNone/>
            </a:pPr>
            <a:r>
              <a:rPr lang="en-US" sz="6600" dirty="0" smtClean="0"/>
              <a:t>WIN-WIN SOLUTION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40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1X8woNNf1GfV5D2jytSqXHeUTA7UzI2mrb97APj_ocWzvLbOu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62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124200"/>
            <a:ext cx="8686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Negotiation: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Separate People from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Invent Option for Mutual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Insist on Using Objective Criteria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2cents2.info/TeamBuilding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Building the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Necessary Skill 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People Who Match the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to Potential Team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Negotiate with Functional 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in Fallback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 The Team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AWAL </a:t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harapkan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katakan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tawaran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endParaRPr lang="en-US" dirty="0" smtClean="0"/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i="1" dirty="0" smtClean="0"/>
              <a:t>flinch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proposal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yang </a:t>
            </a:r>
            <a:r>
              <a:rPr lang="en-US" dirty="0" err="1" smtClean="0"/>
              <a:t>konfrontatif</a:t>
            </a:r>
            <a:endParaRPr lang="en-US" dirty="0" smtClean="0"/>
          </a:p>
          <a:p>
            <a:r>
              <a:rPr lang="en-US" i="1" dirty="0" smtClean="0"/>
              <a:t>Reluctant seller, reluctant buyer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i="1" dirty="0" smtClean="0"/>
              <a:t>vise technique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4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</a:t>
            </a:r>
            <a:r>
              <a:rPr lang="en-US" dirty="0" err="1" smtClean="0"/>
              <a:t>tengah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wewenang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endParaRPr lang="en-US" dirty="0" smtClean="0"/>
          </a:p>
          <a:p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en-US" dirty="0" smtClean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tawaran</a:t>
            </a:r>
            <a:r>
              <a:rPr lang="en-US" dirty="0" smtClean="0"/>
              <a:t> </a:t>
            </a:r>
            <a:r>
              <a:rPr lang="en-US" i="1" dirty="0" smtClean="0"/>
              <a:t>Splitting the Difference</a:t>
            </a:r>
          </a:p>
          <a:p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i="1" dirty="0" smtClean="0"/>
              <a:t>Impasse</a:t>
            </a:r>
          </a:p>
          <a:p>
            <a:r>
              <a:rPr lang="en-US" dirty="0" err="1" smtClean="0"/>
              <a:t>Menangani</a:t>
            </a:r>
            <a:r>
              <a:rPr lang="en-US" i="1" dirty="0" smtClean="0"/>
              <a:t> Stalemate</a:t>
            </a:r>
          </a:p>
          <a:p>
            <a:r>
              <a:rPr lang="en-US" dirty="0" err="1" smtClean="0"/>
              <a:t>Menangani</a:t>
            </a:r>
            <a:r>
              <a:rPr lang="en-US" dirty="0" smtClean="0"/>
              <a:t> Deadlock</a:t>
            </a:r>
          </a:p>
          <a:p>
            <a:r>
              <a:rPr lang="en-US" dirty="0" err="1" smtClean="0"/>
              <a:t>Mintalah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i="1" dirty="0" smtClean="0"/>
              <a:t>Trade-off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2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TEKNIK NEGOSIASI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(Roger </a:t>
            </a:r>
            <a:r>
              <a:rPr lang="en-US" sz="2000" dirty="0" err="1" smtClean="0"/>
              <a:t>dawson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Good Guy Bad Guy</a:t>
            </a:r>
          </a:p>
          <a:p>
            <a:r>
              <a:rPr lang="en-US" sz="3600" i="1" dirty="0" smtClean="0"/>
              <a:t>Nibbling</a:t>
            </a:r>
          </a:p>
          <a:p>
            <a:r>
              <a:rPr lang="en-US" sz="3600" dirty="0" err="1" smtClean="0"/>
              <a:t>Meruncingkan</a:t>
            </a:r>
            <a:r>
              <a:rPr lang="en-US" sz="3600" dirty="0" smtClean="0"/>
              <a:t> </a:t>
            </a:r>
            <a:r>
              <a:rPr lang="en-US" sz="3600" dirty="0" err="1" smtClean="0"/>
              <a:t>konsesi</a:t>
            </a:r>
            <a:endParaRPr lang="en-US" sz="3600" dirty="0" smtClean="0"/>
          </a:p>
          <a:p>
            <a:r>
              <a:rPr lang="en-US" sz="3600" dirty="0" err="1" smtClean="0"/>
              <a:t>Menarik</a:t>
            </a:r>
            <a:r>
              <a:rPr lang="en-US" sz="3600" dirty="0" smtClean="0"/>
              <a:t> </a:t>
            </a:r>
            <a:r>
              <a:rPr lang="en-US" sz="3600" dirty="0" err="1" smtClean="0"/>
              <a:t>kembali</a:t>
            </a:r>
            <a:r>
              <a:rPr lang="en-US" sz="3600" dirty="0" smtClean="0"/>
              <a:t> </a:t>
            </a:r>
            <a:r>
              <a:rPr lang="en-US" sz="3600" dirty="0" err="1" smtClean="0"/>
              <a:t>penawaran</a:t>
            </a:r>
            <a:endParaRPr lang="en-US" sz="3600" dirty="0" smtClean="0"/>
          </a:p>
          <a:p>
            <a:r>
              <a:rPr lang="en-US" sz="3600" i="1" dirty="0" smtClean="0"/>
              <a:t>Positioning for easy acceptance</a:t>
            </a:r>
          </a:p>
        </p:txBody>
      </p:sp>
    </p:spTree>
    <p:extLst>
      <p:ext uri="{BB962C8B-B14F-4D97-AF65-F5344CB8AC3E}">
        <p14:creationId xmlns:p14="http://schemas.microsoft.com/office/powerpoint/2010/main" val="33925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Kuliah S2\Manajemen Proyek\PM-ACA Jeffrey K P\Scan10050.JPG"/>
          <p:cNvPicPr>
            <a:picLocks noChangeAspect="1" noChangeArrowheads="1"/>
          </p:cNvPicPr>
          <p:nvPr/>
        </p:nvPicPr>
        <p:blipFill>
          <a:blip r:embed="rId2" cstate="print"/>
          <a:srcRect l="22466" t="12222" r="14397" b="29685"/>
          <a:stretch>
            <a:fillRect/>
          </a:stretch>
        </p:blipFill>
        <p:spPr bwMode="auto">
          <a:xfrm>
            <a:off x="1828800" y="990600"/>
            <a:ext cx="43434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Basics step in assembling the project team</a:t>
            </a:r>
            <a:endParaRPr kumimoji="0" lang="id-ID" sz="28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5638800"/>
            <a:ext cx="289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1997:127,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Characteristics of effective</a:t>
            </a:r>
            <a:br>
              <a:rPr lang="id-ID" sz="4000" dirty="0" smtClean="0"/>
            </a:br>
            <a:r>
              <a:rPr lang="id-ID" sz="4000" dirty="0" smtClean="0"/>
              <a:t>project teams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8001000" cy="3946525"/>
          </a:xfrm>
        </p:spPr>
        <p:txBody>
          <a:bodyPr/>
          <a:lstStyle/>
          <a:p>
            <a:r>
              <a:rPr lang="id-ID" dirty="0" smtClean="0"/>
              <a:t>A Clear Sense of Mission</a:t>
            </a:r>
          </a:p>
          <a:p>
            <a:r>
              <a:rPr lang="id-ID" dirty="0" smtClean="0"/>
              <a:t>A Productive Interdependency</a:t>
            </a:r>
          </a:p>
          <a:p>
            <a:r>
              <a:rPr lang="id-ID" dirty="0" smtClean="0"/>
              <a:t>Cohesiveness</a:t>
            </a:r>
          </a:p>
          <a:p>
            <a:r>
              <a:rPr lang="id-ID" dirty="0" smtClean="0"/>
              <a:t>Trust</a:t>
            </a:r>
          </a:p>
          <a:p>
            <a:r>
              <a:rPr lang="id-ID" dirty="0" smtClean="0"/>
              <a:t>Enthusiasm</a:t>
            </a:r>
          </a:p>
          <a:p>
            <a:r>
              <a:rPr lang="id-ID" dirty="0" smtClean="0"/>
              <a:t>Result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Reasons why teams fail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2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Poorly Developed or Unclear Goals</a:t>
            </a:r>
          </a:p>
          <a:p>
            <a:r>
              <a:rPr lang="id-ID" dirty="0" smtClean="0"/>
              <a:t>Poorly Defined Project Team Roles &amp; Interdependency</a:t>
            </a:r>
          </a:p>
          <a:p>
            <a:r>
              <a:rPr lang="id-ID" dirty="0" smtClean="0"/>
              <a:t>Lack of Project Motivation</a:t>
            </a:r>
          </a:p>
          <a:p>
            <a:r>
              <a:rPr lang="id-ID" dirty="0" smtClean="0"/>
              <a:t>Poor Communication</a:t>
            </a:r>
          </a:p>
          <a:p>
            <a:r>
              <a:rPr lang="id-ID" dirty="0" smtClean="0"/>
              <a:t>Poor Leadership</a:t>
            </a:r>
          </a:p>
          <a:p>
            <a:r>
              <a:rPr lang="id-ID" dirty="0" smtClean="0"/>
              <a:t>Turn Over Among Project Team Members</a:t>
            </a:r>
          </a:p>
          <a:p>
            <a:r>
              <a:rPr lang="id-ID" dirty="0" smtClean="0"/>
              <a:t>Dysfunctional Behaviour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Stages in group development</a:t>
            </a:r>
            <a:endParaRPr lang="id-ID" dirty="0"/>
          </a:p>
        </p:txBody>
      </p:sp>
      <p:pic>
        <p:nvPicPr>
          <p:cNvPr id="44034" name="Picture 2" descr="D:\Kuliah S2\Manajemen Proyek\PM-ACA Jeffrey K P\Scan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9" t="34479" r="12971" b="13118"/>
          <a:stretch>
            <a:fillRect/>
          </a:stretch>
        </p:blipFill>
        <p:spPr bwMode="auto">
          <a:xfrm>
            <a:off x="1752600" y="1371600"/>
            <a:ext cx="4876800" cy="50596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6324600"/>
            <a:ext cx="73914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1997:71,Managing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id-ID" sz="3200" dirty="0" smtClean="0"/>
              <a:t>Project team cross functional cooperation</a:t>
            </a:r>
            <a:endParaRPr lang="id-ID" sz="3200" dirty="0"/>
          </a:p>
        </p:txBody>
      </p:sp>
      <p:pic>
        <p:nvPicPr>
          <p:cNvPr id="45058" name="Picture 2" descr="D:\Kuliah S2\Manajemen Proyek\PM-ACA Jeffrey K P\Scan1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45" t="10321" r="10169" b="66197"/>
          <a:stretch>
            <a:fillRect/>
          </a:stretch>
        </p:blipFill>
        <p:spPr bwMode="auto">
          <a:xfrm>
            <a:off x="533400" y="1600200"/>
            <a:ext cx="8172091" cy="4419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6096000"/>
            <a:ext cx="7391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2010:198,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Rw6WY1DdIHUt5JNBExPSxyA3W3gJ4ZOn85bIAeauycUnDBG9N3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7510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8600" y="457200"/>
            <a:ext cx="4953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Virtual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057400"/>
            <a:ext cx="7696200" cy="402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Teams involves the use of electronic media, including e-mail, the Internet, and teleconferencing to link together members of geographycally dispersed project team.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Building team with disc model</a:t>
            </a:r>
            <a:endParaRPr lang="id-ID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526212" cy="52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1421</TotalTime>
  <Words>371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PowerPoint Presentation</vt:lpstr>
      <vt:lpstr>PowerPoint Presentation</vt:lpstr>
      <vt:lpstr>PowerPoint Presentation</vt:lpstr>
      <vt:lpstr>Characteristics of effective project teams</vt:lpstr>
      <vt:lpstr>Reasons why teams fail</vt:lpstr>
      <vt:lpstr>Stages in group development</vt:lpstr>
      <vt:lpstr>Project team cross functional cooperation</vt:lpstr>
      <vt:lpstr>PowerPoint Presentation</vt:lpstr>
      <vt:lpstr>Building team with disc model</vt:lpstr>
      <vt:lpstr>Career guidelines with disc</vt:lpstr>
      <vt:lpstr>Career guidelines with disc</vt:lpstr>
      <vt:lpstr>Career guidelines with disc</vt:lpstr>
      <vt:lpstr>Career guidelines with disc</vt:lpstr>
      <vt:lpstr>Conflict management</vt:lpstr>
      <vt:lpstr>Source of conflict</vt:lpstr>
      <vt:lpstr>Methods for resolving conflict</vt:lpstr>
      <vt:lpstr>resolving conflict using disc methode</vt:lpstr>
      <vt:lpstr>PowerPoint Presentation</vt:lpstr>
      <vt:lpstr>PowerPoint Presentation</vt:lpstr>
      <vt:lpstr>TEKNIK NEGOSIASI AWAL  (Roger dawson)</vt:lpstr>
      <vt:lpstr>TEKNIK NEGOSIASI tengah (Roger dawson)</vt:lpstr>
      <vt:lpstr>TEKNIK NEGOSIASI Akhir  (Roger dawson)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Universitas Komputer Indonesia</cp:lastModifiedBy>
  <cp:revision>151</cp:revision>
  <dcterms:created xsi:type="dcterms:W3CDTF">2011-02-11T03:03:21Z</dcterms:created>
  <dcterms:modified xsi:type="dcterms:W3CDTF">2014-08-06T13:47:17Z</dcterms:modified>
</cp:coreProperties>
</file>