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58" r:id="rId2"/>
    <p:sldId id="286" r:id="rId3"/>
    <p:sldId id="287" r:id="rId4"/>
    <p:sldId id="288" r:id="rId5"/>
    <p:sldId id="289" r:id="rId6"/>
    <p:sldId id="290" r:id="rId7"/>
    <p:sldId id="291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3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1EFDE-8635-4386-9F5C-CFC42492327D}" type="datetimeFigureOut">
              <a:rPr lang="id-ID" smtClean="0"/>
              <a:t>22/02/2015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6CDC3-9A8D-419E-A105-F52935ED3A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729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AF1462B-3333-468D-88D4-3A5AE591679B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REFRENSI/silabus-sistem-pendukung-keputusan.do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799"/>
            <a:ext cx="1447800" cy="1477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2180771" y="381000"/>
            <a:ext cx="6277429" cy="1323439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hard BdCn BT" pitchFamily="82" charset="0"/>
                <a:ea typeface="Adobe Fan Heiti Std B" pitchFamily="34" charset="-128"/>
                <a:cs typeface="Adobe Arabic" pitchFamily="18" charset="-78"/>
              </a:rPr>
              <a:t>SISTEM PENDUKUNG KEPUTUSAN</a:t>
            </a:r>
          </a:p>
          <a:p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hard BdCn BT" pitchFamily="82" charset="0"/>
                <a:ea typeface="Adobe Fan Heiti Std B" pitchFamily="34" charset="-128"/>
                <a:cs typeface="Adobe Arabic" pitchFamily="18" charset="-78"/>
              </a:rPr>
              <a:t>PERTEMUAN KE-I</a:t>
            </a:r>
            <a:endParaRPr lang="id-I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hard BdCn BT" pitchFamily="82" charset="0"/>
              <a:ea typeface="Adobe Fan Heiti Std B" pitchFamily="34" charset="-128"/>
              <a:cs typeface="Adobe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6200" y="6038296"/>
            <a:ext cx="4810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dobe Fan Heiti Std B" pitchFamily="34" charset="-128"/>
                <a:cs typeface="Adobe Arabic" pitchFamily="18" charset="-78"/>
              </a:rPr>
              <a:t>Rauf Fauzan, S.Kom.,M.Kom</a:t>
            </a:r>
            <a:endParaRPr lang="id-ID" sz="2800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dobe Fan Heiti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150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id-ID" dirty="0" smtClean="0">
                <a:solidFill>
                  <a:schemeClr val="tx1"/>
                </a:solidFill>
              </a:rPr>
              <a:t>SPK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id-ID" dirty="0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00743" y="1219200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200" dirty="0" err="1">
                <a:latin typeface="Estrangelo Edessa" pitchFamily="66" charset="0"/>
                <a:cs typeface="Estrangelo Edessa" pitchFamily="66" charset="0"/>
              </a:rPr>
              <a:t>Sistem</a:t>
            </a:r>
            <a:r>
              <a:rPr lang="en-US" sz="32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3200" dirty="0" err="1">
                <a:latin typeface="Estrangelo Edessa" pitchFamily="66" charset="0"/>
                <a:cs typeface="Estrangelo Edessa" pitchFamily="66" charset="0"/>
              </a:rPr>
              <a:t>Perkuliahan</a:t>
            </a:r>
            <a:r>
              <a:rPr lang="en-US" sz="3200" dirty="0">
                <a:latin typeface="Estrangelo Edessa" pitchFamily="66" charset="0"/>
                <a:cs typeface="Estrangelo Edessa" pitchFamily="66" charset="0"/>
              </a:rPr>
              <a:t> 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sz="3200" dirty="0">
              <a:latin typeface="Estrangelo Edessa" pitchFamily="66" charset="0"/>
              <a:cs typeface="Estrangelo Edessa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err="1">
                <a:latin typeface="Estrangelo Edessa" pitchFamily="66" charset="0"/>
                <a:cs typeface="Estrangelo Edessa" pitchFamily="66" charset="0"/>
              </a:rPr>
              <a:t>Perkenalan</a:t>
            </a:r>
            <a:r>
              <a:rPr lang="en-US" sz="32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3200" dirty="0" err="1">
                <a:latin typeface="Estrangelo Edessa" pitchFamily="66" charset="0"/>
                <a:cs typeface="Estrangelo Edessa" pitchFamily="66" charset="0"/>
              </a:rPr>
              <a:t>Matakuliah</a:t>
            </a:r>
            <a:endParaRPr lang="en-US" sz="3200" dirty="0">
              <a:latin typeface="Estrangelo Edessa" pitchFamily="66" charset="0"/>
              <a:cs typeface="Estrangelo Edessa" pitchFamily="66" charset="0"/>
            </a:endParaRPr>
          </a:p>
          <a:p>
            <a:endParaRPr lang="en-US" sz="3200" dirty="0">
              <a:latin typeface="Estrangelo Edessa" pitchFamily="66" charset="0"/>
              <a:cs typeface="Estrangelo Edessa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err="1">
                <a:latin typeface="Estrangelo Edessa" pitchFamily="66" charset="0"/>
                <a:cs typeface="Estrangelo Edessa" pitchFamily="66" charset="0"/>
              </a:rPr>
              <a:t>Silabus</a:t>
            </a:r>
            <a:endParaRPr lang="en-US" sz="3200" dirty="0">
              <a:latin typeface="Estrangelo Edessa" pitchFamily="66" charset="0"/>
              <a:cs typeface="Estrangelo Edessa" pitchFamily="66" charset="0"/>
            </a:endParaRPr>
          </a:p>
          <a:p>
            <a:endParaRPr lang="en-US" sz="3200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8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id-ID" dirty="0" smtClean="0">
                <a:solidFill>
                  <a:schemeClr val="tx1"/>
                </a:solidFill>
              </a:rPr>
              <a:t>SPK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id-ID" dirty="0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Sistem Perkuliahan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81000" y="1090910"/>
            <a:ext cx="7696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Sistem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dirty="0" err="1">
                <a:latin typeface="Estrangelo Edessa" pitchFamily="66" charset="0"/>
                <a:cs typeface="Estrangelo Edessa" pitchFamily="66" charset="0"/>
              </a:rPr>
              <a:t>Perkuliahan</a:t>
            </a:r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S</a:t>
            </a:r>
            <a:r>
              <a:rPr lang="id-ID" sz="2000" dirty="0" smtClean="0">
                <a:latin typeface="Estrangelo Edessa" pitchFamily="66" charset="0"/>
                <a:cs typeface="Estrangelo Edessa" pitchFamily="66" charset="0"/>
              </a:rPr>
              <a:t>istem Pendukung Keputusan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:</a:t>
            </a:r>
            <a:endParaRPr lang="id-ID" sz="2000" dirty="0" smtClean="0">
              <a:latin typeface="Estrangelo Edessa" pitchFamily="66" charset="0"/>
              <a:cs typeface="Estrangelo Edessa" pitchFamily="66" charset="0"/>
            </a:endParaRPr>
          </a:p>
          <a:p>
            <a:endParaRPr lang="en-US" sz="2000" dirty="0">
              <a:latin typeface="Estrangelo Edessa" pitchFamily="66" charset="0"/>
              <a:cs typeface="Estrangelo Edessa" pitchFamily="66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Tatap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dirty="0" err="1">
                <a:latin typeface="Estrangelo Edessa" pitchFamily="66" charset="0"/>
                <a:cs typeface="Estrangelo Edessa" pitchFamily="66" charset="0"/>
              </a:rPr>
              <a:t>Muka</a:t>
            </a:r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>
                <a:latin typeface="Estrangelo Edessa" pitchFamily="66" charset="0"/>
                <a:cs typeface="Estrangelo Edessa" pitchFamily="66" charset="0"/>
              </a:rPr>
              <a:t>Ceramah</a:t>
            </a:r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dirty="0" err="1">
                <a:latin typeface="Estrangelo Edessa" pitchFamily="66" charset="0"/>
                <a:cs typeface="Estrangelo Edessa" pitchFamily="66" charset="0"/>
              </a:rPr>
              <a:t>dan</a:t>
            </a:r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diskusi</a:t>
            </a:r>
            <a:endParaRPr lang="id-ID" sz="2000" dirty="0">
              <a:latin typeface="Estrangelo Edessa" pitchFamily="66" charset="0"/>
              <a:cs typeface="Estrangelo Edessa" pitchFamily="66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Responsi</a:t>
            </a:r>
            <a:endParaRPr lang="en-US" sz="2000" dirty="0">
              <a:latin typeface="Estrangelo Edessa" pitchFamily="66" charset="0"/>
              <a:cs typeface="Estrangelo Edessa" pitchFamily="66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Non </a:t>
            </a:r>
            <a:r>
              <a:rPr lang="en-US" sz="2000" dirty="0" err="1">
                <a:latin typeface="Estrangelo Edessa" pitchFamily="66" charset="0"/>
                <a:cs typeface="Estrangelo Edessa" pitchFamily="66" charset="0"/>
              </a:rPr>
              <a:t>Tatap</a:t>
            </a:r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dirty="0" err="1">
                <a:latin typeface="Estrangelo Edessa" pitchFamily="66" charset="0"/>
                <a:cs typeface="Estrangelo Edessa" pitchFamily="66" charset="0"/>
              </a:rPr>
              <a:t>muka</a:t>
            </a:r>
            <a:endParaRPr lang="en-US" sz="2000" dirty="0">
              <a:latin typeface="Estrangelo Edessa" pitchFamily="66" charset="0"/>
              <a:cs typeface="Estrangelo Edessa" pitchFamily="66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>
                <a:latin typeface="Estrangelo Edessa" pitchFamily="66" charset="0"/>
                <a:cs typeface="Estrangelo Edessa" pitchFamily="66" charset="0"/>
              </a:rPr>
              <a:t>Tugas</a:t>
            </a:r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Individu</a:t>
            </a:r>
            <a:endParaRPr lang="id-ID" sz="2000" dirty="0">
              <a:latin typeface="Estrangelo Edessa" pitchFamily="66" charset="0"/>
              <a:cs typeface="Estrangelo Edessa" pitchFamily="66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Tugas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Kelompok</a:t>
            </a:r>
            <a:endParaRPr lang="id-ID" sz="2000" dirty="0">
              <a:latin typeface="Estrangelo Edessa" pitchFamily="66" charset="0"/>
              <a:cs typeface="Estrangelo Edessa" pitchFamily="66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Presentasi</a:t>
            </a:r>
            <a:endParaRPr lang="id-ID" sz="2000" dirty="0" smtClean="0">
              <a:latin typeface="Estrangelo Edessa" pitchFamily="66" charset="0"/>
              <a:cs typeface="Estrangelo Edessa" pitchFamily="66" charset="0"/>
            </a:endParaRPr>
          </a:p>
          <a:p>
            <a:pPr lvl="1"/>
            <a:endParaRPr lang="id-ID" sz="2000" dirty="0">
              <a:latin typeface="Estrangelo Edessa" pitchFamily="66" charset="0"/>
              <a:cs typeface="Estrangelo Edessa" pitchFamily="66" charset="0"/>
            </a:endParaRPr>
          </a:p>
          <a:p>
            <a:pPr lvl="1"/>
            <a:r>
              <a:rPr lang="en-US" sz="2000" dirty="0" err="1" smtClean="0">
                <a:latin typeface="Estrangelo Edessa" pitchFamily="66" charset="0"/>
                <a:cs typeface="Estrangelo Edessa" pitchFamily="66" charset="0"/>
              </a:rPr>
              <a:t>Nilai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dirty="0" err="1">
                <a:latin typeface="Estrangelo Edessa" pitchFamily="66" charset="0"/>
                <a:cs typeface="Estrangelo Edessa" pitchFamily="66" charset="0"/>
              </a:rPr>
              <a:t>Akhir</a:t>
            </a:r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   		: </a:t>
            </a:r>
            <a:endParaRPr lang="id-ID" sz="2000" dirty="0">
              <a:latin typeface="Estrangelo Edessa" pitchFamily="66" charset="0"/>
              <a:cs typeface="Estrangelo Edessa" pitchFamily="66" charset="0"/>
            </a:endParaRPr>
          </a:p>
          <a:p>
            <a:endParaRPr lang="id-ID" sz="2000" dirty="0">
              <a:latin typeface="Estrangelo Edessa" pitchFamily="66" charset="0"/>
              <a:cs typeface="Estrangelo Edessa" pitchFamily="66" charset="0"/>
            </a:endParaRPr>
          </a:p>
          <a:p>
            <a:pPr marL="533400" indent="-533400"/>
            <a:r>
              <a:rPr lang="id-ID" sz="2000" dirty="0">
                <a:solidFill>
                  <a:schemeClr val="hlink"/>
                </a:solidFill>
                <a:latin typeface="Estrangelo Edessa" pitchFamily="66" charset="0"/>
                <a:cs typeface="Estrangelo Edessa" pitchFamily="66" charset="0"/>
              </a:rPr>
              <a:t>	</a:t>
            </a:r>
            <a:r>
              <a:rPr lang="en-US" sz="2000" b="1" dirty="0" smtClean="0">
                <a:latin typeface="Estrangelo Edessa" pitchFamily="66" charset="0"/>
                <a:cs typeface="Estrangelo Edessa" pitchFamily="66" charset="0"/>
              </a:rPr>
              <a:t>K</a:t>
            </a:r>
            <a:r>
              <a:rPr lang="id-ID" sz="2000" b="1" dirty="0" smtClean="0">
                <a:latin typeface="Estrangelo Edessa" pitchFamily="66" charset="0"/>
                <a:cs typeface="Estrangelo Edessa" pitchFamily="66" charset="0"/>
              </a:rPr>
              <a:t>uis</a:t>
            </a:r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	10%       </a:t>
            </a:r>
            <a:r>
              <a:rPr lang="id-ID" sz="2000" dirty="0" smtClean="0">
                <a:latin typeface="Estrangelo Edessa" pitchFamily="66" charset="0"/>
                <a:cs typeface="Estrangelo Edessa" pitchFamily="66" charset="0"/>
              </a:rPr>
              <a:t>	       </a:t>
            </a:r>
            <a:r>
              <a:rPr lang="en-US" sz="2000" dirty="0" smtClean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80-100	A</a:t>
            </a:r>
          </a:p>
          <a:p>
            <a:pPr marL="533400" indent="-533400"/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	</a:t>
            </a:r>
            <a:r>
              <a:rPr lang="en-US" sz="2000" b="1" dirty="0" err="1">
                <a:latin typeface="Estrangelo Edessa" pitchFamily="66" charset="0"/>
                <a:cs typeface="Estrangelo Edessa" pitchFamily="66" charset="0"/>
              </a:rPr>
              <a:t>Tugas</a:t>
            </a:r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	20%	        68-79	B</a:t>
            </a:r>
          </a:p>
          <a:p>
            <a:pPr marL="533400" indent="-533400"/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	</a:t>
            </a:r>
            <a:r>
              <a:rPr lang="en-US" sz="2000" b="1" dirty="0">
                <a:latin typeface="Estrangelo Edessa" pitchFamily="66" charset="0"/>
                <a:cs typeface="Estrangelo Edessa" pitchFamily="66" charset="0"/>
              </a:rPr>
              <a:t>UTS</a:t>
            </a:r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	30%	        56-67	C</a:t>
            </a:r>
          </a:p>
          <a:p>
            <a:pPr marL="533400" indent="-533400"/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	</a:t>
            </a:r>
            <a:r>
              <a:rPr lang="en-US" sz="2000" b="1" dirty="0" smtClean="0">
                <a:latin typeface="Estrangelo Edessa" pitchFamily="66" charset="0"/>
                <a:cs typeface="Estrangelo Edessa" pitchFamily="66" charset="0"/>
              </a:rPr>
              <a:t>UAS</a:t>
            </a:r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	40%	        45-55	D</a:t>
            </a:r>
          </a:p>
          <a:p>
            <a:pPr marL="533400" indent="-533400"/>
            <a:r>
              <a:rPr lang="en-US" sz="2000" dirty="0">
                <a:latin typeface="Estrangelo Edessa" pitchFamily="66" charset="0"/>
                <a:cs typeface="Estrangelo Edessa" pitchFamily="66" charset="0"/>
              </a:rPr>
              <a:t>				          0-44	E</a:t>
            </a:r>
          </a:p>
          <a:p>
            <a:endParaRPr lang="en-US" sz="2000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7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id-ID" dirty="0" smtClean="0">
                <a:solidFill>
                  <a:schemeClr val="tx1"/>
                </a:solidFill>
              </a:rPr>
              <a:t>SPK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id-ID" dirty="0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Perkenalan Matakuliah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00743" y="1219200"/>
            <a:ext cx="7696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q"/>
            </a:pPr>
            <a:r>
              <a:rPr lang="en-US" sz="2000" dirty="0" err="1"/>
              <a:t>Deskripsi</a:t>
            </a:r>
            <a:r>
              <a:rPr lang="en-US" sz="2000" dirty="0"/>
              <a:t> Mata  </a:t>
            </a:r>
            <a:r>
              <a:rPr lang="en-US" sz="2000" dirty="0" err="1"/>
              <a:t>Kuliah</a:t>
            </a:r>
            <a:endParaRPr lang="id-ID" sz="2000" dirty="0"/>
          </a:p>
          <a:p>
            <a:endParaRPr lang="id-ID" sz="2000" dirty="0" smtClean="0"/>
          </a:p>
          <a:p>
            <a:r>
              <a:rPr lang="en-US" sz="2000" dirty="0"/>
              <a:t> </a:t>
            </a:r>
            <a:r>
              <a:rPr lang="id-ID" sz="2000" dirty="0"/>
              <a:t> </a:t>
            </a:r>
            <a:r>
              <a:rPr lang="en-US" sz="2000" dirty="0"/>
              <a:t> </a:t>
            </a:r>
            <a:endParaRPr lang="id-ID" sz="2000" dirty="0"/>
          </a:p>
          <a:p>
            <a:r>
              <a:rPr lang="en-US" sz="2000" dirty="0"/>
              <a:t> </a:t>
            </a:r>
            <a:endParaRPr lang="id-ID" sz="2000" dirty="0"/>
          </a:p>
          <a:p>
            <a:r>
              <a:rPr lang="en-US" sz="2000" dirty="0"/>
              <a:t> </a:t>
            </a:r>
            <a:endParaRPr lang="id-ID" sz="2000" dirty="0"/>
          </a:p>
          <a:p>
            <a:pPr marL="342900" lvl="0" indent="-342900">
              <a:buFont typeface="Wingdings" pitchFamily="2" charset="2"/>
              <a:buChar char="q"/>
            </a:pPr>
            <a:r>
              <a:rPr lang="en-US" sz="2000" dirty="0" err="1" smtClean="0"/>
              <a:t>Kompetensi</a:t>
            </a:r>
            <a:r>
              <a:rPr lang="en-US" sz="2000" dirty="0" smtClean="0"/>
              <a:t> </a:t>
            </a:r>
            <a:r>
              <a:rPr lang="en-US" sz="2000" dirty="0"/>
              <a:t>Mata </a:t>
            </a:r>
            <a:r>
              <a:rPr lang="en-US" sz="2000" dirty="0" err="1"/>
              <a:t>Kuliah</a:t>
            </a:r>
            <a:endParaRPr lang="id-ID" sz="2000" dirty="0"/>
          </a:p>
          <a:p>
            <a:r>
              <a:rPr lang="en-US" sz="2000" dirty="0"/>
              <a:t> </a:t>
            </a:r>
            <a:endParaRPr lang="id-ID" sz="2000" dirty="0"/>
          </a:p>
          <a:p>
            <a:r>
              <a:rPr lang="en-US" sz="2000" dirty="0"/>
              <a:t> </a:t>
            </a:r>
            <a:endParaRPr lang="id-ID" sz="2000" dirty="0"/>
          </a:p>
          <a:p>
            <a:endParaRPr lang="en-US" sz="20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9961" y="1676400"/>
            <a:ext cx="7597239" cy="990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d-ID" b="1" dirty="0" smtClean="0"/>
          </a:p>
          <a:p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/>
              <a:t>pemahaman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pendukung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, </a:t>
            </a:r>
            <a:r>
              <a:rPr lang="en-US" b="1" dirty="0" err="1"/>
              <a:t>karakteristik</a:t>
            </a:r>
            <a:r>
              <a:rPr lang="en-US" b="1" dirty="0"/>
              <a:t> SPK, model data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implementasi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pendukung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 </a:t>
            </a:r>
            <a:endParaRPr lang="id-ID" b="1" dirty="0"/>
          </a:p>
          <a:p>
            <a:endParaRPr lang="id-ID" b="1" dirty="0"/>
          </a:p>
        </p:txBody>
      </p:sp>
      <p:sp>
        <p:nvSpPr>
          <p:cNvPr id="10" name="Rectangle 9"/>
          <p:cNvSpPr/>
          <p:nvPr/>
        </p:nvSpPr>
        <p:spPr>
          <a:xfrm>
            <a:off x="457200" y="3276600"/>
            <a:ext cx="7597239" cy="1524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/>
              <a:t>Pemahaman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pendukung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dikombinasikan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cerdas</a:t>
            </a:r>
            <a:r>
              <a:rPr lang="en-US" b="1" dirty="0"/>
              <a:t> </a:t>
            </a:r>
            <a:r>
              <a:rPr lang="en-US" b="1" dirty="0" err="1"/>
              <a:t>seperti</a:t>
            </a:r>
            <a:r>
              <a:rPr lang="en-US" b="1" dirty="0"/>
              <a:t> </a:t>
            </a:r>
            <a:r>
              <a:rPr lang="en-US" b="1" dirty="0" err="1"/>
              <a:t>kecerdasan</a:t>
            </a:r>
            <a:r>
              <a:rPr lang="en-US" b="1" dirty="0"/>
              <a:t> </a:t>
            </a:r>
            <a:r>
              <a:rPr lang="en-US" b="1" dirty="0" err="1"/>
              <a:t>buatan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pakar</a:t>
            </a:r>
            <a:r>
              <a:rPr lang="en-US" b="1" dirty="0"/>
              <a:t> </a:t>
            </a:r>
            <a:r>
              <a:rPr lang="en-US" b="1" dirty="0" err="1"/>
              <a:t>sehingga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yang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berguna</a:t>
            </a:r>
            <a:endParaRPr lang="en-US" b="1" dirty="0"/>
          </a:p>
          <a:p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31572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id-ID" dirty="0" smtClean="0">
                <a:solidFill>
                  <a:schemeClr val="tx1"/>
                </a:solidFill>
              </a:rPr>
              <a:t>SPK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id-ID" dirty="0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Perkenalan Matakuliah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00743" y="1219200"/>
            <a:ext cx="7696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q"/>
            </a:pP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Instruksional</a:t>
            </a:r>
            <a:endParaRPr lang="id-ID" sz="2000" dirty="0"/>
          </a:p>
          <a:p>
            <a:endParaRPr lang="id-ID" sz="2000" dirty="0" smtClean="0"/>
          </a:p>
          <a:p>
            <a:r>
              <a:rPr lang="en-US" sz="2000" dirty="0"/>
              <a:t> </a:t>
            </a:r>
            <a:r>
              <a:rPr lang="id-ID" sz="2000" dirty="0"/>
              <a:t> </a:t>
            </a:r>
            <a:r>
              <a:rPr lang="en-US" sz="2000" dirty="0"/>
              <a:t> </a:t>
            </a:r>
            <a:endParaRPr lang="id-ID" sz="2000" dirty="0"/>
          </a:p>
          <a:p>
            <a:r>
              <a:rPr lang="en-US" sz="2000" dirty="0"/>
              <a:t> </a:t>
            </a:r>
            <a:endParaRPr lang="id-ID" sz="2000" dirty="0"/>
          </a:p>
          <a:p>
            <a:r>
              <a:rPr lang="en-US" sz="2000" dirty="0"/>
              <a:t> </a:t>
            </a:r>
            <a:endParaRPr lang="id-ID" sz="2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26" t="24094" r="32857" b="12500"/>
          <a:stretch/>
        </p:blipFill>
        <p:spPr bwMode="auto">
          <a:xfrm>
            <a:off x="2514600" y="1736034"/>
            <a:ext cx="4256776" cy="463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13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id-ID" dirty="0" smtClean="0">
                <a:solidFill>
                  <a:schemeClr val="tx1"/>
                </a:solidFill>
              </a:rPr>
              <a:t>SPK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id-ID" dirty="0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Perkenalan Matakuliah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00743" y="1219200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q"/>
            </a:pPr>
            <a:r>
              <a:rPr lang="en-US" sz="2000" dirty="0" smtClean="0"/>
              <a:t>S</a:t>
            </a:r>
            <a:r>
              <a:rPr lang="id-ID" sz="2000" dirty="0" smtClean="0"/>
              <a:t>umber Bahan</a:t>
            </a:r>
            <a:endParaRPr lang="id-ID" sz="2000" dirty="0"/>
          </a:p>
          <a:p>
            <a:endParaRPr lang="id-ID" sz="2000" dirty="0" smtClean="0"/>
          </a:p>
          <a:p>
            <a:endParaRPr lang="id-ID" sz="2000" dirty="0" smtClean="0"/>
          </a:p>
          <a:p>
            <a:r>
              <a:rPr lang="en-US" sz="2000" dirty="0"/>
              <a:t> </a:t>
            </a:r>
            <a:r>
              <a:rPr lang="id-ID" sz="2000" dirty="0"/>
              <a:t> </a:t>
            </a:r>
            <a:r>
              <a:rPr lang="en-US" sz="2000" dirty="0"/>
              <a:t> </a:t>
            </a:r>
            <a:endParaRPr lang="id-ID" sz="2000" dirty="0"/>
          </a:p>
          <a:p>
            <a:r>
              <a:rPr lang="en-US" sz="2000" dirty="0"/>
              <a:t> </a:t>
            </a:r>
            <a:endParaRPr lang="id-ID" sz="2000" dirty="0"/>
          </a:p>
          <a:p>
            <a:r>
              <a:rPr lang="en-US" sz="2000" dirty="0"/>
              <a:t> </a:t>
            </a:r>
            <a:endParaRPr lang="id-ID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4800" y="843680"/>
            <a:ext cx="871103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 charset="0"/>
              <a:ea typeface="Times New Roman" pitchFamily="18" charset="0"/>
              <a:cs typeface="Estrangelo Edessa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d-ID" dirty="0">
              <a:latin typeface="Estrangelo Edessa" pitchFamily="66" charset="0"/>
              <a:ea typeface="Times New Roman" pitchFamily="18" charset="0"/>
              <a:cs typeface="Estrangelo Edessa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 charset="0"/>
              <a:ea typeface="Times New Roman" pitchFamily="18" charset="0"/>
              <a:cs typeface="Estrangelo Edessa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A. Textbook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 charset="0"/>
              <a:cs typeface="Estrangelo Edessa" pitchFamily="66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Sistem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Pendukung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Keputusan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Kadarsyah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Suryadi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Ali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Ramdhani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, 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 charset="0"/>
              <a:ea typeface="Times New Roman" pitchFamily="18" charset="0"/>
              <a:cs typeface="Estrangelo Edessa" pitchFamily="66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d-ID" dirty="0"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id-ID" dirty="0" smtClean="0"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  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Remaja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Rosda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Karya</a:t>
            </a:r>
            <a:endParaRPr lang="id-ID" dirty="0">
              <a:latin typeface="Estrangelo Edessa" pitchFamily="66" charset="0"/>
              <a:cs typeface="Estrangelo Edessa" pitchFamily="66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Decision Support System and Intelligent System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Jilid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1, </a:t>
            </a:r>
            <a:endParaRPr kumimoji="0" lang="id-ID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 charset="0"/>
              <a:ea typeface="Times New Roman" pitchFamily="18" charset="0"/>
              <a:cs typeface="Estrangelo Edessa" pitchFamily="66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d-ID" i="1" dirty="0"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id-ID" i="1" dirty="0" smtClean="0"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Turban, Aronson, Lang,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Andi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Yogyakarta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 charset="0"/>
              <a:cs typeface="Estrangelo Edess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B.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Referensi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 charset="0"/>
              <a:cs typeface="Estrangelo Edessa" pitchFamily="66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Decision Support System and Intelligent Systems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, 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 charset="0"/>
              <a:ea typeface="Times New Roman" pitchFamily="18" charset="0"/>
              <a:cs typeface="Estrangelo Edessa" pitchFamily="66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d-ID" dirty="0"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lang="id-ID" dirty="0" smtClean="0"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 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Efraim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Turban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Jay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e.Aronson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6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th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Edition, </a:t>
            </a:r>
            <a:r>
              <a:rPr lang="id-ID" dirty="0"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strangelo Edessa" pitchFamily="66" charset="0"/>
                <a:ea typeface="Times New Roman" pitchFamily="18" charset="0"/>
                <a:cs typeface="Estrangelo Edessa" pitchFamily="66" charset="0"/>
              </a:rPr>
              <a:t>Prentice Hall, Upper Saddle River, NJ, 2001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 charset="0"/>
              <a:cs typeface="Estrangelo Edess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5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id-ID" dirty="0" smtClean="0">
                <a:solidFill>
                  <a:schemeClr val="tx1"/>
                </a:solidFill>
              </a:rPr>
              <a:t>SPK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id-ID" dirty="0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Silabus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95600" y="2652383"/>
            <a:ext cx="2910995" cy="64633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3600" u="sng" dirty="0" smtClean="0">
                <a:latin typeface="Estrangelo Edessa" pitchFamily="66" charset="0"/>
                <a:cs typeface="Estrangelo Edessa" pitchFamily="66" charset="0"/>
                <a:hlinkClick r:id="rId4" action="ppaction://hlinkfile"/>
              </a:rPr>
              <a:t>SILABUS</a:t>
            </a:r>
            <a:endParaRPr kumimoji="0" lang="id-ID" sz="3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71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895600"/>
            <a:ext cx="3471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~  TERIMA KASIH  ~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844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3333</TotalTime>
  <Words>233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PENYELESAIAN AKHIR STUDI ONLINE  PADA DIVISI AKADEMIK DAN KEMAHASISWAAN  UNIVERSITAS PENDIDIKAN INDONESIA  KAMPUS TASIKMALAYA</dc:title>
  <dc:creator>Rauf</dc:creator>
  <cp:lastModifiedBy>Rauf Fauzan</cp:lastModifiedBy>
  <cp:revision>197</cp:revision>
  <dcterms:created xsi:type="dcterms:W3CDTF">2011-07-02T13:40:14Z</dcterms:created>
  <dcterms:modified xsi:type="dcterms:W3CDTF">2015-02-22T14:46:44Z</dcterms:modified>
</cp:coreProperties>
</file>