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8" r:id="rId2"/>
    <p:sldId id="286" r:id="rId3"/>
    <p:sldId id="287" r:id="rId4"/>
    <p:sldId id="288" r:id="rId5"/>
    <p:sldId id="289" r:id="rId6"/>
    <p:sldId id="292" r:id="rId7"/>
    <p:sldId id="290" r:id="rId8"/>
    <p:sldId id="291" r:id="rId9"/>
    <p:sldId id="294" r:id="rId10"/>
    <p:sldId id="295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1EFDE-8635-4386-9F5C-CFC42492327D}" type="datetimeFigureOut">
              <a:rPr lang="id-ID" smtClean="0"/>
              <a:t>16/03/2015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6CDC3-9A8D-419E-A105-F52935ED3A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729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AF1462B-3333-468D-88D4-3A5AE591679B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799"/>
            <a:ext cx="1447800" cy="1477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2180771" y="381000"/>
            <a:ext cx="6277429" cy="132343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hard BdCn BT" pitchFamily="82" charset="0"/>
                <a:ea typeface="Adobe Fan Heiti Std B" pitchFamily="34" charset="-128"/>
                <a:cs typeface="Adobe Arabic" pitchFamily="18" charset="-78"/>
              </a:rPr>
              <a:t>SISTEM PENDUKUNG KEPUTUSAN</a:t>
            </a:r>
          </a:p>
          <a:p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hard BdCn BT" pitchFamily="82" charset="0"/>
                <a:ea typeface="Adobe Fan Heiti Std B" pitchFamily="34" charset="-128"/>
                <a:cs typeface="Adobe Arabic" pitchFamily="18" charset="-78"/>
              </a:rPr>
              <a:t>PERTEMUAN KE-2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hard BdCn BT" pitchFamily="82" charset="0"/>
              <a:ea typeface="Adobe Fan Heiti Std B" pitchFamily="34" charset="-128"/>
              <a:cs typeface="Adobe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6038296"/>
            <a:ext cx="4810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dobe Fan Heiti Std B" pitchFamily="34" charset="-128"/>
                <a:cs typeface="Adobe Arabic" pitchFamily="18" charset="-78"/>
              </a:rPr>
              <a:t>Rauf Fauzan, S.Kom.,M.Kom</a:t>
            </a:r>
            <a:endParaRPr lang="id-ID" sz="28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150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 </a:t>
            </a:r>
            <a:r>
              <a:rPr lang="id-ID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AHP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295400"/>
            <a:ext cx="83058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Cara kerja AHP adalah </a:t>
            </a:r>
            <a:r>
              <a:rPr lang="id-ID" sz="2400" dirty="0" smtClean="0"/>
              <a:t>dengan menyederhanakan </a:t>
            </a:r>
            <a:r>
              <a:rPr lang="id-ID" sz="2400" dirty="0"/>
              <a:t>suatu </a:t>
            </a:r>
            <a:r>
              <a:rPr lang="id-ID" sz="2400" dirty="0" smtClean="0"/>
              <a:t>permasalahan kompleks </a:t>
            </a:r>
            <a:r>
              <a:rPr lang="id-ID" sz="2400" dirty="0"/>
              <a:t>yang tidak </a:t>
            </a:r>
            <a:r>
              <a:rPr lang="id-ID" sz="2400" dirty="0" smtClean="0"/>
              <a:t>terstruktur</a:t>
            </a:r>
            <a:r>
              <a:rPr lang="id-ID" sz="2400" dirty="0"/>
              <a:t>, strategik </a:t>
            </a:r>
            <a:r>
              <a:rPr lang="id-ID" sz="2400" dirty="0" smtClean="0"/>
              <a:t>dan </a:t>
            </a:r>
            <a:r>
              <a:rPr lang="id-ID" sz="2400" dirty="0"/>
              <a:t>dinamik menjadi </a:t>
            </a:r>
            <a:r>
              <a:rPr lang="id-ID" sz="2400" dirty="0" smtClean="0"/>
              <a:t>bagian-bagian. </a:t>
            </a:r>
          </a:p>
          <a:p>
            <a:r>
              <a:rPr lang="id-ID" sz="2400" dirty="0" smtClean="0"/>
              <a:t>Prinsip </a:t>
            </a:r>
            <a:r>
              <a:rPr lang="id-ID" sz="2400" dirty="0"/>
              <a:t>kerja AHP adalah sebagai berikut</a:t>
            </a:r>
            <a:r>
              <a:rPr lang="id-ID" sz="2400" dirty="0" smtClean="0"/>
              <a:t>:</a:t>
            </a:r>
          </a:p>
          <a:p>
            <a:endParaRPr lang="id-ID" sz="2400" dirty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Menentukan </a:t>
            </a:r>
            <a:r>
              <a:rPr lang="id-ID" sz="2400" dirty="0"/>
              <a:t>Tujuan/Sasaran, Kriteria </a:t>
            </a:r>
            <a:r>
              <a:rPr lang="id-ID" sz="2400" dirty="0" smtClean="0"/>
              <a:t>dan </a:t>
            </a:r>
            <a:r>
              <a:rPr lang="id-ID" sz="2400" dirty="0"/>
              <a:t>Alternatif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Menyusun </a:t>
            </a:r>
            <a:r>
              <a:rPr lang="id-ID" sz="2400" dirty="0"/>
              <a:t>hirarki dari Kriteria dan </a:t>
            </a:r>
            <a:r>
              <a:rPr lang="id-ID" sz="2400" dirty="0" smtClean="0"/>
              <a:t>Alternatif</a:t>
            </a:r>
            <a:endParaRPr lang="id-ID" sz="2400" dirty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Memberi </a:t>
            </a:r>
            <a:r>
              <a:rPr lang="id-ID" sz="2400" dirty="0"/>
              <a:t>nilai Alternatif dan Kriteria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Memeriksa </a:t>
            </a:r>
            <a:r>
              <a:rPr lang="id-ID" sz="2400" dirty="0"/>
              <a:t>Konsistensi </a:t>
            </a:r>
            <a:r>
              <a:rPr lang="id-ID" sz="2400" dirty="0" smtClean="0"/>
              <a:t>Penilaian Alternatif </a:t>
            </a:r>
            <a:r>
              <a:rPr lang="id-ID" sz="2400" dirty="0"/>
              <a:t>dan Kriteria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Menentukan </a:t>
            </a:r>
            <a:r>
              <a:rPr lang="id-ID" sz="2400" dirty="0"/>
              <a:t>Prioritas Kriteria dan </a:t>
            </a:r>
            <a:r>
              <a:rPr lang="id-ID" sz="2400" dirty="0" smtClean="0"/>
              <a:t>Alternatif</a:t>
            </a:r>
            <a:endParaRPr lang="id-ID" sz="2400" dirty="0"/>
          </a:p>
        </p:txBody>
      </p:sp>
      <p:sp>
        <p:nvSpPr>
          <p:cNvPr id="2" name="Rectangle 1"/>
          <p:cNvSpPr/>
          <p:nvPr/>
        </p:nvSpPr>
        <p:spPr>
          <a:xfrm>
            <a:off x="685800" y="3048000"/>
            <a:ext cx="81534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543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95600"/>
            <a:ext cx="3471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  TERIMA KASIH  ~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84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 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0743" y="1735063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PENGANTAR SISTEM PENDUKUNG KEPUTUSAN</a:t>
            </a:r>
            <a:endParaRPr lang="en-US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 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PENGANTAR SPK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198" y="1524000"/>
            <a:ext cx="5562602" cy="34163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d-ID" sz="2400" b="1" dirty="0" smtClean="0"/>
              <a:t>Keputusan</a:t>
            </a:r>
            <a:r>
              <a:rPr lang="id-ID" sz="2400" dirty="0" smtClean="0"/>
              <a:t> </a:t>
            </a:r>
            <a:r>
              <a:rPr lang="id-ID" sz="2400" dirty="0"/>
              <a:t>merupakan suatu pilihan dari berbagai macam alternatif yang diambil berdasarkan kriteria dan alasan yang rasional. Proses pengambilan keputusan sering disebut juga sebagai penyelesaian suatu masalah. </a:t>
            </a:r>
            <a:endParaRPr lang="id-ID" sz="2400" dirty="0" smtClean="0"/>
          </a:p>
          <a:p>
            <a:pPr algn="just"/>
            <a:r>
              <a:rPr lang="id-ID" sz="2400" i="1" dirty="0" smtClean="0"/>
              <a:t>Vercellis </a:t>
            </a:r>
            <a:r>
              <a:rPr lang="id-ID" sz="2400" i="1" dirty="0"/>
              <a:t>(2009: 24</a:t>
            </a:r>
            <a:r>
              <a:rPr lang="id-ID" sz="2400" i="1" dirty="0" smtClean="0"/>
              <a:t>)</a:t>
            </a:r>
          </a:p>
          <a:p>
            <a:pPr algn="just"/>
            <a:endParaRPr lang="id-ID" sz="2400" dirty="0"/>
          </a:p>
          <a:p>
            <a:pPr algn="just"/>
            <a:endParaRPr lang="id-ID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0"/>
            <a:ext cx="2960691" cy="2960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85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 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PENGANTAR SPK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6353175" cy="2533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40386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i="1" dirty="0"/>
              <a:t>Gambar 1 </a:t>
            </a:r>
            <a:r>
              <a:rPr lang="id-ID" i="1" dirty="0" smtClean="0"/>
              <a:t>:</a:t>
            </a:r>
          </a:p>
          <a:p>
            <a:pPr algn="ctr"/>
            <a:r>
              <a:rPr lang="id-ID" i="1" dirty="0" smtClean="0"/>
              <a:t> </a:t>
            </a:r>
            <a:r>
              <a:rPr lang="id-ID" i="1" dirty="0"/>
              <a:t>Diagram Alir Proses Pengambilan Keputusan (Vercellis, 2009: 24)</a:t>
            </a:r>
          </a:p>
        </p:txBody>
      </p:sp>
    </p:spTree>
    <p:extLst>
      <p:ext uri="{BB962C8B-B14F-4D97-AF65-F5344CB8AC3E}">
        <p14:creationId xmlns:p14="http://schemas.microsoft.com/office/powerpoint/2010/main" val="268425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 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PENGANTAR SPK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380" y="3840540"/>
            <a:ext cx="8001000" cy="156966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/>
              <a:t>Hal </a:t>
            </a:r>
            <a:r>
              <a:rPr lang="id-ID" sz="2400" dirty="0"/>
              <a:t>yang harus ditekankan adalah SPK bukanlah suatu sistem untuk mengambil keputusan secara langsung, akan tetapi sebagai pendukung pemegang keputusan dalam proses pengambilan keputusan.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19510"/>
            <a:ext cx="1828800" cy="18166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6"/>
          <a:stretch/>
        </p:blipFill>
        <p:spPr>
          <a:xfrm>
            <a:off x="3116280" y="1607344"/>
            <a:ext cx="2522520" cy="1347972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2522520" y="1981200"/>
            <a:ext cx="52548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Line Callout 1 13"/>
          <p:cNvSpPr/>
          <p:nvPr/>
        </p:nvSpPr>
        <p:spPr>
          <a:xfrm>
            <a:off x="6400800" y="1219200"/>
            <a:ext cx="1828800" cy="533400"/>
          </a:xfrm>
          <a:prstGeom prst="borderCallout1">
            <a:avLst>
              <a:gd name="adj1" fmla="val 49454"/>
              <a:gd name="adj2" fmla="val -6094"/>
              <a:gd name="adj3" fmla="val 112500"/>
              <a:gd name="adj4" fmla="val -383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REKOMENDASI 1</a:t>
            </a:r>
            <a:endParaRPr lang="id-ID" sz="1400" dirty="0"/>
          </a:p>
        </p:txBody>
      </p:sp>
      <p:sp>
        <p:nvSpPr>
          <p:cNvPr id="15" name="Line Callout 1 14"/>
          <p:cNvSpPr/>
          <p:nvPr/>
        </p:nvSpPr>
        <p:spPr>
          <a:xfrm>
            <a:off x="6400800" y="1905000"/>
            <a:ext cx="1828800" cy="533400"/>
          </a:xfrm>
          <a:prstGeom prst="borderCallout1">
            <a:avLst>
              <a:gd name="adj1" fmla="val 46895"/>
              <a:gd name="adj2" fmla="val -6840"/>
              <a:gd name="adj3" fmla="val 61327"/>
              <a:gd name="adj4" fmla="val -405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/>
              <a:t>REKOMENDASI </a:t>
            </a:r>
            <a:r>
              <a:rPr lang="id-ID" sz="1400" dirty="0" smtClean="0"/>
              <a:t>2</a:t>
            </a:r>
            <a:endParaRPr lang="id-ID" sz="1400" dirty="0"/>
          </a:p>
        </p:txBody>
      </p:sp>
      <p:sp>
        <p:nvSpPr>
          <p:cNvPr id="16" name="Line Callout 1 15"/>
          <p:cNvSpPr/>
          <p:nvPr/>
        </p:nvSpPr>
        <p:spPr>
          <a:xfrm>
            <a:off x="6400800" y="2667000"/>
            <a:ext cx="1828800" cy="533400"/>
          </a:xfrm>
          <a:prstGeom prst="borderCallout1">
            <a:avLst>
              <a:gd name="adj1" fmla="val 44337"/>
              <a:gd name="adj2" fmla="val -5348"/>
              <a:gd name="adj3" fmla="val 12713"/>
              <a:gd name="adj4" fmla="val -3907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/>
              <a:t>REKOMENDASI </a:t>
            </a:r>
            <a:r>
              <a:rPr lang="id-ID" sz="1400" dirty="0" smtClean="0"/>
              <a:t>N</a:t>
            </a:r>
            <a:endParaRPr lang="id-ID" sz="1400" dirty="0"/>
          </a:p>
        </p:txBody>
      </p:sp>
      <p:sp>
        <p:nvSpPr>
          <p:cNvPr id="17" name="Rectangle 16"/>
          <p:cNvSpPr/>
          <p:nvPr/>
        </p:nvSpPr>
        <p:spPr>
          <a:xfrm>
            <a:off x="533400" y="926068"/>
            <a:ext cx="392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u="sng" dirty="0" smtClean="0">
                <a:latin typeface="Times New Roman" pitchFamily="18" charset="0"/>
                <a:cs typeface="Times New Roman" pitchFamily="18" charset="0"/>
              </a:rPr>
              <a:t>SISTEM PENDUKUNG KEPUTUSAN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5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 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PENGANTAR SPK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" y="926068"/>
            <a:ext cx="392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u="sng" dirty="0" smtClean="0">
                <a:latin typeface="Times New Roman" pitchFamily="18" charset="0"/>
                <a:cs typeface="Times New Roman" pitchFamily="18" charset="0"/>
              </a:rPr>
              <a:t>SISTEM PENDUKUNG KEPUTUSAN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47800"/>
            <a:ext cx="6172200" cy="37205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28800" y="5244524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i="1" dirty="0"/>
              <a:t>Gambar 2 : Struktur Utama SPK (Vercellis, 2009: 36)</a:t>
            </a:r>
          </a:p>
        </p:txBody>
      </p:sp>
    </p:spTree>
    <p:extLst>
      <p:ext uri="{BB962C8B-B14F-4D97-AF65-F5344CB8AC3E}">
        <p14:creationId xmlns:p14="http://schemas.microsoft.com/office/powerpoint/2010/main" val="81019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 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PENGANTAR SPK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" y="926068"/>
            <a:ext cx="4884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u="sng" dirty="0" smtClean="0">
                <a:latin typeface="Times New Roman" pitchFamily="18" charset="0"/>
                <a:cs typeface="Times New Roman" pitchFamily="18" charset="0"/>
              </a:rPr>
              <a:t>TUJUAN SISTEM PENDUKUNG KEPUTUSAN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582341"/>
            <a:ext cx="82026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d-ID" sz="2400" dirty="0" smtClean="0"/>
              <a:t>G.W.Keen,bekerja </a:t>
            </a:r>
            <a:r>
              <a:rPr lang="id-ID" sz="2400" dirty="0"/>
              <a:t>sama dengan Scott Morton untuk mendefinisikan 3 tujuan yang harus dicapai DSS.Tujuannya adalah </a:t>
            </a:r>
            <a:r>
              <a:rPr lang="id-ID" sz="2400" dirty="0" smtClean="0"/>
              <a:t>:</a:t>
            </a:r>
          </a:p>
          <a:p>
            <a:pPr fontAlgn="base"/>
            <a:endParaRPr lang="id-ID" sz="2400" dirty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id-ID" sz="2400" b="1" dirty="0"/>
              <a:t>Struktur Masalah</a:t>
            </a:r>
            <a:r>
              <a:rPr lang="id-ID" sz="2400" dirty="0"/>
              <a:t>,Membantu manajer membuat keputusan untuk memecahkan masalah semi-terstruktur.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id-ID" sz="2400" b="1" dirty="0"/>
              <a:t>Dukungan Keputusan</a:t>
            </a:r>
            <a:r>
              <a:rPr lang="id-ID" sz="2400" dirty="0"/>
              <a:t>,mendukung penilaian manajer bukan mencoba menggantikannya.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id-ID" sz="2400" b="1" dirty="0"/>
              <a:t>Efektivitas Keputusan</a:t>
            </a:r>
            <a:r>
              <a:rPr lang="id-ID" sz="2400" dirty="0"/>
              <a:t>,meningkatkan efektivitas pengambilan keputusan manajer daripada efisiensinya.</a:t>
            </a:r>
          </a:p>
        </p:txBody>
      </p:sp>
    </p:spTree>
    <p:extLst>
      <p:ext uri="{BB962C8B-B14F-4D97-AF65-F5344CB8AC3E}">
        <p14:creationId xmlns:p14="http://schemas.microsoft.com/office/powerpoint/2010/main" val="99432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 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PENGANTAR SPK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" y="926068"/>
            <a:ext cx="4643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u="sng" dirty="0" smtClean="0">
                <a:latin typeface="Times New Roman" pitchFamily="18" charset="0"/>
                <a:cs typeface="Times New Roman" pitchFamily="18" charset="0"/>
              </a:rPr>
              <a:t>8 TIPE SISTEM PENDUKUNG KEPUTUSAN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21798"/>
              </p:ext>
            </p:extLst>
          </p:nvPr>
        </p:nvGraphicFramePr>
        <p:xfrm>
          <a:off x="2362200" y="1752600"/>
          <a:ext cx="3657600" cy="3750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/>
              </a:tblGrid>
              <a:tr h="412044"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TIPE</a:t>
                      </a:r>
                      <a:endParaRPr lang="id-ID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412044">
                <a:tc>
                  <a:txBody>
                    <a:bodyPr/>
                    <a:lstStyle/>
                    <a:p>
                      <a:r>
                        <a:rPr lang="id-ID" dirty="0" smtClean="0"/>
                        <a:t>DSS MODEL PASIF</a:t>
                      </a:r>
                      <a:endParaRPr lang="id-ID" dirty="0"/>
                    </a:p>
                  </a:txBody>
                  <a:tcPr/>
                </a:tc>
              </a:tr>
              <a:tr h="412044">
                <a:tc>
                  <a:txBody>
                    <a:bodyPr/>
                    <a:lstStyle/>
                    <a:p>
                      <a:r>
                        <a:rPr lang="id-ID" dirty="0" smtClean="0"/>
                        <a:t>DSS</a:t>
                      </a:r>
                      <a:r>
                        <a:rPr lang="id-ID" baseline="0" dirty="0" smtClean="0"/>
                        <a:t> MODEL AKTIF</a:t>
                      </a:r>
                      <a:endParaRPr lang="id-ID" dirty="0"/>
                    </a:p>
                  </a:txBody>
                  <a:tcPr/>
                </a:tc>
              </a:tr>
              <a:tr h="412044">
                <a:tc>
                  <a:txBody>
                    <a:bodyPr/>
                    <a:lstStyle/>
                    <a:p>
                      <a:r>
                        <a:rPr lang="id-ID" dirty="0" smtClean="0"/>
                        <a:t>DSS KOOPERATIF</a:t>
                      </a:r>
                      <a:endParaRPr lang="id-ID" dirty="0"/>
                    </a:p>
                  </a:txBody>
                  <a:tcPr/>
                </a:tc>
              </a:tr>
              <a:tr h="412044">
                <a:tc>
                  <a:txBody>
                    <a:bodyPr/>
                    <a:lstStyle/>
                    <a:p>
                      <a:r>
                        <a:rPr lang="id-ID" dirty="0" smtClean="0"/>
                        <a:t>MODEL DRIVEN DSS</a:t>
                      </a:r>
                      <a:endParaRPr lang="id-ID" dirty="0"/>
                    </a:p>
                  </a:txBody>
                  <a:tcPr/>
                </a:tc>
              </a:tr>
              <a:tr h="454380">
                <a:tc>
                  <a:txBody>
                    <a:bodyPr/>
                    <a:lstStyle/>
                    <a:p>
                      <a:r>
                        <a:rPr lang="id-ID" dirty="0" smtClean="0"/>
                        <a:t>COMUNICATION DRIVEN DSS</a:t>
                      </a:r>
                      <a:endParaRPr lang="id-ID" dirty="0"/>
                    </a:p>
                  </a:txBody>
                  <a:tcPr/>
                </a:tc>
              </a:tr>
              <a:tr h="412044">
                <a:tc>
                  <a:txBody>
                    <a:bodyPr/>
                    <a:lstStyle/>
                    <a:p>
                      <a:r>
                        <a:rPr lang="id-ID" dirty="0" smtClean="0"/>
                        <a:t>DATA</a:t>
                      </a:r>
                      <a:r>
                        <a:rPr lang="id-ID" baseline="0" dirty="0" smtClean="0"/>
                        <a:t> DRIVEN DSS</a:t>
                      </a:r>
                      <a:endParaRPr lang="id-ID" dirty="0"/>
                    </a:p>
                  </a:txBody>
                  <a:tcPr/>
                </a:tc>
              </a:tr>
              <a:tr h="412044"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</a:t>
                      </a:r>
                      <a:r>
                        <a:rPr lang="id-ID" baseline="0" dirty="0" smtClean="0"/>
                        <a:t> DRIVEN DSS</a:t>
                      </a:r>
                      <a:endParaRPr lang="id-ID" dirty="0"/>
                    </a:p>
                  </a:txBody>
                  <a:tcPr/>
                </a:tc>
              </a:tr>
              <a:tr h="412044">
                <a:tc>
                  <a:txBody>
                    <a:bodyPr/>
                    <a:lstStyle/>
                    <a:p>
                      <a:r>
                        <a:rPr lang="id-ID" dirty="0" smtClean="0"/>
                        <a:t>KNOWLEDGE</a:t>
                      </a:r>
                      <a:r>
                        <a:rPr lang="id-ID" baseline="0" dirty="0" smtClean="0"/>
                        <a:t> DRIVEN DSS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65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 </a:t>
            </a:r>
            <a:r>
              <a:rPr lang="id-ID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AHP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295400"/>
            <a:ext cx="75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/>
              <a:t>AHP </a:t>
            </a:r>
            <a:r>
              <a:rPr lang="id-ID" sz="2400" dirty="0" smtClean="0"/>
              <a:t>(Analytic </a:t>
            </a:r>
            <a:r>
              <a:rPr lang="id-ID" sz="2400" dirty="0"/>
              <a:t>Hierarchy </a:t>
            </a:r>
            <a:r>
              <a:rPr lang="id-ID" sz="2400" dirty="0" smtClean="0"/>
              <a:t>Process) dikembangkan </a:t>
            </a:r>
            <a:r>
              <a:rPr lang="id-ID" sz="2400" dirty="0"/>
              <a:t>oleh </a:t>
            </a:r>
            <a:r>
              <a:rPr lang="id-ID" sz="2400" dirty="0" smtClean="0"/>
              <a:t>Thomas </a:t>
            </a:r>
            <a:r>
              <a:rPr lang="id-ID" sz="2400" dirty="0"/>
              <a:t>L. </a:t>
            </a:r>
            <a:r>
              <a:rPr lang="id-ID" sz="2400" dirty="0" smtClean="0"/>
              <a:t>Saaty dari Wharton </a:t>
            </a:r>
            <a:r>
              <a:rPr lang="id-ID" sz="2400" dirty="0"/>
              <a:t>School of Business </a:t>
            </a:r>
          </a:p>
          <a:p>
            <a:pPr algn="just"/>
            <a:r>
              <a:rPr lang="id-ID" sz="2400" dirty="0"/>
              <a:t>pada tahun </a:t>
            </a:r>
            <a:r>
              <a:rPr lang="id-ID" sz="2400" dirty="0" smtClean="0"/>
              <a:t>1970-an</a:t>
            </a:r>
            <a:r>
              <a:rPr lang="id-ID" sz="2400" dirty="0"/>
              <a:t>. </a:t>
            </a:r>
            <a:r>
              <a:rPr lang="id-ID" sz="2400" dirty="0" smtClean="0"/>
              <a:t>Merupakan </a:t>
            </a:r>
            <a:r>
              <a:rPr lang="id-ID" sz="2400" dirty="0"/>
              <a:t>sistem pembuat </a:t>
            </a:r>
            <a:r>
              <a:rPr lang="id-ID" sz="2400" dirty="0" smtClean="0"/>
              <a:t>keputusan </a:t>
            </a:r>
            <a:r>
              <a:rPr lang="id-ID" sz="2400" dirty="0"/>
              <a:t>dengan menggunakan model </a:t>
            </a:r>
            <a:r>
              <a:rPr lang="id-ID" sz="2400" dirty="0" smtClean="0"/>
              <a:t>matematis</a:t>
            </a:r>
            <a:r>
              <a:rPr lang="id-ID" sz="2400" dirty="0"/>
              <a:t>. AHP membantu dalam </a:t>
            </a:r>
            <a:r>
              <a:rPr lang="id-ID" sz="2400" dirty="0" smtClean="0"/>
              <a:t>menentukan </a:t>
            </a:r>
            <a:r>
              <a:rPr lang="id-ID" sz="2400" dirty="0"/>
              <a:t>prioritas dari beberapa </a:t>
            </a:r>
            <a:r>
              <a:rPr lang="id-ID" sz="2400" dirty="0" smtClean="0"/>
              <a:t>kriteria dengan </a:t>
            </a:r>
            <a:r>
              <a:rPr lang="id-ID" sz="2400" dirty="0"/>
              <a:t>melakukan analisa </a:t>
            </a:r>
            <a:r>
              <a:rPr lang="id-ID" sz="2400" dirty="0" smtClean="0"/>
              <a:t>perbandingan berpasangan (Pairwise </a:t>
            </a:r>
            <a:r>
              <a:rPr lang="id-ID" sz="2400" dirty="0"/>
              <a:t>Comparison) </a:t>
            </a:r>
            <a:r>
              <a:rPr lang="id-ID" sz="2400" dirty="0" smtClean="0"/>
              <a:t>dari masing- masing </a:t>
            </a:r>
            <a:r>
              <a:rPr lang="id-ID" sz="2400" dirty="0"/>
              <a:t>kriteria. </a:t>
            </a:r>
            <a:endParaRPr lang="id-ID" sz="2400" dirty="0" smtClean="0"/>
          </a:p>
          <a:p>
            <a:pPr algn="just"/>
            <a:endParaRPr lang="id-ID" sz="2400" dirty="0"/>
          </a:p>
          <a:p>
            <a:pPr algn="just"/>
            <a:r>
              <a:rPr lang="id-ID" sz="2400" dirty="0" smtClean="0"/>
              <a:t>Hasil  akhir </a:t>
            </a:r>
            <a:r>
              <a:rPr lang="id-ID" sz="2400" dirty="0"/>
              <a:t>dari proses AHP adalah </a:t>
            </a:r>
            <a:r>
              <a:rPr lang="id-ID" sz="2400" dirty="0" smtClean="0"/>
              <a:t>prioritas-prioritas </a:t>
            </a:r>
            <a:r>
              <a:rPr lang="id-ID" sz="2400" dirty="0"/>
              <a:t>dari </a:t>
            </a:r>
            <a:r>
              <a:rPr lang="id-ID" sz="2400" dirty="0" smtClean="0"/>
              <a:t>alternatif-alternatif yang menjadi </a:t>
            </a:r>
            <a:r>
              <a:rPr lang="id-ID" sz="2400" dirty="0"/>
              <a:t>pilihan</a:t>
            </a:r>
            <a:r>
              <a:rPr lang="id-ID" sz="2400" dirty="0" smtClean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99932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3804</TotalTime>
  <Words>417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PENYELESAIAN AKHIR STUDI ONLINE  PADA DIVISI AKADEMIK DAN KEMAHASISWAAN  UNIVERSITAS PENDIDIKAN INDONESIA  KAMPUS TASIKMALAYA</dc:title>
  <dc:creator>Rauf</dc:creator>
  <cp:lastModifiedBy>Rauf Fauzan</cp:lastModifiedBy>
  <cp:revision>209</cp:revision>
  <dcterms:created xsi:type="dcterms:W3CDTF">2011-07-02T13:40:14Z</dcterms:created>
  <dcterms:modified xsi:type="dcterms:W3CDTF">2015-03-16T05:56:16Z</dcterms:modified>
</cp:coreProperties>
</file>