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86" r:id="rId3"/>
    <p:sldId id="299" r:id="rId4"/>
    <p:sldId id="301" r:id="rId5"/>
    <p:sldId id="298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3" r:id="rId15"/>
    <p:sldId id="310" r:id="rId16"/>
    <p:sldId id="311" r:id="rId17"/>
    <p:sldId id="300" r:id="rId18"/>
    <p:sldId id="287" r:id="rId19"/>
    <p:sldId id="295" r:id="rId20"/>
    <p:sldId id="296" r:id="rId21"/>
    <p:sldId id="297" r:id="rId22"/>
    <p:sldId id="31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2004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1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a&lt;A&gt;&lt;B&gt;d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5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ac&lt;B&gt;d</a:t>
            </a:r>
          </a:p>
          <a:p>
            <a:pPr>
              <a:lnSpc>
                <a:spcPct val="150000"/>
              </a:lnSpc>
            </a:pPr>
            <a:r>
              <a:rPr lang="en-US" sz="28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6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acddcd</a:t>
            </a:r>
            <a:endParaRPr lang="en-US" sz="28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657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4267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4951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57800" y="2057401"/>
            <a:ext cx="3962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acddcd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Mengutamakan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nonterminal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sebelah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KIRI.</a:t>
            </a:r>
          </a:p>
          <a:p>
            <a:endParaRPr lang="en-US" sz="2700" u="sng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&lt;program&gt; 	::=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begin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::=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stmt&gt; | &lt;stmt&gt; ;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A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| B | C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::=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G = ( {program,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stmt,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expression},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{begin, end., ;, :=, A, B, C, +, -},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P, &lt;program&gt; ) </a:t>
            </a:r>
          </a:p>
          <a:p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A | B | C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719935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entury Gothic" pitchFamily="34" charset="0"/>
                <a:ea typeface="Cambria Math" pitchFamily="18" charset="0"/>
              </a:rPr>
              <a:t>A := B + C; B := C end.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b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enar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95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Merupakah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graph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terhubung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sirkuler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(node /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akar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lintasan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daun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).</a:t>
            </a:r>
            <a:endParaRPr lang="en-US" sz="2800" u="sng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akar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terminal 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daun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endParaRPr lang="en-US" sz="2400" u="sng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667000"/>
            <a:ext cx="7772400" cy="409342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&lt;program&gt;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Begin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       end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&lt;stmt&gt;                     ;       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&lt;expression&gt;         &lt;stmt&gt;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&lt;expression&gt;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                C            B                 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C</a:t>
            </a:r>
            <a:endParaRPr lang="en-US" sz="20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00400" y="30480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00400" y="36576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19400" y="42672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876800" y="30480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724400" y="3200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877594" y="3656806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725194" y="3809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276600" y="4267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3277394" y="4267994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630194" y="44188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943600" y="4877594"/>
            <a:ext cx="8374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781800" y="4876800"/>
            <a:ext cx="838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629400" y="5029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581400" y="4876800"/>
            <a:ext cx="1295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4838700" y="4914900"/>
            <a:ext cx="305594" cy="227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419600" y="4876800"/>
            <a:ext cx="458788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667794" y="5028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582194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49522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59428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7619205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620794" y="6247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Ambigous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68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ketika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dieksekusi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grammar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pohon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sintaks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hasil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eksekusi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berbeda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Diagram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93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non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Diagram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dibuat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Arah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2392" y="3048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man Old Style" pitchFamily="18" charset="0"/>
              </a:rPr>
              <a:t>b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192" y="2286000"/>
            <a:ext cx="1295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2792" y="3810000"/>
            <a:ext cx="173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Simbol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5192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3200400"/>
            <a:ext cx="5029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4343400"/>
            <a:ext cx="61722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RUAS KIRI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JUDUL diagram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RUAS KANAN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diagram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4307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&lt;A&gt; ::= a &lt;B&gt; c | b &lt;C&gt; d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8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26670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5943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b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242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3962400" y="5181600"/>
            <a:ext cx="1295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2400" y="5943600"/>
            <a:ext cx="1295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57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Oval 16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c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5410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2" name="Oval 21"/>
          <p:cNvSpPr/>
          <p:nvPr/>
        </p:nvSpPr>
        <p:spPr>
          <a:xfrm>
            <a:off x="6096000" y="5943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d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25" name="Shape 24"/>
          <p:cNvCxnSpPr>
            <a:endCxn id="10" idx="2"/>
          </p:cNvCxnSpPr>
          <p:nvPr/>
        </p:nvCxnSpPr>
        <p:spPr>
          <a:xfrm rot="16200000" flipH="1">
            <a:off x="2019300" y="5524500"/>
            <a:ext cx="762000" cy="53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>
            <a:stCxn id="22" idx="6"/>
          </p:cNvCxnSpPr>
          <p:nvPr/>
        </p:nvCxnSpPr>
        <p:spPr>
          <a:xfrm flipV="1">
            <a:off x="6553200" y="5410200"/>
            <a:ext cx="4572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242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/ Parsing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urutan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kemunculan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token.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1828800"/>
            <a:ext cx="4800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038600"/>
            <a:ext cx="4800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1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&lt;B&gt; ::=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ab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| a &lt;B&gt;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		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		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5105400"/>
            <a:ext cx="6858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33995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473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b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endCxn id="10" idx="2"/>
          </p:cNvCxnSpPr>
          <p:nvPr/>
        </p:nvCxnSpPr>
        <p:spPr>
          <a:xfrm>
            <a:off x="3886200" y="5105400"/>
            <a:ext cx="9611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4412226" y="5638800"/>
            <a:ext cx="1378974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>
            <a:stCxn id="10" idx="6"/>
          </p:cNvCxnSpPr>
          <p:nvPr/>
        </p:nvCxnSpPr>
        <p:spPr>
          <a:xfrm>
            <a:off x="53340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Shape 24"/>
          <p:cNvCxnSpPr>
            <a:endCxn id="15" idx="1"/>
          </p:cNvCxnSpPr>
          <p:nvPr/>
        </p:nvCxnSpPr>
        <p:spPr>
          <a:xfrm rot="16200000" flipH="1">
            <a:off x="3882513" y="5337687"/>
            <a:ext cx="762000" cy="297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/>
          <p:nvPr/>
        </p:nvCxnSpPr>
        <p:spPr>
          <a:xfrm rot="5400000" flipH="1" flipV="1">
            <a:off x="5638800" y="5257800"/>
            <a:ext cx="762000" cy="457200"/>
          </a:xfrm>
          <a:prstGeom prst="bentConnector3">
            <a:avLst>
              <a:gd name="adj1" fmla="val -1148"/>
            </a:avLst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DIAGRAM SINTAKS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berikut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!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&lt;program&gt; 		::=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32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A | B | C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(print </a:t>
            </a:r>
            <a:r>
              <a:rPr lang="en-US" sz="2400" dirty="0" err="1" smtClean="0">
                <a:latin typeface="Segoe Print" pitchFamily="2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 HVS A4)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Pascal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notasi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BNF,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lengkap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Diagram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Sintaks-nya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G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= {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}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endParaRPr lang="en-US" sz="3200" b="1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non terminal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terminal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/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produksi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Sebuah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diterima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grammar,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⊆ (VT)*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kiri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menjadi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kanan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 BIASA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             ) 	          :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	          : 0/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POSITIVE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</a:t>
            </a:r>
            <a:r>
              <a:rPr lang="en-US" sz="2800" b="1" baseline="42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 : 1/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rule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3200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4189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50276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1752600"/>
            <a:ext cx="38100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&lt;S&gt; 	::= a &lt;A&gt; &lt;B&gt;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&lt;A&gt;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&lt;B&gt;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b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c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995172"/>
            <a:ext cx="4724400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u="sng" dirty="0" err="1" smtClean="0">
                <a:latin typeface="Century Gothic" pitchFamily="34" charset="0"/>
                <a:ea typeface="Cambria Math" pitchFamily="18" charset="0"/>
              </a:rPr>
              <a:t>Notasi</a:t>
            </a:r>
            <a:endParaRPr lang="en-US" sz="2700" u="sng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Vn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Vt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P, S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({S,A,B}, {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a,b,c,d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}, P, S)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0600" y="1752600"/>
            <a:ext cx="38100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&lt;S&gt; 	::= a &lt;A&gt; &lt;B&gt;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&lt;A&gt;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&lt;B&gt;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b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c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1752600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benar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7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&lt;S&gt;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</a:t>
            </a:r>
            <a:r>
              <a:rPr lang="en-US" sz="2700" baseline="400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+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en-US" sz="2700" dirty="0" smtClean="0">
              <a:latin typeface="Century Gothic" pitchFamily="34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29400" y="28162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34258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40370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5256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1752600"/>
            <a:ext cx="38100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&lt;S&gt; 	::= a &lt;A&gt; &lt;B&gt;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&lt;A&gt; d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&lt;S&gt; 	::= a &lt;B&gt;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b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&lt;A&gt; 	::= c</a:t>
            </a: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&lt;B&gt; 	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1905000"/>
            <a:ext cx="3962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 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YA</a:t>
            </a:r>
          </a:p>
          <a:p>
            <a:endParaRPr lang="en-US" sz="32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2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a&lt;B&gt;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5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accd</a:t>
            </a:r>
            <a:endParaRPr lang="en-US" sz="27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732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96000" y="4494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0800000" flipV="1">
            <a:off x="5867400" y="3962400"/>
            <a:ext cx="1905000" cy="533400"/>
          </a:xfrm>
          <a:prstGeom prst="curvedConnector3">
            <a:avLst>
              <a:gd name="adj1" fmla="val 1279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634</Words>
  <Application>Microsoft Office PowerPoint</Application>
  <PresentationFormat>On-screen Show (4:3)</PresentationFormat>
  <Paragraphs>221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351</cp:revision>
  <dcterms:created xsi:type="dcterms:W3CDTF">2012-02-22T14:18:32Z</dcterms:created>
  <dcterms:modified xsi:type="dcterms:W3CDTF">2015-05-02T08:04:35Z</dcterms:modified>
</cp:coreProperties>
</file>