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91" r:id="rId5"/>
    <p:sldId id="278" r:id="rId6"/>
    <p:sldId id="279" r:id="rId7"/>
    <p:sldId id="299" r:id="rId8"/>
    <p:sldId id="295" r:id="rId9"/>
    <p:sldId id="296" r:id="rId10"/>
    <p:sldId id="297" r:id="rId11"/>
    <p:sldId id="286" r:id="rId12"/>
    <p:sldId id="294" r:id="rId13"/>
    <p:sldId id="298" r:id="rId14"/>
    <p:sldId id="285" r:id="rId15"/>
    <p:sldId id="287" r:id="rId16"/>
    <p:sldId id="288" r:id="rId17"/>
    <p:sldId id="289" r:id="rId18"/>
    <p:sldId id="29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25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8945B6-FA15-4165-BEA3-CE7667D3A357}"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8945B6-FA15-4165-BEA3-CE7667D3A357}" type="datetimeFigureOut">
              <a:rPr lang="en-US" smtClean="0"/>
              <a:pPr/>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8945B6-FA15-4165-BEA3-CE7667D3A357}" type="datetimeFigureOut">
              <a:rPr lang="en-US" smtClean="0"/>
              <a:pPr/>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945B6-FA15-4165-BEA3-CE7667D3A357}" type="datetimeFigureOut">
              <a:rPr lang="en-US" smtClean="0"/>
              <a:pPr/>
              <a:t>4/28/2015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E0F1C-1DB8-4A30-B465-3C2A1DD966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finnbarents.fi/finnb/joom/userfiles/images/Training/finances_in_projects_logo_512.jpg"/>
          <p:cNvPicPr>
            <a:picLocks noChangeAspect="1" noChangeArrowheads="1"/>
          </p:cNvPicPr>
          <p:nvPr/>
        </p:nvPicPr>
        <p:blipFill>
          <a:blip r:embed="rId2" cstate="print"/>
          <a:srcRect/>
          <a:stretch>
            <a:fillRect/>
          </a:stretch>
        </p:blipFill>
        <p:spPr bwMode="auto">
          <a:xfrm>
            <a:off x="609600" y="1219200"/>
            <a:ext cx="7696200" cy="5236434"/>
          </a:xfrm>
          <a:prstGeom prst="rect">
            <a:avLst/>
          </a:prstGeom>
          <a:noFill/>
        </p:spPr>
      </p:pic>
      <p:sp>
        <p:nvSpPr>
          <p:cNvPr id="3" name="Rectangle 2"/>
          <p:cNvSpPr/>
          <p:nvPr/>
        </p:nvSpPr>
        <p:spPr>
          <a:xfrm>
            <a:off x="0" y="457200"/>
            <a:ext cx="9144000" cy="1569660"/>
          </a:xfrm>
          <a:prstGeom prst="rect">
            <a:avLst/>
          </a:prstGeom>
          <a:noFill/>
        </p:spPr>
        <p:txBody>
          <a:bodyPr wrap="square" lIns="91440" tIns="45720" rIns="91440" bIns="45720">
            <a:spAutoFit/>
          </a:bodyPr>
          <a:lstStyle/>
          <a:p>
            <a:pPr algn="ctr"/>
            <a:r>
              <a:rPr lang="id-ID" sz="4800" b="1" dirty="0" smtClean="0">
                <a:ln w="17780" cmpd="sng">
                  <a:solidFill>
                    <a:srgbClr val="FFFFFF"/>
                  </a:solidFill>
                  <a:prstDash val="solid"/>
                  <a:miter lim="800000"/>
                </a:ln>
                <a:solidFill>
                  <a:srgbClr val="0070C0"/>
                </a:solidFill>
                <a:effectLst>
                  <a:outerShdw blurRad="50800" algn="tl" rotWithShape="0">
                    <a:srgbClr val="000000"/>
                  </a:outerShdw>
                </a:effectLst>
                <a:latin typeface="+mj-lt"/>
                <a:ea typeface="+mj-ea"/>
                <a:cs typeface="+mj-cs"/>
              </a:rPr>
              <a:t>ESTIMATING PROJECT TIME, COST &amp; </a:t>
            </a:r>
            <a:r>
              <a:rPr lang="id-ID" sz="4800" b="1" cap="none" spc="0" dirty="0" smtClean="0">
                <a:ln w="17780" cmpd="sng">
                  <a:solidFill>
                    <a:srgbClr val="FFFFFF"/>
                  </a:solidFill>
                  <a:prstDash val="solid"/>
                  <a:miter lim="800000"/>
                </a:ln>
                <a:solidFill>
                  <a:srgbClr val="0070C0"/>
                </a:solidFill>
                <a:effectLst>
                  <a:outerShdw blurRad="50800" algn="tl" rotWithShape="0">
                    <a:srgbClr val="000000"/>
                  </a:outerShdw>
                </a:effectLst>
              </a:rPr>
              <a:t>BUDGETING</a:t>
            </a:r>
            <a:endParaRPr lang="id-ID" sz="4800" b="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5" name="Rectangle 3"/>
          <p:cNvSpPr txBox="1">
            <a:spLocks noChangeArrowheads="1"/>
          </p:cNvSpPr>
          <p:nvPr/>
        </p:nvSpPr>
        <p:spPr>
          <a:xfrm>
            <a:off x="533400" y="3276600"/>
            <a:ext cx="7827963" cy="1524000"/>
          </a:xfrm>
          <a:prstGeom prst="rect">
            <a:avLst/>
          </a:prstGeom>
        </p:spPr>
        <p:txBody>
          <a:bodyPr>
            <a:normAutofit fontScale="85000" lnSpcReduction="1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endParaRPr kumimoji="0" lang="id-ID" sz="4000" b="1" i="0" u="none" strike="noStrike" kern="1200" cap="none" spc="0" normalizeH="0" baseline="0" noProof="0" dirty="0" smtClean="0">
              <a:ln>
                <a:noFill/>
              </a:ln>
              <a:solidFill>
                <a:srgbClr val="FF0000"/>
              </a:solidFill>
              <a:effectLst/>
              <a:uLnTx/>
              <a:uFillTx/>
              <a:latin typeface="Algerian" pitchFamily="82"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Algerian" pitchFamily="82" charset="0"/>
              </a:rPr>
              <a:t>Universitas Komputer Indonesia</a:t>
            </a:r>
            <a:endParaRPr kumimoji="0" lang="en-US" sz="4000" b="1" i="0" u="none" strike="noStrike" kern="1200" cap="none" spc="0" normalizeH="0" baseline="0" noProof="0" dirty="0" smtClean="0">
              <a:ln>
                <a:noFill/>
              </a:ln>
              <a:solidFill>
                <a:srgbClr val="002060"/>
              </a:solidFill>
              <a:effectLst/>
              <a:uLnTx/>
              <a:uFillTx/>
              <a:latin typeface="Algerian" pitchFamily="82" charset="0"/>
            </a:endParaRPr>
          </a:p>
        </p:txBody>
      </p:sp>
      <p:sp>
        <p:nvSpPr>
          <p:cNvPr id="6" name="Rectangle 5"/>
          <p:cNvSpPr/>
          <p:nvPr/>
        </p:nvSpPr>
        <p:spPr>
          <a:xfrm>
            <a:off x="2286000" y="5867400"/>
            <a:ext cx="4800600" cy="954107"/>
          </a:xfrm>
          <a:prstGeom prst="rect">
            <a:avLst/>
          </a:prstGeom>
        </p:spPr>
        <p:txBody>
          <a:bodyPr wrap="square">
            <a:spAutoFit/>
          </a:bodyPr>
          <a:lstStyle/>
          <a:p>
            <a:pPr lvl="0" algn="ctr">
              <a:spcBef>
                <a:spcPct val="0"/>
              </a:spcBef>
              <a:defRPr/>
            </a:pPr>
            <a:r>
              <a:rPr lang="id-ID" sz="2000" cap="all" dirty="0" smtClean="0">
                <a:effectLst>
                  <a:reflection blurRad="12700" stA="48000" endA="300" endPos="55000" dir="5400000" sy="-90000" algn="bl" rotWithShape="0"/>
                </a:effectLst>
              </a:rPr>
              <a:t>Source:</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Pinto, j.k. 2010, 2ND. ED.</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Larson, e.w., &amp; Gray c.f., </a:t>
            </a:r>
            <a:r>
              <a:rPr lang="id-ID" cap="all" dirty="0" smtClean="0">
                <a:effectLst>
                  <a:reflection blurRad="12700" stA="48000" endA="300" endPos="55000" dir="5400000" sy="-90000" algn="bl" rotWithShape="0"/>
                </a:effectLst>
              </a:rPr>
              <a:t>201</a:t>
            </a:r>
            <a:r>
              <a:rPr lang="en-US" cap="all" dirty="0" smtClean="0">
                <a:effectLst>
                  <a:reflection blurRad="12700" stA="48000" endA="300" endPos="55000" dir="5400000" sy="-90000" algn="bl" rotWithShape="0"/>
                </a:effectLst>
              </a:rPr>
              <a:t>4</a:t>
            </a:r>
            <a:r>
              <a:rPr lang="id-ID" cap="all" dirty="0" smtClean="0">
                <a:effectLst>
                  <a:reflection blurRad="12700" stA="48000" endA="300" endPos="55000" dir="5400000" sy="-90000" algn="bl" rotWithShape="0"/>
                </a:effectLst>
              </a:rPr>
              <a:t>, </a:t>
            </a:r>
            <a:r>
              <a:rPr lang="en-US" cap="all" dirty="0" smtClean="0">
                <a:effectLst>
                  <a:reflection blurRad="12700" stA="48000" endA="300" endPos="55000" dir="5400000" sy="-90000" algn="bl" rotWithShape="0"/>
                </a:effectLst>
              </a:rPr>
              <a:t>6</a:t>
            </a:r>
            <a:r>
              <a:rPr lang="id-ID" cap="all" dirty="0" smtClean="0">
                <a:effectLst>
                  <a:reflection blurRad="12700" stA="48000" endA="300" endPos="55000" dir="5400000" sy="-90000" algn="bl" rotWithShape="0"/>
                </a:effectLst>
              </a:rPr>
              <a:t>th</a:t>
            </a:r>
            <a:r>
              <a:rPr lang="id-ID" cap="all" dirty="0" smtClean="0">
                <a:effectLst>
                  <a:reflection blurRad="12700" stA="48000" endA="300" endPos="55000" dir="5400000" sy="-90000" algn="bl" rotWithShape="0"/>
                </a:effectLst>
              </a:rPr>
              <a:t>. Ed.</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principlesofaccounting.com/ART/c21art/budgetorganizationchartbottomup.jpg"/>
          <p:cNvPicPr>
            <a:picLocks noChangeAspect="1" noChangeArrowheads="1"/>
          </p:cNvPicPr>
          <p:nvPr/>
        </p:nvPicPr>
        <p:blipFill>
          <a:blip r:embed="rId2" cstate="print"/>
          <a:srcRect/>
          <a:stretch>
            <a:fillRect/>
          </a:stretch>
        </p:blipFill>
        <p:spPr bwMode="auto">
          <a:xfrm>
            <a:off x="22860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Bottom-Up Estimating</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305800" cy="4525963"/>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The Bottom-Up approach at the work package level can serve as a check on cost elements in the WBS by rolling up the work packages and associated cost accounts to major deliverables. Similarly, resource requirement can be checked. Later, the time, resource, and cost estimates from the work packages can be consolidated into time-phased networks, resource schedule, and budgets are used for control.</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Condition for Preferring Top-Down or Bottom-Up Time and Cost Estimates</a:t>
            </a:r>
            <a:endParaRPr lang="id-ID" dirty="0"/>
          </a:p>
        </p:txBody>
      </p:sp>
      <p:graphicFrame>
        <p:nvGraphicFramePr>
          <p:cNvPr id="3" name="Table 2"/>
          <p:cNvGraphicFramePr>
            <a:graphicFrameLocks noGrp="1"/>
          </p:cNvGraphicFramePr>
          <p:nvPr>
            <p:extLst>
              <p:ext uri="{D42A27DB-BD31-4B8C-83A1-F6EECF244321}">
                <p14:modId xmlns="" xmlns:p14="http://schemas.microsoft.com/office/powerpoint/2010/main" val="4089189543"/>
              </p:ext>
            </p:extLst>
          </p:nvPr>
        </p:nvGraphicFramePr>
        <p:xfrm>
          <a:off x="762000" y="1828800"/>
          <a:ext cx="7772400" cy="4267200"/>
        </p:xfrm>
        <a:graphic>
          <a:graphicData uri="http://schemas.openxmlformats.org/drawingml/2006/table">
            <a:tbl>
              <a:tblPr firstRow="1" bandRow="1">
                <a:tableStyleId>{5C22544A-7EE6-4342-B048-85BDC9FD1C3A}</a:tableStyleId>
              </a:tblPr>
              <a:tblGrid>
                <a:gridCol w="3048000"/>
                <a:gridCol w="2362200"/>
                <a:gridCol w="2362200"/>
              </a:tblGrid>
              <a:tr h="533400">
                <a:tc>
                  <a:txBody>
                    <a:bodyPr/>
                    <a:lstStyle/>
                    <a:p>
                      <a:r>
                        <a:rPr lang="id-ID" dirty="0" smtClean="0"/>
                        <a:t>Condition</a:t>
                      </a:r>
                      <a:endParaRPr lang="id-ID" dirty="0"/>
                    </a:p>
                  </a:txBody>
                  <a:tcPr/>
                </a:tc>
                <a:tc>
                  <a:txBody>
                    <a:bodyPr/>
                    <a:lstStyle/>
                    <a:p>
                      <a:r>
                        <a:rPr lang="id-ID" dirty="0" smtClean="0"/>
                        <a:t>Top-Down Estimates</a:t>
                      </a:r>
                      <a:endParaRPr lang="id-ID" dirty="0"/>
                    </a:p>
                  </a:txBody>
                  <a:tcPr/>
                </a:tc>
                <a:tc>
                  <a:txBody>
                    <a:bodyPr/>
                    <a:lstStyle/>
                    <a:p>
                      <a:r>
                        <a:rPr lang="id-ID" dirty="0" smtClean="0"/>
                        <a:t>Bottom-Up Estimates</a:t>
                      </a:r>
                      <a:endParaRPr lang="id-ID" dirty="0"/>
                    </a:p>
                  </a:txBody>
                  <a:tcPr/>
                </a:tc>
              </a:tr>
              <a:tr h="533400">
                <a:tc>
                  <a:txBody>
                    <a:bodyPr/>
                    <a:lstStyle/>
                    <a:p>
                      <a:r>
                        <a:rPr lang="id-ID" dirty="0" smtClean="0"/>
                        <a:t>Strategic decission making</a:t>
                      </a:r>
                      <a:endParaRPr lang="id-ID" dirty="0"/>
                    </a:p>
                  </a:txBody>
                  <a:tcPr/>
                </a:tc>
                <a:tc>
                  <a:txBody>
                    <a:bodyPr/>
                    <a:lstStyle/>
                    <a:p>
                      <a:pPr algn="ctr"/>
                      <a:r>
                        <a:rPr lang="id-ID" dirty="0" smtClean="0"/>
                        <a:t>X</a:t>
                      </a:r>
                      <a:endParaRPr lang="id-ID" dirty="0"/>
                    </a:p>
                  </a:txBody>
                  <a:tcPr/>
                </a:tc>
                <a:tc>
                  <a:txBody>
                    <a:bodyPr/>
                    <a:lstStyle/>
                    <a:p>
                      <a:endParaRPr lang="id-ID" dirty="0"/>
                    </a:p>
                  </a:txBody>
                  <a:tcPr/>
                </a:tc>
              </a:tr>
              <a:tr h="533400">
                <a:tc>
                  <a:txBody>
                    <a:bodyPr/>
                    <a:lstStyle/>
                    <a:p>
                      <a:r>
                        <a:rPr lang="id-ID" dirty="0" smtClean="0"/>
                        <a:t>Cost &amp; time important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533400">
                <a:tc>
                  <a:txBody>
                    <a:bodyPr/>
                    <a:lstStyle/>
                    <a:p>
                      <a:r>
                        <a:rPr lang="id-ID" dirty="0" smtClean="0"/>
                        <a:t>High uncertainty</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533400">
                <a:tc>
                  <a:txBody>
                    <a:bodyPr/>
                    <a:lstStyle/>
                    <a:p>
                      <a:r>
                        <a:rPr lang="id-ID" dirty="0" smtClean="0"/>
                        <a:t>Internall, small project</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533400">
                <a:tc>
                  <a:txBody>
                    <a:bodyPr/>
                    <a:lstStyle/>
                    <a:p>
                      <a:r>
                        <a:rPr lang="id-ID" dirty="0" smtClean="0"/>
                        <a:t>Fixed-price</a:t>
                      </a:r>
                      <a:r>
                        <a:rPr lang="id-ID" baseline="0" dirty="0" smtClean="0"/>
                        <a:t> contract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533400">
                <a:tc>
                  <a:txBody>
                    <a:bodyPr/>
                    <a:lstStyle/>
                    <a:p>
                      <a:r>
                        <a:rPr lang="id-ID" dirty="0" smtClean="0"/>
                        <a:t>Customer wants detail</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533400">
                <a:tc>
                  <a:txBody>
                    <a:bodyPr/>
                    <a:lstStyle/>
                    <a:p>
                      <a:r>
                        <a:rPr lang="id-ID" dirty="0" smtClean="0"/>
                        <a:t>Unstable scope</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Top-Down and Bottom-Up Estimates</a:t>
            </a:r>
            <a:endParaRPr lang="id-ID" dirty="0"/>
          </a:p>
        </p:txBody>
      </p:sp>
      <p:graphicFrame>
        <p:nvGraphicFramePr>
          <p:cNvPr id="4" name="Table 3"/>
          <p:cNvGraphicFramePr>
            <a:graphicFrameLocks noGrp="1"/>
          </p:cNvGraphicFramePr>
          <p:nvPr>
            <p:extLst>
              <p:ext uri="{D42A27DB-BD31-4B8C-83A1-F6EECF244321}">
                <p14:modId xmlns="" xmlns:p14="http://schemas.microsoft.com/office/powerpoint/2010/main" val="2705550978"/>
              </p:ext>
            </p:extLst>
          </p:nvPr>
        </p:nvGraphicFramePr>
        <p:xfrm>
          <a:off x="762000" y="1295400"/>
          <a:ext cx="7696200" cy="4947285"/>
        </p:xfrm>
        <a:graphic>
          <a:graphicData uri="http://schemas.openxmlformats.org/drawingml/2006/table">
            <a:tbl>
              <a:tblPr firstRow="1" bandRow="1">
                <a:tableStyleId>{5C22544A-7EE6-4342-B048-85BDC9FD1C3A}</a:tableStyleId>
              </a:tblPr>
              <a:tblGrid>
                <a:gridCol w="3848100"/>
                <a:gridCol w="3848100"/>
              </a:tblGrid>
              <a:tr h="466725">
                <a:tc>
                  <a:txBody>
                    <a:bodyPr/>
                    <a:lstStyle/>
                    <a:p>
                      <a:r>
                        <a:rPr lang="id-ID" b="1" dirty="0" smtClean="0"/>
                        <a:t>Top-Down Estimates</a:t>
                      </a:r>
                      <a:endParaRPr lang="id-ID" b="1" dirty="0"/>
                    </a:p>
                  </a:txBody>
                  <a:tcPr/>
                </a:tc>
                <a:tc>
                  <a:txBody>
                    <a:bodyPr/>
                    <a:lstStyle/>
                    <a:p>
                      <a:r>
                        <a:rPr lang="id-ID" b="1" dirty="0" smtClean="0"/>
                        <a:t>Bottom-Up Estimates</a:t>
                      </a:r>
                      <a:endParaRPr lang="id-ID" b="1" dirty="0"/>
                    </a:p>
                  </a:txBody>
                  <a:tcPr/>
                </a:tc>
              </a:tr>
              <a:tr h="466725">
                <a:tc>
                  <a:txBody>
                    <a:bodyPr/>
                    <a:lstStyle/>
                    <a:p>
                      <a:pPr algn="l"/>
                      <a:r>
                        <a:rPr lang="id-ID" b="1" dirty="0" smtClean="0"/>
                        <a:t>Intended Use</a:t>
                      </a:r>
                    </a:p>
                    <a:p>
                      <a:pPr algn="l"/>
                      <a:r>
                        <a:rPr lang="id-ID" dirty="0" smtClean="0"/>
                        <a:t>Feasibility/conceptual phase</a:t>
                      </a:r>
                    </a:p>
                    <a:p>
                      <a:pPr algn="l"/>
                      <a:r>
                        <a:rPr lang="id-ID" dirty="0" smtClean="0"/>
                        <a:t>Rough time/cost</a:t>
                      </a:r>
                      <a:r>
                        <a:rPr lang="id-ID" baseline="0" dirty="0" smtClean="0"/>
                        <a:t> estimate</a:t>
                      </a:r>
                    </a:p>
                    <a:p>
                      <a:pPr algn="l"/>
                      <a:r>
                        <a:rPr lang="id-ID" baseline="0" dirty="0" smtClean="0"/>
                        <a:t>Fund requirements</a:t>
                      </a:r>
                    </a:p>
                    <a:p>
                      <a:pPr algn="l"/>
                      <a:r>
                        <a:rPr lang="id-ID" baseline="0" dirty="0" smtClean="0"/>
                        <a:t>Resource capacity planning</a:t>
                      </a:r>
                      <a:endParaRPr lang="id-ID" dirty="0"/>
                    </a:p>
                  </a:txBody>
                  <a:tcPr/>
                </a:tc>
                <a:tc>
                  <a:txBody>
                    <a:bodyPr/>
                    <a:lstStyle/>
                    <a:p>
                      <a:r>
                        <a:rPr lang="id-ID" b="1" dirty="0" smtClean="0"/>
                        <a:t>Intended Use</a:t>
                      </a:r>
                    </a:p>
                    <a:p>
                      <a:r>
                        <a:rPr lang="id-ID" dirty="0" smtClean="0"/>
                        <a:t>Budgeting</a:t>
                      </a:r>
                    </a:p>
                    <a:p>
                      <a:r>
                        <a:rPr lang="id-ID" dirty="0" smtClean="0"/>
                        <a:t>Scheduling</a:t>
                      </a:r>
                    </a:p>
                    <a:p>
                      <a:r>
                        <a:rPr lang="id-ID" dirty="0" smtClean="0"/>
                        <a:t>Resource</a:t>
                      </a:r>
                      <a:r>
                        <a:rPr lang="id-ID" baseline="0" dirty="0" smtClean="0"/>
                        <a:t> requirements</a:t>
                      </a:r>
                    </a:p>
                    <a:p>
                      <a:r>
                        <a:rPr lang="id-ID" baseline="0" dirty="0" smtClean="0"/>
                        <a:t>Fund timing</a:t>
                      </a:r>
                      <a:endParaRPr lang="id-ID" dirty="0"/>
                    </a:p>
                  </a:txBody>
                  <a:tcPr/>
                </a:tc>
              </a:tr>
              <a:tr h="466725">
                <a:tc>
                  <a:txBody>
                    <a:bodyPr/>
                    <a:lstStyle/>
                    <a:p>
                      <a:pPr algn="l"/>
                      <a:r>
                        <a:rPr lang="id-ID" b="1" dirty="0" smtClean="0"/>
                        <a:t>Preparation Cost</a:t>
                      </a:r>
                    </a:p>
                    <a:p>
                      <a:pPr algn="l"/>
                      <a:r>
                        <a:rPr lang="id-ID" dirty="0" smtClean="0"/>
                        <a:t>1/10 to 3/10 of a percent of total project cost</a:t>
                      </a:r>
                      <a:endParaRPr lang="id-ID" dirty="0"/>
                    </a:p>
                  </a:txBody>
                  <a:tcPr/>
                </a:tc>
                <a:tc>
                  <a:txBody>
                    <a:bodyPr/>
                    <a:lstStyle/>
                    <a:p>
                      <a:pPr algn="l"/>
                      <a:r>
                        <a:rPr lang="id-ID" b="1" dirty="0" smtClean="0"/>
                        <a:t>Preparation Cost</a:t>
                      </a:r>
                    </a:p>
                    <a:p>
                      <a:pPr algn="l"/>
                      <a:r>
                        <a:rPr lang="id-ID" dirty="0" smtClean="0"/>
                        <a:t>3/10 to 1.0 of a percent of total project cost</a:t>
                      </a:r>
                      <a:endParaRPr lang="id-ID" dirty="0"/>
                    </a:p>
                  </a:txBody>
                  <a:tcPr/>
                </a:tc>
              </a:tr>
              <a:tr h="466725">
                <a:tc>
                  <a:txBody>
                    <a:bodyPr/>
                    <a:lstStyle/>
                    <a:p>
                      <a:pPr algn="l"/>
                      <a:r>
                        <a:rPr lang="id-ID" b="1" dirty="0" smtClean="0"/>
                        <a:t>Accuracy</a:t>
                      </a:r>
                    </a:p>
                    <a:p>
                      <a:pPr algn="l"/>
                      <a:r>
                        <a:rPr lang="id-ID" dirty="0" smtClean="0"/>
                        <a:t>Minus</a:t>
                      </a:r>
                      <a:r>
                        <a:rPr lang="id-ID" baseline="0" dirty="0" smtClean="0"/>
                        <a:t> 20 to plus 60%</a:t>
                      </a:r>
                      <a:endParaRPr lang="id-ID" dirty="0"/>
                    </a:p>
                  </a:txBody>
                  <a:tcPr/>
                </a:tc>
                <a:tc>
                  <a:txBody>
                    <a:bodyPr/>
                    <a:lstStyle/>
                    <a:p>
                      <a:pPr algn="l"/>
                      <a:r>
                        <a:rPr lang="id-ID" b="1" dirty="0" smtClean="0"/>
                        <a:t>Accuracy</a:t>
                      </a:r>
                    </a:p>
                    <a:p>
                      <a:pPr algn="l"/>
                      <a:r>
                        <a:rPr lang="id-ID" dirty="0" smtClean="0"/>
                        <a:t>Minus</a:t>
                      </a:r>
                      <a:r>
                        <a:rPr lang="id-ID" baseline="0" dirty="0" smtClean="0"/>
                        <a:t> 10 to plus 0%</a:t>
                      </a:r>
                      <a:endParaRPr lang="id-ID" dirty="0"/>
                    </a:p>
                  </a:txBody>
                  <a:tcPr/>
                </a:tc>
              </a:tr>
              <a:tr h="466725">
                <a:tc>
                  <a:txBody>
                    <a:bodyPr/>
                    <a:lstStyle/>
                    <a:p>
                      <a:pPr algn="l"/>
                      <a:r>
                        <a:rPr lang="id-ID" b="1" dirty="0" smtClean="0"/>
                        <a:t>Method</a:t>
                      </a:r>
                    </a:p>
                    <a:p>
                      <a:pPr algn="l"/>
                      <a:r>
                        <a:rPr lang="id-ID" dirty="0" smtClean="0"/>
                        <a:t>Concencus</a:t>
                      </a:r>
                    </a:p>
                    <a:p>
                      <a:pPr algn="l"/>
                      <a:r>
                        <a:rPr lang="id-ID" dirty="0" smtClean="0"/>
                        <a:t>Ratio</a:t>
                      </a:r>
                    </a:p>
                    <a:p>
                      <a:pPr algn="l"/>
                      <a:r>
                        <a:rPr lang="id-ID" dirty="0" smtClean="0"/>
                        <a:t>Apportion</a:t>
                      </a:r>
                    </a:p>
                    <a:p>
                      <a:pPr algn="l"/>
                      <a:r>
                        <a:rPr lang="id-ID" dirty="0" smtClean="0"/>
                        <a:t>Learning curve</a:t>
                      </a:r>
                      <a:endParaRPr lang="id-ID" dirty="0"/>
                    </a:p>
                  </a:txBody>
                  <a:tcPr/>
                </a:tc>
                <a:tc>
                  <a:txBody>
                    <a:bodyPr/>
                    <a:lstStyle/>
                    <a:p>
                      <a:pPr algn="l"/>
                      <a:r>
                        <a:rPr lang="id-ID" b="1" dirty="0" smtClean="0"/>
                        <a:t>Method</a:t>
                      </a:r>
                    </a:p>
                    <a:p>
                      <a:pPr algn="l"/>
                      <a:r>
                        <a:rPr lang="id-ID" dirty="0" smtClean="0"/>
                        <a:t>Template</a:t>
                      </a:r>
                    </a:p>
                    <a:p>
                      <a:pPr algn="l"/>
                      <a:r>
                        <a:rPr lang="id-ID" dirty="0" smtClean="0"/>
                        <a:t>WBS</a:t>
                      </a:r>
                      <a:r>
                        <a:rPr lang="id-ID" baseline="0" dirty="0" smtClean="0"/>
                        <a:t> packages</a:t>
                      </a:r>
                    </a:p>
                    <a:p>
                      <a:pPr algn="l"/>
                      <a:r>
                        <a:rPr lang="id-ID" baseline="0" dirty="0" smtClean="0"/>
                        <a:t>Range estimates</a:t>
                      </a:r>
                      <a:endParaRPr lang="id-ID"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open-tube.com/wp-content/uploads/2009/05/project-management-page23.jpg"/>
          <p:cNvPicPr>
            <a:picLocks noChangeAspect="1" noChangeArrowheads="1"/>
          </p:cNvPicPr>
          <p:nvPr/>
        </p:nvPicPr>
        <p:blipFill>
          <a:blip r:embed="rId2" cstate="print"/>
          <a:srcRect/>
          <a:stretch>
            <a:fillRect/>
          </a:stretch>
        </p:blipFill>
        <p:spPr bwMode="auto">
          <a:xfrm>
            <a:off x="0" y="368710"/>
            <a:ext cx="9144000" cy="648929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chemeClr val="tx1"/>
                </a:solidFill>
                <a:effectLst/>
                <a:uLnTx/>
                <a:uFillTx/>
                <a:latin typeface="+mj-lt"/>
                <a:ea typeface="+mj-ea"/>
                <a:cs typeface="+mj-cs"/>
              </a:rPr>
              <a:t>Source of Project Cost</a:t>
            </a:r>
            <a:endParaRPr kumimoji="0" lang="id-ID"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762000" y="1600200"/>
            <a:ext cx="79248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Labor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Material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Subcontractors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Equipment &amp; facilities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Travel</a:t>
            </a:r>
            <a:endParaRPr kumimoji="0" lang="id-ID"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Direct vs Indirect Costs</a:t>
            </a:r>
            <a:endParaRPr lang="id-ID" dirty="0"/>
          </a:p>
        </p:txBody>
      </p:sp>
      <p:sp>
        <p:nvSpPr>
          <p:cNvPr id="3" name="Content Placeholder 2"/>
          <p:cNvSpPr>
            <a:spLocks noGrp="1"/>
          </p:cNvSpPr>
          <p:nvPr>
            <p:ph idx="1"/>
          </p:nvPr>
        </p:nvSpPr>
        <p:spPr/>
        <p:txBody>
          <a:bodyPr/>
          <a:lstStyle/>
          <a:p>
            <a:r>
              <a:rPr lang="id-ID" dirty="0" smtClean="0"/>
              <a:t>Direct cost are those clearly assigned to the aspect of the project that generated the cost (example labor &amp; materials).</a:t>
            </a:r>
          </a:p>
          <a:p>
            <a:r>
              <a:rPr lang="id-ID" dirty="0" smtClean="0"/>
              <a:t>Indirect cost, generally are linked to two features: overhead and selling and general administration.</a:t>
            </a:r>
            <a:endParaRPr lang="id-ID" dirty="0"/>
          </a:p>
        </p:txBody>
      </p:sp>
      <p:pic>
        <p:nvPicPr>
          <p:cNvPr id="8196" name="Picture 4" descr="http://www.cpmtutor.com/c08/img/tc_01a.gif"/>
          <p:cNvPicPr>
            <a:picLocks noChangeAspect="1" noChangeArrowheads="1"/>
          </p:cNvPicPr>
          <p:nvPr/>
        </p:nvPicPr>
        <p:blipFill>
          <a:blip r:embed="rId2" cstate="print"/>
          <a:srcRect/>
          <a:stretch>
            <a:fillRect/>
          </a:stretch>
        </p:blipFill>
        <p:spPr bwMode="auto">
          <a:xfrm>
            <a:off x="4190999" y="4419600"/>
            <a:ext cx="3446067" cy="2438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Recurring vs. Nonrecurring Costs</a:t>
            </a:r>
            <a:endParaRPr lang="id-ID" dirty="0"/>
          </a:p>
        </p:txBody>
      </p:sp>
      <p:sp>
        <p:nvSpPr>
          <p:cNvPr id="3" name="Content Placeholder 2"/>
          <p:cNvSpPr>
            <a:spLocks noGrp="1"/>
          </p:cNvSpPr>
          <p:nvPr>
            <p:ph idx="1"/>
          </p:nvPr>
        </p:nvSpPr>
        <p:spPr/>
        <p:txBody>
          <a:bodyPr>
            <a:normAutofit lnSpcReduction="10000"/>
          </a:bodyPr>
          <a:lstStyle/>
          <a:p>
            <a:r>
              <a:rPr lang="id-ID" dirty="0" smtClean="0"/>
              <a:t>Non recurring cost might be those associated with charges applied once at the beginning or end of the project, such as preliminary marketing analysis, personnel training, or outplacement services.</a:t>
            </a:r>
          </a:p>
          <a:p>
            <a:r>
              <a:rPr lang="id-ID" dirty="0" smtClean="0"/>
              <a:t>Recurring cost are those that typically continue to operate over the project’s life cycle. Most labor, material, logistics, and sales costs are consider recurring.</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lstStyle/>
          <a:p>
            <a:r>
              <a:rPr lang="id-ID" dirty="0" smtClean="0"/>
              <a:t>Fixed vs. Variable Costs</a:t>
            </a:r>
            <a:endParaRPr lang="id-ID" dirty="0"/>
          </a:p>
        </p:txBody>
      </p:sp>
      <p:sp>
        <p:nvSpPr>
          <p:cNvPr id="3" name="Content Placeholder 2"/>
          <p:cNvSpPr>
            <a:spLocks noGrp="1"/>
          </p:cNvSpPr>
          <p:nvPr>
            <p:ph idx="1"/>
          </p:nvPr>
        </p:nvSpPr>
        <p:spPr>
          <a:xfrm>
            <a:off x="457200" y="2438400"/>
            <a:ext cx="8229600" cy="3687763"/>
          </a:xfrm>
        </p:spPr>
        <p:txBody>
          <a:bodyPr/>
          <a:lstStyle/>
          <a:p>
            <a:r>
              <a:rPr lang="id-ID" dirty="0" smtClean="0"/>
              <a:t>Fixed Cost, do not vary with respect to their usage. Example cost for leasing equipment.</a:t>
            </a:r>
          </a:p>
          <a:p>
            <a:r>
              <a:rPr lang="id-ID" dirty="0" smtClean="0"/>
              <a:t>Variable Cost, are those that accelerated or increase through usage; that is, the cost in direct proportion to the usage level. Example: equipment parts, materials, etc.</a:t>
            </a:r>
            <a:endParaRPr lang="id-ID" dirty="0"/>
          </a:p>
        </p:txBody>
      </p:sp>
      <p:pic>
        <p:nvPicPr>
          <p:cNvPr id="6146" name="Picture 2" descr="http://businessknowledgesource.com/smallbusiness/images/money37004817.jpg"/>
          <p:cNvPicPr>
            <a:picLocks noChangeAspect="1" noChangeArrowheads="1"/>
          </p:cNvPicPr>
          <p:nvPr/>
        </p:nvPicPr>
        <p:blipFill>
          <a:blip r:embed="rId2" cstate="print"/>
          <a:srcRect/>
          <a:stretch>
            <a:fillRect/>
          </a:stretch>
        </p:blipFill>
        <p:spPr bwMode="auto">
          <a:xfrm>
            <a:off x="0" y="0"/>
            <a:ext cx="1752600" cy="234701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Normal vs Expedited Cost</a:t>
            </a:r>
            <a:endParaRPr lang="id-ID" dirty="0"/>
          </a:p>
        </p:txBody>
      </p:sp>
      <p:sp>
        <p:nvSpPr>
          <p:cNvPr id="3" name="Content Placeholder 2"/>
          <p:cNvSpPr>
            <a:spLocks noGrp="1"/>
          </p:cNvSpPr>
          <p:nvPr>
            <p:ph idx="1"/>
          </p:nvPr>
        </p:nvSpPr>
        <p:spPr/>
        <p:txBody>
          <a:bodyPr/>
          <a:lstStyle/>
          <a:p>
            <a:r>
              <a:rPr lang="id-ID" dirty="0" smtClean="0"/>
              <a:t>Normal costs refer to those incurred in the routine process of working to complete the project according to the original, planned schedule agreed to by all project stakeholders at the beginning of the project.</a:t>
            </a:r>
          </a:p>
          <a:p>
            <a:r>
              <a:rPr lang="id-ID" dirty="0" smtClean="0"/>
              <a:t>Expedited costs are unplanned costs incurred when steps are taken to speed up the project’s completion.</a:t>
            </a:r>
            <a:endParaRPr lang="id-ID" dirty="0"/>
          </a:p>
        </p:txBody>
      </p:sp>
      <p:pic>
        <p:nvPicPr>
          <p:cNvPr id="5122" name="Picture 2" descr="http://t2.gstatic.com/images?q=tbn:ANd9GcQtxeX2KUlhy8csWDP42OKaVLNb7oYNTt9f6zm6zQWACqZLXcLLpw"/>
          <p:cNvPicPr>
            <a:picLocks noChangeAspect="1" noChangeArrowheads="1"/>
          </p:cNvPicPr>
          <p:nvPr/>
        </p:nvPicPr>
        <p:blipFill>
          <a:blip r:embed="rId2" cstate="print"/>
          <a:srcRect/>
          <a:stretch>
            <a:fillRect/>
          </a:stretch>
        </p:blipFill>
        <p:spPr bwMode="auto">
          <a:xfrm>
            <a:off x="304800" y="0"/>
            <a:ext cx="1095375" cy="147637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Cost Classification</a:t>
            </a:r>
            <a:endParaRPr lang="id-ID" dirty="0"/>
          </a:p>
        </p:txBody>
      </p:sp>
      <p:graphicFrame>
        <p:nvGraphicFramePr>
          <p:cNvPr id="4" name="Table 3"/>
          <p:cNvGraphicFramePr>
            <a:graphicFrameLocks noGrp="1"/>
          </p:cNvGraphicFramePr>
          <p:nvPr/>
        </p:nvGraphicFramePr>
        <p:xfrm>
          <a:off x="-1" y="1397000"/>
          <a:ext cx="9144000" cy="5340255"/>
        </p:xfrm>
        <a:graphic>
          <a:graphicData uri="http://schemas.openxmlformats.org/drawingml/2006/table">
            <a:tbl>
              <a:tblPr firstRow="1" bandRow="1">
                <a:tableStyleId>{5C22544A-7EE6-4342-B048-85BDC9FD1C3A}</a:tableStyleId>
              </a:tblPr>
              <a:tblGrid>
                <a:gridCol w="1080652"/>
                <a:gridCol w="951348"/>
                <a:gridCol w="1016000"/>
                <a:gridCol w="1016000"/>
                <a:gridCol w="1016000"/>
                <a:gridCol w="1016000"/>
                <a:gridCol w="1016000"/>
                <a:gridCol w="1016000"/>
                <a:gridCol w="1016000"/>
              </a:tblGrid>
              <a:tr h="869856">
                <a:tc>
                  <a:txBody>
                    <a:bodyPr/>
                    <a:lstStyle/>
                    <a:p>
                      <a:endParaRPr lang="id-ID" dirty="0"/>
                    </a:p>
                  </a:txBody>
                  <a:tcPr/>
                </a:tc>
                <a:tc gridSpan="2">
                  <a:txBody>
                    <a:bodyPr/>
                    <a:lstStyle/>
                    <a:p>
                      <a:pPr algn="ctr"/>
                      <a:r>
                        <a:rPr lang="id-ID" sz="2400" dirty="0" smtClean="0"/>
                        <a:t>Type</a:t>
                      </a:r>
                      <a:endParaRPr lang="id-ID" sz="2400" dirty="0"/>
                    </a:p>
                  </a:txBody>
                  <a:tcPr/>
                </a:tc>
                <a:tc hMerge="1">
                  <a:txBody>
                    <a:bodyPr/>
                    <a:lstStyle/>
                    <a:p>
                      <a:endParaRPr lang="id-ID" dirty="0"/>
                    </a:p>
                  </a:txBody>
                  <a:tcPr/>
                </a:tc>
                <a:tc gridSpan="2">
                  <a:txBody>
                    <a:bodyPr/>
                    <a:lstStyle/>
                    <a:p>
                      <a:pPr algn="ctr"/>
                      <a:r>
                        <a:rPr lang="id-ID" sz="2400" dirty="0" smtClean="0"/>
                        <a:t>Frequency</a:t>
                      </a:r>
                      <a:endParaRPr lang="id-ID" sz="2400" dirty="0"/>
                    </a:p>
                  </a:txBody>
                  <a:tcPr/>
                </a:tc>
                <a:tc hMerge="1">
                  <a:txBody>
                    <a:bodyPr/>
                    <a:lstStyle/>
                    <a:p>
                      <a:endParaRPr lang="id-ID" dirty="0"/>
                    </a:p>
                  </a:txBody>
                  <a:tcPr/>
                </a:tc>
                <a:tc gridSpan="2">
                  <a:txBody>
                    <a:bodyPr/>
                    <a:lstStyle/>
                    <a:p>
                      <a:pPr algn="ctr"/>
                      <a:r>
                        <a:rPr lang="id-ID" sz="2400" dirty="0" smtClean="0"/>
                        <a:t>Adjustment</a:t>
                      </a:r>
                      <a:endParaRPr lang="id-ID" sz="2400" dirty="0"/>
                    </a:p>
                  </a:txBody>
                  <a:tcPr/>
                </a:tc>
                <a:tc hMerge="1">
                  <a:txBody>
                    <a:bodyPr/>
                    <a:lstStyle/>
                    <a:p>
                      <a:endParaRPr lang="id-ID" dirty="0"/>
                    </a:p>
                  </a:txBody>
                  <a:tcPr/>
                </a:tc>
                <a:tc gridSpan="2">
                  <a:txBody>
                    <a:bodyPr/>
                    <a:lstStyle/>
                    <a:p>
                      <a:pPr algn="ctr"/>
                      <a:r>
                        <a:rPr lang="id-ID" sz="2400" dirty="0" smtClean="0"/>
                        <a:t>Schedule</a:t>
                      </a:r>
                      <a:endParaRPr lang="id-ID" sz="2400" dirty="0"/>
                    </a:p>
                  </a:txBody>
                  <a:tcPr/>
                </a:tc>
                <a:tc hMerge="1">
                  <a:txBody>
                    <a:bodyPr/>
                    <a:lstStyle/>
                    <a:p>
                      <a:endParaRPr lang="id-ID" dirty="0"/>
                    </a:p>
                  </a:txBody>
                  <a:tcPr/>
                </a:tc>
              </a:tr>
              <a:tr h="869856">
                <a:tc>
                  <a:txBody>
                    <a:bodyPr/>
                    <a:lstStyle/>
                    <a:p>
                      <a:r>
                        <a:rPr lang="id-ID" dirty="0" smtClean="0"/>
                        <a:t>Cost</a:t>
                      </a:r>
                      <a:endParaRPr lang="id-ID" dirty="0"/>
                    </a:p>
                  </a:txBody>
                  <a:tcPr/>
                </a:tc>
                <a:tc>
                  <a:txBody>
                    <a:bodyPr/>
                    <a:lstStyle/>
                    <a:p>
                      <a:r>
                        <a:rPr lang="id-ID" dirty="0" smtClean="0"/>
                        <a:t>Direct</a:t>
                      </a:r>
                      <a:endParaRPr lang="id-ID" dirty="0"/>
                    </a:p>
                  </a:txBody>
                  <a:tcPr/>
                </a:tc>
                <a:tc>
                  <a:txBody>
                    <a:bodyPr/>
                    <a:lstStyle/>
                    <a:p>
                      <a:r>
                        <a:rPr lang="id-ID" dirty="0" smtClean="0"/>
                        <a:t>Indirect</a:t>
                      </a:r>
                      <a:endParaRPr lang="id-ID" dirty="0"/>
                    </a:p>
                  </a:txBody>
                  <a:tcPr/>
                </a:tc>
                <a:tc>
                  <a:txBody>
                    <a:bodyPr/>
                    <a:lstStyle/>
                    <a:p>
                      <a:r>
                        <a:rPr lang="id-ID" sz="1400" dirty="0" smtClean="0"/>
                        <a:t>Recurring</a:t>
                      </a:r>
                      <a:endParaRPr lang="id-ID" sz="1400" dirty="0"/>
                    </a:p>
                  </a:txBody>
                  <a:tcPr/>
                </a:tc>
                <a:tc>
                  <a:txBody>
                    <a:bodyPr/>
                    <a:lstStyle/>
                    <a:p>
                      <a:r>
                        <a:rPr lang="id-ID" sz="1400" dirty="0" smtClean="0"/>
                        <a:t>Nonrecurring</a:t>
                      </a:r>
                      <a:endParaRPr lang="id-ID" sz="1400" dirty="0"/>
                    </a:p>
                  </a:txBody>
                  <a:tcPr/>
                </a:tc>
                <a:tc>
                  <a:txBody>
                    <a:bodyPr/>
                    <a:lstStyle/>
                    <a:p>
                      <a:r>
                        <a:rPr lang="id-ID" dirty="0" smtClean="0"/>
                        <a:t>Fixed</a:t>
                      </a:r>
                      <a:endParaRPr lang="id-ID" dirty="0"/>
                    </a:p>
                  </a:txBody>
                  <a:tcPr/>
                </a:tc>
                <a:tc>
                  <a:txBody>
                    <a:bodyPr/>
                    <a:lstStyle/>
                    <a:p>
                      <a:r>
                        <a:rPr lang="id-ID" sz="1600" dirty="0" smtClean="0"/>
                        <a:t>Variable</a:t>
                      </a:r>
                      <a:endParaRPr lang="id-ID" sz="1600" dirty="0"/>
                    </a:p>
                  </a:txBody>
                  <a:tcPr/>
                </a:tc>
                <a:tc>
                  <a:txBody>
                    <a:bodyPr/>
                    <a:lstStyle/>
                    <a:p>
                      <a:r>
                        <a:rPr lang="id-ID" dirty="0" smtClean="0"/>
                        <a:t>Normal</a:t>
                      </a:r>
                      <a:r>
                        <a:rPr lang="id-ID" baseline="0" dirty="0" smtClean="0"/>
                        <a:t> </a:t>
                      </a:r>
                      <a:endParaRPr lang="id-ID" dirty="0"/>
                    </a:p>
                  </a:txBody>
                  <a:tcPr/>
                </a:tc>
                <a:tc>
                  <a:txBody>
                    <a:bodyPr/>
                    <a:lstStyle/>
                    <a:p>
                      <a:r>
                        <a:rPr lang="id-ID" sz="1600" dirty="0" smtClean="0"/>
                        <a:t>Expedited</a:t>
                      </a:r>
                      <a:endParaRPr lang="id-ID" sz="1600" dirty="0"/>
                    </a:p>
                  </a:txBody>
                  <a:tcPr/>
                </a:tc>
              </a:tr>
              <a:tr h="869856">
                <a:tc>
                  <a:txBody>
                    <a:bodyPr/>
                    <a:lstStyle/>
                    <a:p>
                      <a:r>
                        <a:rPr lang="id-ID" dirty="0" smtClean="0"/>
                        <a:t>Direct Labor</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r>
              <a:tr h="990975">
                <a:tc>
                  <a:txBody>
                    <a:bodyPr/>
                    <a:lstStyle/>
                    <a:p>
                      <a:r>
                        <a:rPr lang="id-ID" dirty="0" smtClean="0"/>
                        <a:t>Building Lease</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r>
              <a:tr h="869856">
                <a:tc>
                  <a:txBody>
                    <a:bodyPr/>
                    <a:lstStyle/>
                    <a:p>
                      <a:r>
                        <a:rPr lang="id-ID" dirty="0" smtClean="0"/>
                        <a:t>Expedite Costs</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r>
              <a:tr h="869856">
                <a:tc>
                  <a:txBody>
                    <a:bodyPr/>
                    <a:lstStyle/>
                    <a:p>
                      <a:r>
                        <a:rPr lang="id-ID" dirty="0" smtClean="0"/>
                        <a:t>Material</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ESTIMATION</a:t>
            </a:r>
            <a:endParaRPr lang="id-ID" dirty="0"/>
          </a:p>
        </p:txBody>
      </p:sp>
      <p:sp>
        <p:nvSpPr>
          <p:cNvPr id="3" name="Content Placeholder 2"/>
          <p:cNvSpPr>
            <a:spLocks noGrp="1"/>
          </p:cNvSpPr>
          <p:nvPr>
            <p:ph idx="1"/>
          </p:nvPr>
        </p:nvSpPr>
        <p:spPr/>
        <p:txBody>
          <a:bodyPr/>
          <a:lstStyle/>
          <a:p>
            <a:pPr>
              <a:buNone/>
            </a:pPr>
            <a:r>
              <a:rPr lang="id-ID" dirty="0" smtClean="0"/>
              <a:t>	Project estimation is indeed a yardstick for project cost control. And if the yardstick is faulty, you start on the “wrong foot”.</a:t>
            </a:r>
          </a:p>
          <a:p>
            <a:pPr algn="r">
              <a:buNone/>
            </a:pPr>
            <a:r>
              <a:rPr lang="id-ID" sz="1800" dirty="0" smtClean="0"/>
              <a:t>(Kharbanda, O.P., and Pinto, J.K. 1996:73)</a:t>
            </a:r>
            <a:endParaRPr lang="id-ID" sz="1800" dirty="0"/>
          </a:p>
        </p:txBody>
      </p:sp>
      <p:pic>
        <p:nvPicPr>
          <p:cNvPr id="4" name="Picture 2" descr="http://www.pasadena.edu/bond/images/avg-cost.jpg"/>
          <p:cNvPicPr>
            <a:picLocks noChangeAspect="1" noChangeArrowheads="1"/>
          </p:cNvPicPr>
          <p:nvPr/>
        </p:nvPicPr>
        <p:blipFill>
          <a:blip r:embed="rId2" cstate="print"/>
          <a:srcRect/>
          <a:stretch>
            <a:fillRect/>
          </a:stretch>
        </p:blipFill>
        <p:spPr bwMode="auto">
          <a:xfrm>
            <a:off x="1524000" y="3688995"/>
            <a:ext cx="5638800" cy="316900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Why Estimating Time &amp; Cost Are Important </a:t>
            </a:r>
            <a:endParaRPr lang="id-ID" sz="3600" dirty="0"/>
          </a:p>
        </p:txBody>
      </p:sp>
      <p:sp>
        <p:nvSpPr>
          <p:cNvPr id="3" name="Content Placeholder 2"/>
          <p:cNvSpPr>
            <a:spLocks noGrp="1"/>
          </p:cNvSpPr>
          <p:nvPr>
            <p:ph idx="1"/>
          </p:nvPr>
        </p:nvSpPr>
        <p:spPr/>
        <p:txBody>
          <a:bodyPr>
            <a:normAutofit fontScale="92500" lnSpcReduction="10000"/>
          </a:bodyPr>
          <a:lstStyle/>
          <a:p>
            <a:r>
              <a:rPr lang="id-ID" dirty="0" smtClean="0"/>
              <a:t>to support good decission</a:t>
            </a:r>
          </a:p>
          <a:p>
            <a:r>
              <a:rPr lang="id-ID" dirty="0" smtClean="0"/>
              <a:t>to schedule work</a:t>
            </a:r>
          </a:p>
          <a:p>
            <a:r>
              <a:rPr lang="id-ID" dirty="0" smtClean="0"/>
              <a:t>to determine how long the project should take and its cost</a:t>
            </a:r>
          </a:p>
          <a:p>
            <a:r>
              <a:rPr lang="id-ID" dirty="0" smtClean="0"/>
              <a:t>to determine whether the project is worth doing</a:t>
            </a:r>
          </a:p>
          <a:p>
            <a:r>
              <a:rPr lang="id-ID" dirty="0" smtClean="0"/>
              <a:t>to develop cash flow needs</a:t>
            </a:r>
          </a:p>
          <a:p>
            <a:r>
              <a:rPr lang="id-ID" dirty="0" smtClean="0"/>
              <a:t>to determine how well the project is progressing</a:t>
            </a:r>
          </a:p>
          <a:p>
            <a:r>
              <a:rPr lang="id-ID" dirty="0" smtClean="0"/>
              <a:t>to develop time-phased budgets and establish the project baseline.</a:t>
            </a:r>
          </a:p>
          <a:p>
            <a:endParaRPr lang="id-ID" dirty="0"/>
          </a:p>
        </p:txBody>
      </p:sp>
      <p:pic>
        <p:nvPicPr>
          <p:cNvPr id="19458" name="Picture 2" descr="http://www.oshatrain.org/courses/images/costvstime.gif"/>
          <p:cNvPicPr>
            <a:picLocks noChangeAspect="1" noChangeArrowheads="1"/>
          </p:cNvPicPr>
          <p:nvPr/>
        </p:nvPicPr>
        <p:blipFill>
          <a:blip r:embed="rId2" cstate="print"/>
          <a:srcRect/>
          <a:stretch>
            <a:fillRect/>
          </a:stretch>
        </p:blipFill>
        <p:spPr bwMode="auto">
          <a:xfrm>
            <a:off x="5867400" y="1066800"/>
            <a:ext cx="1895475" cy="15335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Relationship among WBS, Scheduling, and Budgeting</a:t>
            </a:r>
            <a:endParaRPr lang="id-ID" dirty="0"/>
          </a:p>
        </p:txBody>
      </p:sp>
      <p:sp>
        <p:nvSpPr>
          <p:cNvPr id="3" name="Isosceles Triangle 2"/>
          <p:cNvSpPr/>
          <p:nvPr/>
        </p:nvSpPr>
        <p:spPr>
          <a:xfrm>
            <a:off x="3048000" y="2438400"/>
            <a:ext cx="3505200" cy="266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62400" y="3810000"/>
            <a:ext cx="1691617"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Project</a:t>
            </a:r>
          </a:p>
          <a:p>
            <a:pPr algn="ctr"/>
            <a:r>
              <a:rPr lang="id-I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Plan</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2514600" y="1752600"/>
            <a:ext cx="4572000" cy="523220"/>
          </a:xfrm>
          <a:prstGeom prst="rect">
            <a:avLst/>
          </a:prstGeom>
        </p:spPr>
        <p:txBody>
          <a:bodyPr wrap="square">
            <a:spAutoFit/>
          </a:bodyPr>
          <a:lstStyle/>
          <a:p>
            <a:pPr algn="ctr"/>
            <a:r>
              <a:rPr lang="id-ID" sz="2800" b="1" dirty="0" smtClean="0">
                <a:ln w="11430"/>
                <a:solidFill>
                  <a:srgbClr val="00B050"/>
                </a:solidFill>
                <a:effectLst>
                  <a:outerShdw blurRad="50800" dist="39000" dir="5460000" algn="tl">
                    <a:srgbClr val="000000">
                      <a:alpha val="38000"/>
                    </a:srgbClr>
                  </a:outerShdw>
                </a:effectLst>
              </a:rPr>
              <a:t>WBS</a:t>
            </a:r>
            <a:endParaRPr lang="en-US" sz="2800" b="1" dirty="0">
              <a:ln w="11430"/>
              <a:solidFill>
                <a:srgbClr val="00B050"/>
              </a:solidFill>
              <a:effectLst>
                <a:outerShdw blurRad="50800" dist="39000" dir="5460000" algn="tl">
                  <a:srgbClr val="000000">
                    <a:alpha val="38000"/>
                  </a:srgbClr>
                </a:outerShdw>
              </a:effectLst>
            </a:endParaRPr>
          </a:p>
        </p:txBody>
      </p:sp>
      <p:sp>
        <p:nvSpPr>
          <p:cNvPr id="6" name="Rectangle 5"/>
          <p:cNvSpPr/>
          <p:nvPr/>
        </p:nvSpPr>
        <p:spPr>
          <a:xfrm>
            <a:off x="228600" y="4724400"/>
            <a:ext cx="3657600" cy="523220"/>
          </a:xfrm>
          <a:prstGeom prst="rect">
            <a:avLst/>
          </a:prstGeom>
        </p:spPr>
        <p:txBody>
          <a:bodyPr wrap="square">
            <a:spAutoFit/>
          </a:bodyPr>
          <a:lstStyle/>
          <a:p>
            <a:pPr algn="ctr"/>
            <a:r>
              <a:rPr lang="id-ID" sz="2800" b="1" dirty="0" smtClean="0">
                <a:ln w="11430"/>
                <a:solidFill>
                  <a:srgbClr val="7030A0"/>
                </a:solidFill>
                <a:effectLst>
                  <a:outerShdw blurRad="50800" dist="39000" dir="5460000" algn="tl">
                    <a:srgbClr val="000000">
                      <a:alpha val="38000"/>
                    </a:srgbClr>
                  </a:outerShdw>
                </a:effectLst>
              </a:rPr>
              <a:t>Scheduling</a:t>
            </a:r>
            <a:endParaRPr lang="en-US" sz="2800" b="1" dirty="0">
              <a:ln w="11430"/>
              <a:solidFill>
                <a:srgbClr val="7030A0"/>
              </a:solidFill>
              <a:effectLst>
                <a:outerShdw blurRad="50800" dist="39000" dir="5460000" algn="tl">
                  <a:srgbClr val="000000">
                    <a:alpha val="38000"/>
                  </a:srgbClr>
                </a:outerShdw>
              </a:effectLst>
            </a:endParaRPr>
          </a:p>
        </p:txBody>
      </p:sp>
      <p:sp>
        <p:nvSpPr>
          <p:cNvPr id="7" name="Rectangle 6"/>
          <p:cNvSpPr/>
          <p:nvPr/>
        </p:nvSpPr>
        <p:spPr>
          <a:xfrm>
            <a:off x="5867400" y="4572000"/>
            <a:ext cx="3276600" cy="523220"/>
          </a:xfrm>
          <a:prstGeom prst="rect">
            <a:avLst/>
          </a:prstGeom>
        </p:spPr>
        <p:txBody>
          <a:bodyPr wrap="square">
            <a:spAutoFit/>
          </a:bodyPr>
          <a:lstStyle/>
          <a:p>
            <a:pPr algn="ctr"/>
            <a:r>
              <a:rPr lang="id-ID" sz="2800" b="1" dirty="0" smtClean="0">
                <a:ln w="11430"/>
                <a:solidFill>
                  <a:srgbClr val="FFC000"/>
                </a:solidFill>
                <a:effectLst>
                  <a:outerShdw blurRad="50800" dist="39000" dir="5460000" algn="tl">
                    <a:srgbClr val="000000">
                      <a:alpha val="38000"/>
                    </a:srgbClr>
                  </a:outerShdw>
                </a:effectLst>
              </a:rPr>
              <a:t>Budgeting</a:t>
            </a:r>
            <a:endParaRPr lang="en-US" sz="2800" b="1" dirty="0">
              <a:ln w="11430"/>
              <a:solidFill>
                <a:srgbClr val="FFC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normAutofit fontScale="90000"/>
          </a:bodyPr>
          <a:lstStyle/>
          <a:p>
            <a:r>
              <a:rPr lang="id-ID" dirty="0" smtClean="0"/>
              <a:t>Factors Influencing The Quality of Estimates</a:t>
            </a:r>
            <a:endParaRPr lang="id-ID" dirty="0"/>
          </a:p>
        </p:txBody>
      </p:sp>
      <p:sp>
        <p:nvSpPr>
          <p:cNvPr id="3" name="Content Placeholder 2"/>
          <p:cNvSpPr>
            <a:spLocks noGrp="1"/>
          </p:cNvSpPr>
          <p:nvPr>
            <p:ph idx="1"/>
          </p:nvPr>
        </p:nvSpPr>
        <p:spPr/>
        <p:txBody>
          <a:bodyPr/>
          <a:lstStyle/>
          <a:p>
            <a:r>
              <a:rPr lang="id-ID" dirty="0" smtClean="0"/>
              <a:t>Planning Horizon</a:t>
            </a:r>
          </a:p>
          <a:p>
            <a:r>
              <a:rPr lang="id-ID" dirty="0" smtClean="0"/>
              <a:t>Project Duration</a:t>
            </a:r>
          </a:p>
          <a:p>
            <a:r>
              <a:rPr lang="id-ID" dirty="0" smtClean="0"/>
              <a:t>People</a:t>
            </a:r>
          </a:p>
          <a:p>
            <a:r>
              <a:rPr lang="id-ID" dirty="0" smtClean="0"/>
              <a:t>Project Structure and Organization</a:t>
            </a:r>
          </a:p>
          <a:p>
            <a:r>
              <a:rPr lang="id-ID" dirty="0" smtClean="0"/>
              <a:t>Padding Estimates</a:t>
            </a:r>
          </a:p>
          <a:p>
            <a:r>
              <a:rPr lang="id-ID" dirty="0" smtClean="0"/>
              <a:t>Organization Culture</a:t>
            </a:r>
          </a:p>
          <a:p>
            <a:r>
              <a:rPr lang="id-ID" dirty="0" smtClean="0"/>
              <a:t>Other Factors</a:t>
            </a:r>
            <a:endParaRPr lang="id-ID" dirty="0"/>
          </a:p>
        </p:txBody>
      </p:sp>
      <p:pic>
        <p:nvPicPr>
          <p:cNvPr id="4" name="Picture 2" descr="http://3.bp.blogspot.com/_z3Ll8U3EF6Q/TD1KubJegRI/AAAAAAAAAB8/mT8mNjD6vc0/s1600/Committed+to+Quality+Seal+Final.jpg"/>
          <p:cNvPicPr>
            <a:picLocks noChangeAspect="1" noChangeArrowheads="1"/>
          </p:cNvPicPr>
          <p:nvPr/>
        </p:nvPicPr>
        <p:blipFill>
          <a:blip r:embed="rId2" cstate="print"/>
          <a:srcRect/>
          <a:stretch>
            <a:fillRect/>
          </a:stretch>
        </p:blipFill>
        <p:spPr bwMode="auto">
          <a:xfrm>
            <a:off x="381000" y="1"/>
            <a:ext cx="1600199" cy="1600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Estimating Guidelines for Times, Costs, and Resources</a:t>
            </a:r>
            <a:endParaRPr lang="id-ID" dirty="0"/>
          </a:p>
        </p:txBody>
      </p:sp>
      <p:sp>
        <p:nvSpPr>
          <p:cNvPr id="3" name="Content Placeholder 2"/>
          <p:cNvSpPr>
            <a:spLocks noGrp="1"/>
          </p:cNvSpPr>
          <p:nvPr>
            <p:ph idx="1"/>
          </p:nvPr>
        </p:nvSpPr>
        <p:spPr/>
        <p:txBody>
          <a:bodyPr>
            <a:normAutofit lnSpcReduction="10000"/>
          </a:bodyPr>
          <a:lstStyle/>
          <a:p>
            <a:r>
              <a:rPr lang="id-ID" dirty="0" smtClean="0"/>
              <a:t>Responsibility</a:t>
            </a:r>
          </a:p>
          <a:p>
            <a:r>
              <a:rPr lang="id-ID" dirty="0" smtClean="0"/>
              <a:t>Use several people to estimate</a:t>
            </a:r>
          </a:p>
          <a:p>
            <a:r>
              <a:rPr lang="id-ID" dirty="0" smtClean="0"/>
              <a:t>Normal conditions</a:t>
            </a:r>
          </a:p>
          <a:p>
            <a:r>
              <a:rPr lang="id-ID" dirty="0" smtClean="0"/>
              <a:t>Time units</a:t>
            </a:r>
          </a:p>
          <a:p>
            <a:r>
              <a:rPr lang="id-ID" dirty="0" smtClean="0"/>
              <a:t>Independence</a:t>
            </a:r>
          </a:p>
          <a:p>
            <a:r>
              <a:rPr lang="id-ID" dirty="0" smtClean="0"/>
              <a:t>Contigencies</a:t>
            </a:r>
          </a:p>
          <a:p>
            <a:r>
              <a:rPr lang="id-ID" dirty="0" smtClean="0"/>
              <a:t>Adding risk assesment to estimate helps to avoid surprises to stakeholder</a:t>
            </a:r>
            <a:endParaRPr lang="id-ID" dirty="0"/>
          </a:p>
        </p:txBody>
      </p:sp>
      <p:pic>
        <p:nvPicPr>
          <p:cNvPr id="16386" name="Picture 2" descr="http://www.xpdoffice.com/headerimage2/63.jpg"/>
          <p:cNvPicPr>
            <a:picLocks noChangeAspect="1" noChangeArrowheads="1"/>
          </p:cNvPicPr>
          <p:nvPr/>
        </p:nvPicPr>
        <p:blipFill>
          <a:blip r:embed="rId2" cstate="print"/>
          <a:srcRect/>
          <a:stretch>
            <a:fillRect/>
          </a:stretch>
        </p:blipFill>
        <p:spPr bwMode="auto">
          <a:xfrm>
            <a:off x="4038600" y="2895600"/>
            <a:ext cx="4857750" cy="180975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Problems with Cost Estimation</a:t>
            </a:r>
            <a:endParaRPr lang="id-ID" dirty="0"/>
          </a:p>
        </p:txBody>
      </p:sp>
      <p:sp>
        <p:nvSpPr>
          <p:cNvPr id="3" name="Content Placeholder 2"/>
          <p:cNvSpPr>
            <a:spLocks noGrp="1"/>
          </p:cNvSpPr>
          <p:nvPr>
            <p:ph idx="1"/>
          </p:nvPr>
        </p:nvSpPr>
        <p:spPr/>
        <p:txBody>
          <a:bodyPr/>
          <a:lstStyle/>
          <a:p>
            <a:r>
              <a:rPr lang="id-ID" dirty="0" smtClean="0"/>
              <a:t>Low initial estimates</a:t>
            </a:r>
          </a:p>
          <a:p>
            <a:r>
              <a:rPr lang="id-ID" dirty="0" smtClean="0"/>
              <a:t>Unexpected technical difficulties</a:t>
            </a:r>
          </a:p>
          <a:p>
            <a:r>
              <a:rPr lang="id-ID" dirty="0" smtClean="0"/>
              <a:t>Lack of definition</a:t>
            </a:r>
          </a:p>
          <a:p>
            <a:r>
              <a:rPr lang="id-ID" dirty="0" smtClean="0"/>
              <a:t>Specification changes</a:t>
            </a:r>
          </a:p>
          <a:p>
            <a:r>
              <a:rPr lang="id-ID" dirty="0" smtClean="0"/>
              <a:t>External factors</a:t>
            </a:r>
          </a:p>
          <a:p>
            <a:endParaRPr lang="id-ID" dirty="0"/>
          </a:p>
        </p:txBody>
      </p:sp>
      <p:pic>
        <p:nvPicPr>
          <p:cNvPr id="41986" name="Picture 2" descr="http://www.palisade.com/images3/news/blogs/blueguys.jpg"/>
          <p:cNvPicPr>
            <a:picLocks noChangeAspect="1" noChangeArrowheads="1"/>
          </p:cNvPicPr>
          <p:nvPr/>
        </p:nvPicPr>
        <p:blipFill>
          <a:blip r:embed="rId2" cstate="print"/>
          <a:srcRect/>
          <a:stretch>
            <a:fillRect/>
          </a:stretch>
        </p:blipFill>
        <p:spPr bwMode="auto">
          <a:xfrm>
            <a:off x="6705600" y="1600200"/>
            <a:ext cx="2209800" cy="307162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endowmentinvestor.org/.a/6a0105357a64f1970c0105369fd3a6970c-120wi"/>
          <p:cNvPicPr>
            <a:picLocks noChangeAspect="1" noChangeArrowheads="1"/>
          </p:cNvPicPr>
          <p:nvPr/>
        </p:nvPicPr>
        <p:blipFill>
          <a:blip r:embed="rId2" cstate="print"/>
          <a:srcRect/>
          <a:stretch>
            <a:fillRect/>
          </a:stretch>
        </p:blipFill>
        <p:spPr bwMode="auto">
          <a:xfrm>
            <a:off x="1219200" y="1881981"/>
            <a:ext cx="5798627" cy="3962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PROJECT BUDGET APROACH</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Top Down Budgeting</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Bottom Up Budgeting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principlesofaccounting.com/ART/c21art/budgetorganizationchartopdown1.jpg"/>
          <p:cNvPicPr>
            <a:picLocks noChangeAspect="1" noChangeArrowheads="1"/>
          </p:cNvPicPr>
          <p:nvPr/>
        </p:nvPicPr>
        <p:blipFill>
          <a:blip r:embed="rId2" cstate="print"/>
          <a:srcRect/>
          <a:stretch>
            <a:fillRect/>
          </a:stretch>
        </p:blipFill>
        <p:spPr bwMode="auto">
          <a:xfrm>
            <a:off x="21336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0" i="0" u="none" strike="noStrike" kern="1200" cap="none" spc="0" normalizeH="0" baseline="0" noProof="0" smtClean="0">
                <a:ln>
                  <a:noFill/>
                </a:ln>
                <a:solidFill>
                  <a:schemeClr val="tx1"/>
                </a:solidFill>
                <a:effectLst/>
                <a:uLnTx/>
                <a:uFillTx/>
                <a:latin typeface="+mj-lt"/>
                <a:ea typeface="+mj-ea"/>
                <a:cs typeface="+mj-cs"/>
              </a:rPr>
              <a:t>Top Down Estimating</a:t>
            </a:r>
            <a:endParaRPr kumimoji="0" lang="id-ID"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estimates usually are derived from someone who uses experience and/or information to determine the project duration and total cost. These estimates are sometimes made by top managers who have very little knowledge of the processes used to complete the project.</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705</Words>
  <Application>Microsoft Office PowerPoint</Application>
  <PresentationFormat>On-screen Show (4:3)</PresentationFormat>
  <Paragraphs>158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PROJECT ESTIMATION</vt:lpstr>
      <vt:lpstr>Why Estimating Time &amp; Cost Are Important </vt:lpstr>
      <vt:lpstr>The Relationship among WBS, Scheduling, and Budgeting</vt:lpstr>
      <vt:lpstr>Factors Influencing The Quality of Estimates</vt:lpstr>
      <vt:lpstr>Estimating Guidelines for Times, Costs, and Resources</vt:lpstr>
      <vt:lpstr>Problems with Cost Estimation</vt:lpstr>
      <vt:lpstr>Slide 8</vt:lpstr>
      <vt:lpstr>Slide 9</vt:lpstr>
      <vt:lpstr>Slide 10</vt:lpstr>
      <vt:lpstr>Condition for Preferring Top-Down or Bottom-Up Time and Cost Estimates</vt:lpstr>
      <vt:lpstr>Top-Down and Bottom-Up Estimates</vt:lpstr>
      <vt:lpstr>Slide 13</vt:lpstr>
      <vt:lpstr>Direct vs Indirect Costs</vt:lpstr>
      <vt:lpstr>Recurring vs. Nonrecurring Costs</vt:lpstr>
      <vt:lpstr>Fixed vs. Variable Costs</vt:lpstr>
      <vt:lpstr>Normal vs Expedited Cost</vt:lpstr>
      <vt:lpstr>Cost Classification</vt:lpstr>
      <vt:lpstr>Slide 19</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Dosen</cp:lastModifiedBy>
  <cp:revision>78</cp:revision>
  <dcterms:created xsi:type="dcterms:W3CDTF">2011-03-24T08:51:10Z</dcterms:created>
  <dcterms:modified xsi:type="dcterms:W3CDTF">2015-04-28T00:30:08Z</dcterms:modified>
</cp:coreProperties>
</file>