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293" r:id="rId6"/>
    <p:sldId id="323" r:id="rId7"/>
    <p:sldId id="324" r:id="rId8"/>
    <p:sldId id="294" r:id="rId9"/>
    <p:sldId id="327" r:id="rId10"/>
    <p:sldId id="322" r:id="rId11"/>
    <p:sldId id="326" r:id="rId12"/>
    <p:sldId id="328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4" autoAdjust="0"/>
    <p:restoredTop sz="94660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6477000" cy="381000"/>
          </a:xfrm>
        </p:spPr>
        <p:txBody>
          <a:bodyPr/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STACK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563563"/>
          </a:xfrm>
        </p:spPr>
        <p:txBody>
          <a:bodyPr/>
          <a:lstStyle/>
          <a:p>
            <a:pPr lvl="0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Notasi</a:t>
            </a:r>
            <a:r>
              <a:rPr lang="en-US" sz="3200" dirty="0" smtClean="0"/>
              <a:t> Postfix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AutoNum type="alphaLcPeriod"/>
            </a:pPr>
            <a:r>
              <a:rPr lang="en-US" sz="2200" dirty="0" err="1" smtClean="0">
                <a:solidFill>
                  <a:srgbClr val="FF0000"/>
                </a:solidFill>
              </a:rPr>
              <a:t>Tambahkan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tanda</a:t>
            </a:r>
            <a:r>
              <a:rPr lang="en-US" sz="2200" dirty="0" smtClean="0"/>
              <a:t> “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” </a:t>
            </a:r>
            <a:r>
              <a:rPr lang="en-US" sz="2200" dirty="0" err="1" smtClean="0">
                <a:solidFill>
                  <a:schemeClr val="tx1"/>
                </a:solidFill>
              </a:rPr>
              <a:t>pada</a:t>
            </a:r>
            <a:r>
              <a:rPr lang="en-US" sz="2200" dirty="0" smtClean="0">
                <a:solidFill>
                  <a:schemeClr val="tx1"/>
                </a:solidFill>
              </a:rPr>
              <a:t> sentinel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P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Pindai</a:t>
            </a:r>
            <a:r>
              <a:rPr lang="en-US" sz="2200" dirty="0" smtClean="0">
                <a:solidFill>
                  <a:schemeClr val="tx1"/>
                </a:solidFill>
              </a:rPr>
              <a:t> P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kiri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kanan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ulangi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langkah</a:t>
            </a:r>
            <a:r>
              <a:rPr lang="en-US" sz="2200" dirty="0" smtClean="0">
                <a:solidFill>
                  <a:schemeClr val="tx1"/>
                </a:solidFill>
              </a:rPr>
              <a:t> c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d </a:t>
            </a:r>
            <a:r>
              <a:rPr lang="en-US" sz="2200" dirty="0" err="1" smtClean="0">
                <a:solidFill>
                  <a:schemeClr val="tx1"/>
                </a:solidFill>
              </a:rPr>
              <a:t>untuk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setiap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elemen</a:t>
            </a:r>
            <a:r>
              <a:rPr lang="en-US" sz="2200" dirty="0" smtClean="0">
                <a:solidFill>
                  <a:schemeClr val="tx1"/>
                </a:solidFill>
              </a:rPr>
              <a:t> P </a:t>
            </a:r>
            <a:r>
              <a:rPr lang="en-US" sz="2200" dirty="0" err="1" smtClean="0">
                <a:solidFill>
                  <a:schemeClr val="tx1"/>
                </a:solidFill>
              </a:rPr>
              <a:t>sampai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ditemukan</a:t>
            </a:r>
            <a:r>
              <a:rPr lang="en-US" sz="2200" dirty="0" smtClean="0">
                <a:solidFill>
                  <a:schemeClr val="tx1"/>
                </a:solidFill>
              </a:rPr>
              <a:t> sentinel.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operand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push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</a:t>
            </a:r>
            <a:r>
              <a:rPr lang="en-US" sz="2200" dirty="0" smtClean="0">
                <a:solidFill>
                  <a:schemeClr val="tx1"/>
                </a:solidFill>
              </a:rPr>
              <a:t> stack.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lphaLcPeriod"/>
            </a:pP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operator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(</a:t>
            </a:r>
            <a:r>
              <a:rPr lang="en-US" sz="2200" dirty="0" err="1" smtClean="0">
                <a:solidFill>
                  <a:schemeClr val="tx1"/>
                </a:solidFill>
              </a:rPr>
              <a:t>sebut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opr1</a:t>
            </a:r>
            <a:r>
              <a:rPr lang="en-US" sz="2200" dirty="0" smtClean="0"/>
              <a:t>),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stack,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Var1</a:t>
            </a:r>
            <a:r>
              <a:rPr lang="en-US" sz="220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lagi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stack,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Var2</a:t>
            </a:r>
            <a:r>
              <a:rPr lang="en-US" sz="2200" dirty="0" smtClean="0"/>
              <a:t>.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chemeClr val="tx1"/>
                </a:solidFill>
              </a:rPr>
              <a:t>Hitung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</a:rPr>
              <a:t> format </a:t>
            </a:r>
            <a:r>
              <a:rPr lang="en-US" sz="2200" dirty="0" smtClean="0">
                <a:solidFill>
                  <a:srgbClr val="FF0000"/>
                </a:solidFill>
              </a:rPr>
              <a:t>var2 opr1 var1</a:t>
            </a:r>
            <a:r>
              <a:rPr lang="en-US" sz="2200" dirty="0" smtClean="0"/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hasilnya</a:t>
            </a:r>
            <a:r>
              <a:rPr lang="en-US" sz="2200" dirty="0" smtClean="0">
                <a:solidFill>
                  <a:schemeClr val="tx1"/>
                </a:solidFill>
              </a:rPr>
              <a:t> di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Hitung</a:t>
            </a:r>
            <a:r>
              <a:rPr lang="en-US" sz="2200" dirty="0" smtClean="0"/>
              <a:t>. </a:t>
            </a:r>
          </a:p>
          <a:p>
            <a:pPr marL="738188" indent="-280988"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Push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isi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Hitung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dalam</a:t>
            </a:r>
            <a:r>
              <a:rPr lang="en-US" sz="2200" dirty="0" smtClean="0">
                <a:solidFill>
                  <a:schemeClr val="tx1"/>
                </a:solidFill>
              </a:rPr>
              <a:t> stack</a:t>
            </a:r>
            <a:r>
              <a:rPr lang="en-US" sz="2200" dirty="0" smtClean="0"/>
              <a:t>.</a:t>
            </a:r>
          </a:p>
          <a:p>
            <a:pPr marL="280988" indent="-280988">
              <a:spcBef>
                <a:spcPts val="0"/>
              </a:spcBef>
              <a:buNone/>
            </a:pPr>
            <a:r>
              <a:rPr lang="en-US" sz="2200" dirty="0" smtClean="0"/>
              <a:t>e. </a:t>
            </a:r>
            <a:r>
              <a:rPr 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dipindai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tanda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/>
              <a:t>“</a:t>
            </a:r>
            <a:r>
              <a:rPr lang="en-US" sz="2200" dirty="0" smtClean="0">
                <a:solidFill>
                  <a:srgbClr val="FF0000"/>
                </a:solidFill>
              </a:rPr>
              <a:t>)</a:t>
            </a:r>
            <a:r>
              <a:rPr lang="en-US" sz="2200" dirty="0" smtClean="0"/>
              <a:t>”, </a:t>
            </a:r>
            <a:r>
              <a:rPr lang="en-US" sz="2200" dirty="0" err="1" smtClean="0">
                <a:solidFill>
                  <a:schemeClr val="tx1"/>
                </a:solidFill>
              </a:rPr>
              <a:t>maka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Pop</a:t>
            </a: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isi</a:t>
            </a:r>
            <a:r>
              <a:rPr lang="en-US" sz="2200" dirty="0" smtClean="0">
                <a:solidFill>
                  <a:schemeClr val="tx1"/>
                </a:solidFill>
              </a:rPr>
              <a:t> stack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simpan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variabel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Value</a:t>
            </a:r>
            <a:r>
              <a:rPr lang="en-US" sz="2200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52472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 :  2,6,3,-,1,/,+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252263"/>
              </p:ext>
            </p:extLst>
          </p:nvPr>
        </p:nvGraphicFramePr>
        <p:xfrm>
          <a:off x="228600" y="1524000"/>
          <a:ext cx="86868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143000"/>
                <a:gridCol w="563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Simbol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Stack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81000" y="1844039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1.    2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21488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2.    6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4536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3.    3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275843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-   </a:t>
            </a:r>
            <a:endParaRPr lang="en-US" sz="20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3700433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5.    1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03472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/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4949129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+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8807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8.    )   </a:t>
            </a:r>
            <a:endParaRPr lang="en-US" sz="20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0" y="1844039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0" y="2159225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86000" y="2453639"/>
            <a:ext cx="1143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2,6,</a:t>
            </a:r>
            <a:r>
              <a:rPr lang="en-US" sz="2000" b="1" dirty="0" smtClean="0">
                <a:solidFill>
                  <a:srgbClr val="FF0000"/>
                </a:solidFill>
              </a:rPr>
              <a:t>3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29000" y="2754077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6      -       3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 </a:t>
            </a:r>
            <a:r>
              <a:rPr lang="en-US" b="1" dirty="0" smtClean="0"/>
              <a:t>     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0" y="2754077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0" y="3700433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2,3,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404947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2,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0" y="496387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752472"/>
            <a:ext cx="2514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ABC-D/+   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38600" y="752472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tx1"/>
                </a:solidFill>
                <a:latin typeface="+mn-lt"/>
              </a:rPr>
              <a:t>Mis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. A=2,B=6,C=3,D=1   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95584" y="105710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,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2000" b="1" dirty="0" smtClean="0">
                <a:solidFill>
                  <a:srgbClr val="008080"/>
                </a:solidFill>
                <a:latin typeface="+mn-lt"/>
              </a:rPr>
              <a:t>  </a:t>
            </a:r>
            <a:endParaRPr lang="en-US" sz="20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29000" y="4028776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      /       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      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429000" y="4960384"/>
            <a:ext cx="5410199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Var1=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/>
              <a:t>,Var2=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/>
              <a:t>,Hitung= Var2 Opr1 Var1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2      +       3</a:t>
            </a:r>
          </a:p>
          <a:p>
            <a:r>
              <a:rPr lang="en-US" b="1" dirty="0" smtClean="0"/>
              <a:t>                                      =   </a:t>
            </a:r>
            <a:r>
              <a:rPr lang="en-US" b="1" dirty="0" smtClean="0">
                <a:solidFill>
                  <a:srgbClr val="FF0000"/>
                </a:solidFill>
              </a:rPr>
              <a:t>5 </a:t>
            </a:r>
            <a:r>
              <a:rPr lang="en-US" b="1" dirty="0" smtClean="0"/>
              <a:t>     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038600" y="1086143"/>
            <a:ext cx="44958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Value =</a:t>
            </a:r>
            <a:r>
              <a:rPr lang="en-US" sz="2000" b="1" dirty="0" smtClean="0">
                <a:solidFill>
                  <a:srgbClr val="009999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28600" y="219395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33520" y="249629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8268" y="280759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808" y="372285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8600" y="4981399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8600" y="592529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250728" y="4081747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</a:t>
            </a:r>
            <a:r>
              <a:rPr lang="en-US" sz="3600" dirty="0" err="1" smtClean="0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334002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914400"/>
            <a:r>
              <a:rPr lang="en-US" sz="2800" b="1" dirty="0" smtClean="0">
                <a:latin typeface="+mn-lt"/>
              </a:rPr>
              <a:t>P : 2,6,3,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800" b="1" dirty="0" smtClean="0">
                <a:latin typeface="+mn-lt"/>
              </a:rPr>
              <a:t>,1,/,+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Menggunakan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tanda</a:t>
            </a:r>
            <a:r>
              <a:rPr lang="en-US" sz="2400" dirty="0" smtClean="0">
                <a:latin typeface="+mn-lt"/>
              </a:rPr>
              <a:t> “</a:t>
            </a:r>
            <a:r>
              <a:rPr lang="en-US" sz="2400" b="1" dirty="0" smtClean="0">
                <a:latin typeface="+mn-lt"/>
              </a:rPr>
              <a:t>[ ]</a:t>
            </a:r>
            <a:r>
              <a:rPr lang="en-US" sz="2400" dirty="0" smtClean="0">
                <a:latin typeface="+mn-lt"/>
              </a:rPr>
              <a:t>” </a:t>
            </a:r>
            <a:r>
              <a:rPr lang="en-US" sz="2400" dirty="0" err="1" smtClean="0">
                <a:latin typeface="+mn-lt"/>
              </a:rPr>
              <a:t>dgn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cari</a:t>
            </a:r>
            <a:r>
              <a:rPr lang="en-US" sz="2400" dirty="0" smtClean="0">
                <a:latin typeface="+mn-lt"/>
              </a:rPr>
              <a:t> operator </a:t>
            </a:r>
            <a:r>
              <a:rPr lang="en-US" sz="2400" dirty="0" err="1" smtClean="0">
                <a:latin typeface="+mn-lt"/>
              </a:rPr>
              <a:t>pertama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dari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kiri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lalu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hitung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dua</a:t>
            </a:r>
            <a:r>
              <a:rPr lang="en-US" sz="2400" dirty="0" smtClean="0">
                <a:latin typeface="+mn-lt"/>
              </a:rPr>
              <a:t> operand </a:t>
            </a:r>
            <a:r>
              <a:rPr lang="en-US" sz="2400" dirty="0" err="1" smtClean="0">
                <a:latin typeface="+mn-lt"/>
              </a:rPr>
              <a:t>di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sebelah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kirinya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format 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latin typeface="+mn-lt"/>
              </a:rPr>
              <a:t>operator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400" b="1" dirty="0" smtClean="0">
                <a:latin typeface="+mn-lt"/>
              </a:rPr>
              <a:t>]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: 2,[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800" b="1" dirty="0" smtClean="0">
                <a:latin typeface="+mn-lt"/>
              </a:rPr>
              <a:t>],1,/,+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667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2,3,1,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800" b="1" dirty="0" smtClean="0">
                <a:latin typeface="+mn-lt"/>
              </a:rPr>
              <a:t>,+</a:t>
            </a:r>
            <a:endParaRPr lang="en-US" sz="2800" b="1" baseline="30000" dirty="0"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41249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800" b="1" dirty="0" smtClean="0">
                <a:latin typeface="+mn-lt"/>
              </a:rPr>
              <a:t>],+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582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2,3,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50393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[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800" b="1" dirty="0" smtClean="0">
                <a:latin typeface="+mn-lt"/>
              </a:rPr>
              <a:t>]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49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Numerik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1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1278192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19050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2819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22098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3124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1113504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diantara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20279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600" kern="0" dirty="0" smtClean="0">
                <a:latin typeface="+mn-lt"/>
              </a:rPr>
              <a:t>o</a:t>
            </a:r>
            <a:r>
              <a:rPr kumimoji="0" lang="en-US" sz="26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sebelum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29423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setelah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200" dirty="0" smtClean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(Jan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Lukasiewicz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6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6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7305" y="3313057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+AB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7305" y="3903238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-+ABC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7305" y="4502761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*+AB-CD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400" dirty="0" smtClean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4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</a:t>
            </a:r>
            <a:r>
              <a:rPr lang="en-US" sz="3200" dirty="0" smtClean="0">
                <a:solidFill>
                  <a:srgbClr val="008080"/>
                </a:solidFill>
                <a:cs typeface="Tahoma" pitchFamily="34" charset="0"/>
              </a:rPr>
              <a:t>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7909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3491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AB+C-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49587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AB+CD-*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Infix </a:t>
            </a:r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Menjadi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0" dirty="0" err="1" smtClean="0">
                <a:solidFill>
                  <a:schemeClr val="tx1"/>
                </a:solidFill>
              </a:rPr>
              <a:t>Dimisalkan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matematika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ditulis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infix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penampung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matematika</a:t>
            </a:r>
            <a:r>
              <a:rPr lang="en-US" sz="2400" b="0" dirty="0" smtClean="0"/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notasi</a:t>
            </a:r>
            <a:r>
              <a:rPr lang="en-US" sz="2400" dirty="0" smtClean="0">
                <a:solidFill>
                  <a:srgbClr val="FF0000"/>
                </a:solidFill>
              </a:rPr>
              <a:t> postfix</a:t>
            </a:r>
            <a:r>
              <a:rPr lang="en-US" sz="2400" b="0" dirty="0" smtClean="0"/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algoritmanya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: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dalam</a:t>
            </a:r>
            <a:r>
              <a:rPr lang="en-US" sz="2400" b="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tambahkan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smtClean="0">
                <a:solidFill>
                  <a:schemeClr val="tx1"/>
                </a:solidFill>
              </a:rPr>
              <a:t>di </a:t>
            </a:r>
            <a:r>
              <a:rPr lang="en-US" sz="2400" dirty="0" smtClean="0">
                <a:solidFill>
                  <a:schemeClr val="tx1"/>
                </a:solidFill>
              </a:rPr>
              <a:t>sentinel di Q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Pindai</a:t>
            </a:r>
            <a:r>
              <a:rPr lang="en-US" sz="2400" b="0" dirty="0" smtClean="0">
                <a:solidFill>
                  <a:schemeClr val="tx1"/>
                </a:solidFill>
              </a:rPr>
              <a:t> Q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kanan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ulangi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langkah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c</a:t>
            </a:r>
            <a:r>
              <a:rPr lang="en-US" sz="2400" b="0" dirty="0" smtClean="0">
                <a:solidFill>
                  <a:schemeClr val="tx1"/>
                </a:solidFill>
              </a:rPr>
              <a:t> s/d </a:t>
            </a:r>
            <a:r>
              <a:rPr lang="en-US" sz="2400" dirty="0" smtClean="0">
                <a:solidFill>
                  <a:schemeClr val="tx1"/>
                </a:solidFill>
              </a:rPr>
              <a:t>f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untuk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setiap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elemen</a:t>
            </a:r>
            <a:r>
              <a:rPr lang="en-US" sz="2400" b="0" dirty="0" smtClean="0">
                <a:solidFill>
                  <a:schemeClr val="tx1"/>
                </a:solidFill>
              </a:rPr>
              <a:t> Q </a:t>
            </a:r>
            <a:r>
              <a:rPr lang="en-US" sz="2400" b="0" dirty="0" err="1" smtClean="0">
                <a:solidFill>
                  <a:schemeClr val="tx1"/>
                </a:solidFill>
              </a:rPr>
              <a:t>sampai</a:t>
            </a:r>
            <a:r>
              <a:rPr lang="en-US" sz="2400" b="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kosong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operand</a:t>
            </a:r>
            <a:r>
              <a:rPr lang="en-US" sz="2400" b="0" dirty="0" smtClean="0"/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push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stack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</a:t>
            </a:r>
            <a:r>
              <a:rPr lang="en-US" sz="2400" dirty="0" err="1" smtClean="0">
                <a:solidFill>
                  <a:schemeClr val="tx1"/>
                </a:solidFill>
              </a:rPr>
              <a:t>isi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dirty="0" err="1" smtClean="0">
                <a:solidFill>
                  <a:schemeClr val="tx1"/>
                </a:solidFill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ditemukan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tanda</a:t>
            </a:r>
            <a:r>
              <a:rPr lang="en-US" sz="2400" dirty="0" smtClean="0">
                <a:solidFill>
                  <a:schemeClr val="tx1"/>
                </a:solidFill>
              </a:rPr>
              <a:t> “(“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 </a:t>
            </a:r>
            <a:r>
              <a:rPr lang="en-US" sz="2400" b="0" dirty="0" err="1" smtClean="0">
                <a:solidFill>
                  <a:schemeClr val="tx1"/>
                </a:solidFill>
              </a:rPr>
              <a:t>sedangkan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“(“ </a:t>
            </a:r>
            <a:r>
              <a:rPr lang="en-US" sz="2400" b="0" dirty="0" err="1" smtClean="0">
                <a:solidFill>
                  <a:schemeClr val="tx1"/>
                </a:solidFill>
              </a:rPr>
              <a:t>tidak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disertakan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P.</a:t>
            </a:r>
          </a:p>
          <a:p>
            <a:pPr marL="236538" lvl="0" indent="-236538">
              <a:spcBef>
                <a:spcPts val="0"/>
              </a:spcBef>
              <a:buFont typeface="+mj-lt"/>
              <a:buAutoNum type="alphaLcPeriod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operator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:</a:t>
            </a: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0" dirty="0" err="1" smtClean="0">
                <a:solidFill>
                  <a:schemeClr val="tx1"/>
                </a:solidFill>
              </a:rPr>
              <a:t>Selama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elemen</a:t>
            </a:r>
            <a:r>
              <a:rPr lang="en-US" sz="2400" dirty="0" smtClean="0">
                <a:solidFill>
                  <a:schemeClr val="tx1"/>
                </a:solidFill>
              </a:rPr>
              <a:t> paling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mempunyai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operator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operator </a:t>
            </a:r>
            <a:r>
              <a:rPr lang="en-US" sz="2400" b="0" dirty="0" err="1" smtClean="0">
                <a:solidFill>
                  <a:schemeClr val="tx1"/>
                </a:solidFill>
              </a:rPr>
              <a:t>tersebut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stack.</a:t>
            </a:r>
          </a:p>
          <a:p>
            <a:pPr lvl="0"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E = A + B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Q 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514818"/>
              </p:ext>
            </p:extLst>
          </p:nvPr>
        </p:nvGraphicFramePr>
        <p:xfrm>
          <a:off x="685800" y="2819400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600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16002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32766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3810001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1.   A   </a:t>
            </a:r>
            <a:endParaRPr lang="en-US" sz="28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2672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2.   +   </a:t>
            </a:r>
            <a:endParaRPr lang="en-US" sz="28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47244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3.   B   </a:t>
            </a:r>
            <a:endParaRPr lang="en-US" sz="28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5181601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4.   )   </a:t>
            </a:r>
            <a:endParaRPr lang="en-US" sz="28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38100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0200" y="381000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2672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47244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42672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102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7244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181601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51816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19200" y="2101644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7725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64682"/>
              </p:ext>
            </p:extLst>
          </p:nvPr>
        </p:nvGraphicFramePr>
        <p:xfrm>
          <a:off x="685800" y="2104104"/>
          <a:ext cx="7086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4036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143000" y="122938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A + (B – C) / D </a:t>
            </a:r>
            <a:endParaRPr lang="en-US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4768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8999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A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2047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+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5095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(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38291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B   </a:t>
            </a:r>
            <a:endParaRPr lang="en-US" sz="20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5146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(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119162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-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4453458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C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7287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7.    )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0335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/   </a:t>
            </a:r>
            <a:endParaRPr lang="en-US" sz="20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535311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9.    D   </a:t>
            </a:r>
            <a:endParaRPr lang="en-US" sz="2000" b="1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64316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10.  )   </a:t>
            </a:r>
            <a:endParaRPr lang="en-US" sz="20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28999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  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28999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  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3215148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+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3204762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509562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(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62600" y="3505200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38247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3810000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 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1191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</a:t>
            </a: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41442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4387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(+(-   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4449096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4743510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   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7391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50335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/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5043948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   </a:t>
            </a:r>
            <a:endParaRPr lang="en-US" sz="20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348748"/>
            <a:ext cx="1371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5338362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(+/   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562600" y="5653548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ABC-D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28712" y="1597969"/>
            <a:ext cx="2514600" cy="675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ABC-D/+  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2912250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2769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5669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387422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1913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49365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48009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10571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395766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705474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563563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Contoh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461248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A + ( B * C  - ( D / E ^ F ) * G ) * H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Q : A + ( B * C  - ( D / E ^ F ) * G ) * H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 lvl="0">
              <a:spcBef>
                <a:spcPts val="0"/>
              </a:spcBef>
              <a:buNone/>
            </a:pPr>
            <a:r>
              <a:rPr lang="en-US" sz="32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 Q </a:t>
            </a:r>
            <a:r>
              <a:rPr lang="en-US" sz="3200" b="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ada</a:t>
            </a:r>
            <a:r>
              <a:rPr lang="en-US" sz="3200" b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 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simbol</a:t>
            </a:r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elemen</a:t>
            </a:r>
            <a:endParaRPr lang="en-US" sz="3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spcBef>
                <a:spcPts val="0"/>
              </a:spcBef>
              <a:buNone/>
            </a:pPr>
            <a:endParaRPr lang="en-US" sz="3200" b="0" dirty="0" smtClean="0"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000" b="0" dirty="0" smtClean="0">
                <a:solidFill>
                  <a:schemeClr val="tx1"/>
                </a:solidFill>
                <a:cs typeface="Tahoma" pitchFamily="34" charset="0"/>
              </a:rPr>
              <a:t>Q :</a:t>
            </a:r>
            <a:endParaRPr lang="en-US" sz="3200" b="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3200" b="0" dirty="0" smtClean="0"/>
          </a:p>
          <a:p>
            <a:pPr>
              <a:spcBef>
                <a:spcPts val="0"/>
              </a:spcBef>
              <a:buNone/>
            </a:pPr>
            <a:endParaRPr lang="en-US" sz="3200" b="0" dirty="0"/>
          </a:p>
          <a:p>
            <a:pPr>
              <a:spcBef>
                <a:spcPts val="0"/>
              </a:spcBef>
              <a:buNone/>
            </a:pPr>
            <a:r>
              <a:rPr lang="en-US" sz="3200" b="0" dirty="0" err="1" smtClean="0">
                <a:solidFill>
                  <a:schemeClr val="tx1"/>
                </a:solidFill>
              </a:rPr>
              <a:t>Lakukan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seperti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contoh</a:t>
            </a:r>
            <a:r>
              <a:rPr lang="en-US" sz="3200" b="0" dirty="0" smtClean="0">
                <a:solidFill>
                  <a:schemeClr val="tx1"/>
                </a:solidFill>
              </a:rPr>
              <a:t> 1 </a:t>
            </a:r>
            <a:r>
              <a:rPr lang="en-US" sz="3200" b="0" dirty="0" err="1" smtClean="0">
                <a:solidFill>
                  <a:schemeClr val="tx1"/>
                </a:solidFill>
              </a:rPr>
              <a:t>atau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contoh</a:t>
            </a:r>
            <a:r>
              <a:rPr lang="en-US" sz="3200" b="0" dirty="0" smtClean="0">
                <a:solidFill>
                  <a:schemeClr val="tx1"/>
                </a:solidFill>
              </a:rPr>
              <a:t> 2</a:t>
            </a:r>
            <a:endParaRPr lang="en-US" sz="3200" b="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549744"/>
              </p:ext>
            </p:extLst>
          </p:nvPr>
        </p:nvGraphicFramePr>
        <p:xfrm>
          <a:off x="1066800" y="3276600"/>
          <a:ext cx="7728155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71291"/>
                <a:gridCol w="432619"/>
                <a:gridCol w="381000"/>
                <a:gridCol w="381000"/>
                <a:gridCol w="368710"/>
                <a:gridCol w="383458"/>
                <a:gridCol w="368709"/>
                <a:gridCol w="398207"/>
                <a:gridCol w="412955"/>
                <a:gridCol w="368709"/>
                <a:gridCol w="398207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3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13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19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 Narrow" pitchFamily="34" charset="0"/>
                        </a:rPr>
                        <a:t>20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77200" y="139898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Infix      Postfix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0292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latin typeface="+mn-lt"/>
              </a:rPr>
              <a:t>Q = A + B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39342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7620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Menggunakan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tanda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“[ ]” </a:t>
            </a:r>
            <a:r>
              <a:rPr lang="en-US" sz="2400" b="1" dirty="0" err="1" smtClean="0">
                <a:latin typeface="+mn-lt"/>
              </a:rPr>
              <a:t>dengan</a:t>
            </a:r>
            <a:r>
              <a:rPr lang="en-US" sz="2400" b="1" dirty="0" smtClean="0">
                <a:latin typeface="+mn-lt"/>
              </a:rPr>
              <a:t> format 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operator]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b="1" dirty="0" err="1" smtClean="0">
                <a:latin typeface="+mn-lt"/>
              </a:rPr>
              <a:t>dgn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memperhatikan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28775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= [AB+]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3464" y="33200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353580"/>
            <a:ext cx="408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4810780"/>
            <a:ext cx="370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3968" y="52679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1238</TotalTime>
  <Words>867</Words>
  <Application>Microsoft Office PowerPoint</Application>
  <PresentationFormat>On-screen Show (4:3)</PresentationFormat>
  <Paragraphs>254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Narrow</vt:lpstr>
      <vt:lpstr>Courier New</vt:lpstr>
      <vt:lpstr>Tahoma</vt:lpstr>
      <vt:lpstr>Times New Roman</vt:lpstr>
      <vt:lpstr>Verdana</vt:lpstr>
      <vt:lpstr>Wingdings</vt:lpstr>
      <vt:lpstr>Abstrak Black</vt:lpstr>
      <vt:lpstr>Image</vt:lpstr>
      <vt:lpstr>PowerPoint Presentation</vt:lpstr>
      <vt:lpstr>Notasi Numerik </vt:lpstr>
      <vt:lpstr>Polish Notation</vt:lpstr>
      <vt:lpstr>Notasi Postfix (Suffix)</vt:lpstr>
      <vt:lpstr>Infix Menjadi Postfix</vt:lpstr>
      <vt:lpstr>Contoh 1</vt:lpstr>
      <vt:lpstr>Contoh 2</vt:lpstr>
      <vt:lpstr>Contoh 3</vt:lpstr>
      <vt:lpstr>Cara Manual Infix      Postfix</vt:lpstr>
      <vt:lpstr>Menghitung Pada Notasi Postfix  </vt:lpstr>
      <vt:lpstr>Contoh </vt:lpstr>
      <vt:lpstr>Cara Manual Menghitung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Tati Harihayati</cp:lastModifiedBy>
  <cp:revision>200</cp:revision>
  <dcterms:created xsi:type="dcterms:W3CDTF">2012-05-03T03:45:54Z</dcterms:created>
  <dcterms:modified xsi:type="dcterms:W3CDTF">2015-05-11T08:39:43Z</dcterms:modified>
</cp:coreProperties>
</file>