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318" r:id="rId27"/>
    <p:sldId id="277" r:id="rId2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dirty="0" err="1" smtClean="0">
                <a:solidFill>
                  <a:schemeClr val="tx2"/>
                </a:solidFill>
              </a:rPr>
              <a:t>Operasi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kosong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digunakan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untuk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memeriksa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apakah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atau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dirty="0" err="1" smtClean="0">
                <a:solidFill>
                  <a:schemeClr val="tx2"/>
                </a:solidFill>
              </a:rPr>
              <a:t>Operasi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kosong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didapat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dengan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memeriksa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harga</a:t>
            </a:r>
            <a:r>
              <a:rPr lang="en-US" sz="2200" dirty="0" smtClean="0">
                <a:solidFill>
                  <a:schemeClr val="tx2"/>
                </a:solidFill>
              </a:rPr>
              <a:t> Rear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Queue. </a:t>
            </a:r>
            <a:r>
              <a:rPr lang="en-US" sz="2200" dirty="0" err="1" smtClean="0">
                <a:solidFill>
                  <a:schemeClr val="tx2"/>
                </a:solidFill>
              </a:rPr>
              <a:t>Jika</a:t>
            </a:r>
            <a:r>
              <a:rPr lang="en-US" sz="2200" dirty="0" smtClean="0">
                <a:solidFill>
                  <a:schemeClr val="tx2"/>
                </a:solidFill>
              </a:rPr>
              <a:t> Rear </a:t>
            </a:r>
            <a:r>
              <a:rPr lang="en-US" sz="2200" dirty="0" err="1" smtClean="0">
                <a:solidFill>
                  <a:schemeClr val="tx2"/>
                </a:solidFill>
              </a:rPr>
              <a:t>bernilai</a:t>
            </a:r>
            <a:r>
              <a:rPr lang="en-US" sz="2200" dirty="0" smtClean="0">
                <a:solidFill>
                  <a:schemeClr val="tx2"/>
                </a:solidFill>
              </a:rPr>
              <a:t> 0 (</a:t>
            </a:r>
            <a:r>
              <a:rPr lang="en-US" sz="2200" dirty="0" err="1" smtClean="0">
                <a:solidFill>
                  <a:schemeClr val="tx2"/>
                </a:solidFill>
              </a:rPr>
              <a:t>nol</a:t>
            </a:r>
            <a:r>
              <a:rPr lang="en-US" sz="2200" dirty="0" smtClean="0">
                <a:solidFill>
                  <a:schemeClr val="tx2"/>
                </a:solidFill>
              </a:rPr>
              <a:t>), </a:t>
            </a:r>
            <a:r>
              <a:rPr lang="en-US" sz="2200" dirty="0" err="1" smtClean="0">
                <a:solidFill>
                  <a:schemeClr val="tx2"/>
                </a:solidFill>
              </a:rPr>
              <a:t>maka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queue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r>
              <a:rPr lang="en-US" sz="2200" dirty="0" err="1" smtClean="0">
                <a:solidFill>
                  <a:schemeClr val="tx2"/>
                </a:solidFill>
              </a:rPr>
              <a:t>Jika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tidak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bernilai</a:t>
            </a:r>
            <a:r>
              <a:rPr lang="en-US" sz="2200" dirty="0" smtClean="0">
                <a:solidFill>
                  <a:schemeClr val="tx2"/>
                </a:solidFill>
              </a:rPr>
              <a:t> 0, </a:t>
            </a:r>
            <a:r>
              <a:rPr lang="en-US" sz="2200" dirty="0" err="1" smtClean="0">
                <a:solidFill>
                  <a:schemeClr val="tx2"/>
                </a:solidFill>
              </a:rPr>
              <a:t>maka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berarti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queue </a:t>
            </a:r>
            <a:r>
              <a:rPr lang="en-US" sz="2200" b="1" dirty="0" err="1" smtClean="0">
                <a:solidFill>
                  <a:schemeClr val="tx2"/>
                </a:solidFill>
              </a:rPr>
              <a:t>mempunyai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</a:rPr>
              <a:t> (</a:t>
            </a:r>
            <a:r>
              <a:rPr lang="en-US" sz="2200" b="1" dirty="0" err="1" smtClean="0">
                <a:solidFill>
                  <a:schemeClr val="tx2"/>
                </a:solidFill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)</a:t>
            </a:r>
            <a:r>
              <a:rPr lang="en-US" sz="2200" dirty="0" smtClean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2"/>
                </a:solidFill>
              </a:rPr>
              <a:t>Pada</a:t>
            </a:r>
            <a:r>
              <a:rPr lang="en-US" sz="2200" dirty="0" smtClean="0">
                <a:solidFill>
                  <a:schemeClr val="tx2"/>
                </a:solidFill>
              </a:rPr>
              <a:t> Queue yang </a:t>
            </a:r>
            <a:r>
              <a:rPr lang="en-US" sz="2200" dirty="0" err="1" smtClean="0">
                <a:solidFill>
                  <a:schemeClr val="tx2"/>
                </a:solidFill>
              </a:rPr>
              <a:t>menggunakan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operasi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kosong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digunakan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saat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Dequeue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2"/>
                </a:solidFill>
              </a:rPr>
              <a:t>Tapi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pada</a:t>
            </a:r>
            <a:r>
              <a:rPr lang="en-US" sz="2200" dirty="0" smtClean="0">
                <a:solidFill>
                  <a:schemeClr val="tx2"/>
                </a:solidFill>
              </a:rPr>
              <a:t> Queue yang </a:t>
            </a:r>
            <a:r>
              <a:rPr lang="en-US" sz="2200" dirty="0" err="1" smtClean="0">
                <a:solidFill>
                  <a:schemeClr val="tx2"/>
                </a:solidFill>
              </a:rPr>
              <a:t>menggunakan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operasi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kosong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digunakan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saat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dirty="0" err="1" smtClean="0">
                <a:solidFill>
                  <a:schemeClr val="tx2"/>
                </a:solidFill>
              </a:rPr>
              <a:t>Fungsi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penuh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berguna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untuk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memeriksa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apakah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telah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penuh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belum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dirty="0" err="1" smtClean="0">
                <a:solidFill>
                  <a:schemeClr val="tx2"/>
                </a:solidFill>
              </a:rPr>
              <a:t>Fungsi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ini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diperlukan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ketika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proses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</a:rPr>
              <a:t>Jika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penunjuk</a:t>
            </a:r>
            <a:r>
              <a:rPr lang="en-US" sz="2400" dirty="0" smtClean="0">
                <a:solidFill>
                  <a:schemeClr val="tx2"/>
                </a:solidFill>
              </a:rPr>
              <a:t> 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maka</a:t>
            </a:r>
            <a:r>
              <a:rPr lang="en-US" sz="2400" dirty="0" smtClean="0">
                <a:solidFill>
                  <a:schemeClr val="tx2"/>
                </a:solidFill>
              </a:rPr>
              <a:t> Queue </a:t>
            </a:r>
            <a:r>
              <a:rPr lang="en-US" sz="2400" dirty="0" err="1" smtClean="0">
                <a:solidFill>
                  <a:schemeClr val="tx2"/>
                </a:solidFill>
              </a:rPr>
              <a:t>telah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 algn="just"/>
            <a:r>
              <a:rPr lang="en-US" sz="2400" dirty="0" err="1" smtClean="0">
                <a:solidFill>
                  <a:schemeClr val="tx2"/>
                </a:solidFill>
              </a:rPr>
              <a:t>Jika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tidak</a:t>
            </a:r>
            <a:r>
              <a:rPr lang="en-US" sz="2400" b="1" dirty="0">
                <a:solidFill>
                  <a:schemeClr val="tx2"/>
                </a:solidFill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maka</a:t>
            </a:r>
            <a:r>
              <a:rPr lang="en-US" sz="2400" dirty="0" smtClean="0">
                <a:solidFill>
                  <a:schemeClr val="tx2"/>
                </a:solidFill>
              </a:rPr>
              <a:t> Queue </a:t>
            </a:r>
            <a:r>
              <a:rPr lang="en-US" sz="2400" dirty="0" err="1" smtClean="0">
                <a:solidFill>
                  <a:schemeClr val="tx2"/>
                </a:solidFill>
              </a:rPr>
              <a:t>belum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tx2"/>
                </a:solidFill>
              </a:rPr>
              <a:t>Fungsi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penuh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hanya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pada</a:t>
            </a:r>
            <a:r>
              <a:rPr lang="en-US" sz="2400" dirty="0" smtClean="0">
                <a:solidFill>
                  <a:schemeClr val="tx2"/>
                </a:solidFill>
              </a:rPr>
              <a:t> queue </a:t>
            </a:r>
            <a:r>
              <a:rPr lang="en-US" sz="2400" dirty="0" err="1" smtClean="0">
                <a:solidFill>
                  <a:schemeClr val="tx2"/>
                </a:solidFill>
              </a:rPr>
              <a:t>yg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menggunakan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array </a:t>
            </a:r>
            <a:r>
              <a:rPr lang="en-US" sz="2400" b="1" dirty="0" err="1" smtClean="0">
                <a:solidFill>
                  <a:srgbClr val="FF0000"/>
                </a:solidFill>
              </a:rPr>
              <a:t>statis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400" dirty="0" err="1" smtClean="0">
                <a:solidFill>
                  <a:schemeClr val="tx2"/>
                </a:solidFill>
              </a:rPr>
              <a:t>Fungsi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Satu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Simpul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berguna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untuk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memeriksa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memiliki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FF0000"/>
                </a:solidFill>
              </a:rPr>
              <a:t> (data)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400" dirty="0" err="1" smtClean="0">
                <a:solidFill>
                  <a:schemeClr val="tx2"/>
                </a:solidFill>
              </a:rPr>
              <a:t>Fungsi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ini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diperlukan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ketika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proses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Dequeue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chemeClr val="tx2"/>
                </a:solidFill>
              </a:rPr>
              <a:t>Jika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penunjuk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penunjuk</a:t>
            </a:r>
            <a:r>
              <a:rPr lang="en-US" sz="2400" b="1" dirty="0" smtClean="0">
                <a:solidFill>
                  <a:srgbClr val="C00000"/>
                </a:solidFill>
              </a:rPr>
              <a:t> Front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maka</a:t>
            </a:r>
            <a:r>
              <a:rPr lang="en-US" sz="2400" dirty="0" smtClean="0">
                <a:solidFill>
                  <a:schemeClr val="tx2"/>
                </a:solidFill>
              </a:rPr>
              <a:t> Queue </a:t>
            </a:r>
            <a:r>
              <a:rPr lang="en-US" sz="2400" dirty="0" err="1" smtClean="0">
                <a:solidFill>
                  <a:schemeClr val="tx2"/>
                </a:solidFill>
              </a:rPr>
              <a:t>memiliki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satu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simpul</a:t>
            </a:r>
            <a:r>
              <a:rPr lang="en-US" sz="2400" dirty="0" smtClean="0">
                <a:solidFill>
                  <a:schemeClr val="tx2"/>
                </a:solidFill>
              </a:rPr>
              <a:t>(data).</a:t>
            </a:r>
          </a:p>
          <a:p>
            <a:pPr marL="339725" indent="-339725" algn="just"/>
            <a:r>
              <a:rPr lang="en-US" sz="2400" dirty="0" err="1" smtClean="0">
                <a:solidFill>
                  <a:schemeClr val="tx2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maka</a:t>
            </a:r>
            <a:r>
              <a:rPr lang="en-US" sz="2400" dirty="0" smtClean="0">
                <a:solidFill>
                  <a:schemeClr val="tx2"/>
                </a:solidFill>
              </a:rPr>
              <a:t> Queue </a:t>
            </a:r>
            <a:r>
              <a:rPr lang="en-US" sz="2400" dirty="0" err="1" smtClean="0">
                <a:solidFill>
                  <a:schemeClr val="tx2"/>
                </a:solidFill>
              </a:rPr>
              <a:t>memiliki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lebih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dari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satu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simpul</a:t>
            </a:r>
            <a:r>
              <a:rPr lang="en-US" sz="2400" dirty="0" smtClean="0">
                <a:solidFill>
                  <a:schemeClr val="tx2"/>
                </a:solidFill>
              </a:rPr>
              <a:t> (data).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tx2"/>
                </a:solidFill>
              </a:rPr>
              <a:t>Fungsi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Satu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Simpul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hanya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ada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pada</a:t>
            </a:r>
            <a:r>
              <a:rPr lang="en-US" sz="2400" dirty="0" smtClean="0">
                <a:solidFill>
                  <a:schemeClr val="tx2"/>
                </a:solidFill>
              </a:rPr>
              <a:t> Queue </a:t>
            </a:r>
            <a:r>
              <a:rPr lang="en-US" sz="2400" dirty="0" err="1" smtClean="0">
                <a:solidFill>
                  <a:schemeClr val="tx2"/>
                </a:solidFill>
              </a:rPr>
              <a:t>yg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menggunakan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Linked List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kondisinya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.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(Front,Rear,Queue</a:t>
            </a:r>
            <a:r>
              <a:rPr lang="en-US" sz="2400" dirty="0" smtClean="0">
                <a:latin typeface="+mn-lt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8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4290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(Front,Rear,Queue</a:t>
            </a:r>
            <a:r>
              <a:rPr lang="en-US" sz="2400" dirty="0" smtClean="0">
                <a:latin typeface="+mn-lt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(Front,Rear,Queue</a:t>
            </a:r>
            <a:r>
              <a:rPr lang="en-US" sz="2400" dirty="0" smtClean="0">
                <a:latin typeface="+mn-lt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5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(Front,Rear,Queue</a:t>
            </a:r>
            <a:r>
              <a:rPr lang="en-US" sz="2400" dirty="0" smtClean="0">
                <a:latin typeface="+mn-lt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7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36907" y="51816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(Front,Rear,Queue</a:t>
            </a:r>
            <a:r>
              <a:rPr lang="en-US" sz="2400" dirty="0" smtClean="0">
                <a:latin typeface="+mn-lt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r>
              <a:rPr lang="en-US" sz="2800" b="1" dirty="0" smtClean="0">
                <a:solidFill>
                  <a:schemeClr val="tx2"/>
                </a:solidFill>
              </a:rPr>
              <a:t>(Front,Rear,8)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tx2"/>
                  </a:solidFill>
                </a:rPr>
                <a:t>baru</a:t>
              </a:r>
              <a:endParaRPr lang="en-US" sz="2800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Front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7030A0"/>
                </a:solidFill>
              </a:rPr>
              <a:t>Rear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/>
          </a:bodyPr>
          <a:lstStyle/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adalah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mengambil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/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terjadi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proses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, data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. 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karena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(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direpresentasikan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Array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457200" lvl="2" indent="-45720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92238"/>
            <a:ext cx="8381999" cy="4852987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Queue (</a:t>
            </a:r>
            <a:r>
              <a:rPr lang="en-US" sz="2600" b="1" dirty="0" err="1" smtClean="0">
                <a:solidFill>
                  <a:srgbClr val="C00000"/>
                </a:solidFill>
              </a:rPr>
              <a:t>antrian</a:t>
            </a:r>
            <a:r>
              <a:rPr lang="en-US" sz="2600" b="1" dirty="0" smtClean="0">
                <a:solidFill>
                  <a:srgbClr val="C00000"/>
                </a:solidFill>
              </a:rPr>
              <a:t>) </a:t>
            </a:r>
            <a:r>
              <a:rPr lang="en-US" sz="2600" dirty="0" err="1" smtClean="0">
                <a:solidFill>
                  <a:schemeClr val="tx2"/>
                </a:solidFill>
              </a:rPr>
              <a:t>adalah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barisan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</a:t>
            </a:r>
            <a:r>
              <a:rPr lang="en-US" sz="2600" dirty="0" smtClean="0">
                <a:solidFill>
                  <a:schemeClr val="tx2"/>
                </a:solidFill>
              </a:rPr>
              <a:t>yang </a:t>
            </a:r>
            <a:r>
              <a:rPr lang="en-US" sz="2600" dirty="0" err="1" smtClean="0">
                <a:solidFill>
                  <a:schemeClr val="tx2"/>
                </a:solidFill>
              </a:rPr>
              <a:t>ketika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memasukkan</a:t>
            </a:r>
            <a:r>
              <a:rPr lang="en-US" sz="2600" dirty="0" smtClean="0">
                <a:solidFill>
                  <a:schemeClr val="tx2"/>
                </a:solidFill>
              </a:rPr>
              <a:t>/</a:t>
            </a:r>
            <a:r>
              <a:rPr lang="en-US" sz="2600" dirty="0" err="1" smtClean="0">
                <a:solidFill>
                  <a:schemeClr val="tx2"/>
                </a:solidFill>
              </a:rPr>
              <a:t>menambah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belakang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(rear) </a:t>
            </a:r>
            <a:r>
              <a:rPr lang="en-US" sz="2600" dirty="0" err="1" smtClean="0">
                <a:solidFill>
                  <a:schemeClr val="tx2"/>
                </a:solidFill>
              </a:rPr>
              <a:t>dan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jika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akan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mengeluarkan</a:t>
            </a:r>
            <a:r>
              <a:rPr lang="en-US" sz="2600" dirty="0" smtClean="0">
                <a:solidFill>
                  <a:schemeClr val="tx2"/>
                </a:solidFill>
              </a:rPr>
              <a:t>/</a:t>
            </a:r>
            <a:r>
              <a:rPr lang="en-US" sz="2600" dirty="0" err="1" smtClean="0">
                <a:solidFill>
                  <a:schemeClr val="tx2"/>
                </a:solidFill>
              </a:rPr>
              <a:t>mengambil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/data yang </a:t>
            </a:r>
            <a:r>
              <a:rPr lang="en-US" sz="2600" dirty="0" err="1" smtClean="0">
                <a:solidFill>
                  <a:schemeClr val="tx2"/>
                </a:solidFill>
              </a:rPr>
              <a:t>berada</a:t>
            </a:r>
            <a:r>
              <a:rPr lang="en-US" sz="2600" dirty="0" smtClean="0">
                <a:solidFill>
                  <a:schemeClr val="tx2"/>
                </a:solidFill>
              </a:rPr>
              <a:t> di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paling </a:t>
            </a:r>
            <a:r>
              <a:rPr lang="en-US" sz="2600" b="1" dirty="0" err="1" smtClean="0">
                <a:solidFill>
                  <a:srgbClr val="C00000"/>
                </a:solidFill>
              </a:rPr>
              <a:t>depan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(front) </a:t>
            </a:r>
            <a:r>
              <a:rPr lang="en-US" sz="26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52927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dirty="0" err="1" smtClean="0">
                <a:solidFill>
                  <a:schemeClr val="tx2"/>
                </a:solidFill>
                <a:latin typeface="+mn-lt"/>
              </a:rPr>
              <a:t>Operasi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dirty="0" smtClean="0">
                <a:latin typeface="+mn-lt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tidak</a:t>
            </a:r>
            <a:endParaRPr lang="en-US" dirty="0" smtClean="0">
              <a:solidFill>
                <a:schemeClr val="tx2"/>
              </a:solidFill>
              <a:latin typeface="+mn-lt"/>
            </a:endParaRPr>
          </a:p>
          <a:p>
            <a:pPr marL="515938" lvl="2" indent="-515938" algn="just"/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Front </a:t>
            </a:r>
            <a:r>
              <a:rPr lang="en-US" b="1" dirty="0" err="1" smtClean="0">
                <a:solidFill>
                  <a:srgbClr val="C00000"/>
                </a:solidFill>
                <a:latin typeface="+mn-lt"/>
              </a:rPr>
              <a:t>bertambah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 1</a:t>
            </a:r>
          </a:p>
          <a:p>
            <a:pPr marL="515938" lvl="2" indent="-515938" algn="just"/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berada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= 1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9547" y="1219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99547" y="158545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99547" y="193249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99547" y="228399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99547" y="263996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449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Queue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front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rear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99547" y="299347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399547" y="370104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9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399547" y="334954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Dequeue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9547" y="405255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</a:rPr>
              <a:t>Enqueue</a:t>
            </a:r>
            <a:r>
              <a:rPr lang="en-US" sz="2400" dirty="0" smtClean="0">
                <a:solidFill>
                  <a:schemeClr val="tx2"/>
                </a:solidFill>
              </a:rPr>
              <a:t>(Front,Rear,Queue,</a:t>
            </a:r>
            <a:r>
              <a:rPr lang="en-US" sz="2400" b="1" dirty="0" smtClean="0">
                <a:solidFill>
                  <a:schemeClr val="tx2"/>
                </a:solidFill>
              </a:rPr>
              <a:t>12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Buat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program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Queue:</a:t>
            </a:r>
          </a:p>
          <a:p>
            <a:pPr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2 </a:t>
            </a:r>
            <a:r>
              <a:rPr lang="en-US" sz="22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200" b="1" dirty="0" smtClean="0">
                <a:solidFill>
                  <a:srgbClr val="FF0000"/>
                </a:solidFill>
              </a:rPr>
              <a:t> Queue Linear (Array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2 </a:t>
            </a:r>
            <a:r>
              <a:rPr lang="en-US" sz="22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200" b="1" dirty="0" smtClean="0">
                <a:solidFill>
                  <a:srgbClr val="FF0000"/>
                </a:solidFill>
              </a:rPr>
              <a:t> Queue Circular (Array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2 </a:t>
            </a:r>
            <a:r>
              <a:rPr lang="en-US" sz="22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200" b="1" dirty="0" smtClean="0">
                <a:solidFill>
                  <a:srgbClr val="FF0000"/>
                </a:solidFill>
              </a:rPr>
              <a:t> Queue Linear (Single Linked List)</a:t>
            </a:r>
          </a:p>
          <a:p>
            <a:pPr>
              <a:buFontTx/>
              <a:buChar char="-"/>
            </a:pPr>
            <a:r>
              <a:rPr lang="en-US" sz="2200" b="1" dirty="0" smtClean="0">
                <a:solidFill>
                  <a:srgbClr val="FF0000"/>
                </a:solidFill>
              </a:rPr>
              <a:t>2 </a:t>
            </a:r>
            <a:r>
              <a:rPr lang="en-US" sz="22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200" b="1" dirty="0" smtClean="0">
                <a:solidFill>
                  <a:srgbClr val="FF0000"/>
                </a:solidFill>
              </a:rPr>
              <a:t> Queue Linear (Double Linked List)</a:t>
            </a:r>
          </a:p>
          <a:p>
            <a:pPr marL="0" indent="0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Kasus</a:t>
            </a:r>
            <a:r>
              <a:rPr lang="en-US" sz="2200" b="1" dirty="0" smtClean="0">
                <a:solidFill>
                  <a:schemeClr val="tx2"/>
                </a:solidFill>
              </a:rPr>
              <a:t> yang </a:t>
            </a:r>
            <a:r>
              <a:rPr lang="en-US" sz="2200" b="1" dirty="0" err="1" smtClean="0">
                <a:solidFill>
                  <a:schemeClr val="tx2"/>
                </a:solidFill>
              </a:rPr>
              <a:t>dibahas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tugas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sebelumnya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lvl="0">
              <a:buNone/>
            </a:pPr>
            <a:endParaRPr lang="en-US" sz="22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3955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0070C0"/>
                </a:solidFill>
              </a:rPr>
              <a:t>Enqueue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mengeluarkan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memasukkan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menambah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7030A0"/>
                </a:solidFill>
              </a:rPr>
              <a:t>Dequeue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4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MaxQueue</a:t>
            </a:r>
            <a:r>
              <a:rPr lang="en-US" sz="2400" dirty="0" smtClean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Larik_Queue</a:t>
            </a:r>
            <a:r>
              <a:rPr lang="en-US" sz="2400" dirty="0" smtClean="0">
                <a:solidFill>
                  <a:schemeClr val="tx2"/>
                </a:solidFill>
              </a:rPr>
              <a:t> =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u="sng" dirty="0" smtClean="0">
                <a:solidFill>
                  <a:schemeClr val="tx2"/>
                </a:solidFill>
              </a:rPr>
              <a:t>array</a:t>
            </a:r>
            <a:r>
              <a:rPr lang="en-US" sz="2400" dirty="0" smtClean="0">
                <a:solidFill>
                  <a:schemeClr val="tx2"/>
                </a:solidFill>
              </a:rPr>
              <a:t> [1..MaxQueue] </a:t>
            </a:r>
            <a:r>
              <a:rPr lang="en-US" sz="2400" b="1" u="sng" dirty="0" smtClean="0">
                <a:solidFill>
                  <a:schemeClr val="tx2"/>
                </a:solidFill>
              </a:rPr>
              <a:t>of</a:t>
            </a:r>
            <a:r>
              <a:rPr lang="en-US" sz="2400" b="1" dirty="0" smtClean="0">
                <a:solidFill>
                  <a:schemeClr val="tx2"/>
                </a:solidFill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</a:rPr>
              <a:t>tipedata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	</a:t>
            </a:r>
          </a:p>
          <a:p>
            <a:pPr indent="-166688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Queue : </a:t>
            </a:r>
            <a:r>
              <a:rPr lang="en-US" sz="2400" dirty="0" err="1" smtClean="0">
                <a:solidFill>
                  <a:schemeClr val="tx2"/>
                </a:solidFill>
              </a:rPr>
              <a:t>Larik_Queue</a:t>
            </a:r>
            <a:r>
              <a:rPr lang="en-US" sz="2400" dirty="0" smtClean="0">
                <a:solidFill>
                  <a:schemeClr val="tx2"/>
                </a:solidFill>
              </a:rPr>
              <a:t>      {</a:t>
            </a:r>
            <a:r>
              <a:rPr lang="en-US" sz="2400" dirty="0" err="1" smtClean="0">
                <a:solidFill>
                  <a:schemeClr val="tx2"/>
                </a:solidFill>
              </a:rPr>
              <a:t>nama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variabel</a:t>
            </a:r>
            <a:r>
              <a:rPr lang="en-US" sz="2400" dirty="0" smtClean="0">
                <a:solidFill>
                  <a:schemeClr val="tx2"/>
                </a:solidFill>
              </a:rPr>
              <a:t> queue}</a:t>
            </a:r>
          </a:p>
          <a:p>
            <a:pPr marL="4291013" indent="-4291013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Front, Rear : </a:t>
            </a:r>
            <a:r>
              <a:rPr lang="en-US" sz="2400" b="1" u="sng" dirty="0" smtClean="0">
                <a:solidFill>
                  <a:schemeClr val="tx2"/>
                </a:solidFill>
              </a:rPr>
              <a:t>Integer</a:t>
            </a:r>
            <a:r>
              <a:rPr lang="en-US" sz="2400" dirty="0" smtClean="0">
                <a:solidFill>
                  <a:schemeClr val="tx2"/>
                </a:solidFill>
              </a:rPr>
              <a:t>     {Front </a:t>
            </a:r>
            <a:r>
              <a:rPr lang="en-US" sz="2400" dirty="0" err="1" smtClean="0">
                <a:solidFill>
                  <a:schemeClr val="tx2"/>
                </a:solidFill>
              </a:rPr>
              <a:t>penunjuk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depan</a:t>
            </a:r>
            <a:r>
              <a:rPr lang="en-US" sz="2400" dirty="0" smtClean="0">
                <a:solidFill>
                  <a:schemeClr val="tx2"/>
                </a:solidFill>
              </a:rPr>
              <a:t>   queue, Rear </a:t>
            </a:r>
            <a:r>
              <a:rPr lang="en-US" sz="2400" dirty="0" err="1" smtClean="0">
                <a:solidFill>
                  <a:schemeClr val="tx2"/>
                </a:solidFill>
              </a:rPr>
              <a:t>penunjuk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belakang</a:t>
            </a:r>
            <a:r>
              <a:rPr lang="en-US" sz="2400" dirty="0" smtClean="0">
                <a:solidFill>
                  <a:schemeClr val="tx2"/>
                </a:solidFill>
              </a:rPr>
              <a:t> queue}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pPr lvl="0"/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4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</a:t>
            </a:r>
            <a:r>
              <a:rPr lang="en-US" sz="2400" dirty="0" err="1" smtClean="0">
                <a:solidFill>
                  <a:schemeClr val="tx2"/>
                </a:solidFill>
              </a:rPr>
              <a:t>MaxQueue</a:t>
            </a:r>
            <a:r>
              <a:rPr lang="en-US" sz="2400" dirty="0" smtClean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</a:t>
            </a:r>
            <a:r>
              <a:rPr lang="en-US" sz="2400" dirty="0" err="1" smtClean="0">
                <a:solidFill>
                  <a:schemeClr val="tx2"/>
                </a:solidFill>
              </a:rPr>
              <a:t>Larik_Queue</a:t>
            </a:r>
            <a:r>
              <a:rPr lang="en-US" sz="2400" dirty="0" smtClean="0">
                <a:solidFill>
                  <a:schemeClr val="tx2"/>
                </a:solidFill>
              </a:rPr>
              <a:t> = </a:t>
            </a:r>
            <a:r>
              <a:rPr lang="en-US" sz="2400" b="1" u="sng" dirty="0" smtClean="0">
                <a:solidFill>
                  <a:schemeClr val="tx2"/>
                </a:solidFill>
              </a:rPr>
              <a:t>array</a:t>
            </a:r>
            <a:r>
              <a:rPr lang="en-US" sz="2400" dirty="0" smtClean="0">
                <a:solidFill>
                  <a:schemeClr val="tx2"/>
                </a:solidFill>
              </a:rPr>
              <a:t> [1..MaxQueue] of </a:t>
            </a:r>
            <a:r>
              <a:rPr lang="en-US" sz="2400" b="1" u="sng" dirty="0" smtClean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Queue : </a:t>
            </a:r>
            <a:r>
              <a:rPr lang="en-US" sz="2400" dirty="0" err="1" smtClean="0">
                <a:solidFill>
                  <a:schemeClr val="tx2"/>
                </a:solidFill>
              </a:rPr>
              <a:t>Larik_Queue</a:t>
            </a:r>
            <a:r>
              <a:rPr lang="en-US" sz="2400" dirty="0" smtClean="0">
                <a:solidFill>
                  <a:schemeClr val="tx2"/>
                </a:solidFill>
              </a:rPr>
              <a:t>   	{</a:t>
            </a:r>
            <a:r>
              <a:rPr lang="en-US" sz="2400" dirty="0" err="1" smtClean="0">
                <a:solidFill>
                  <a:schemeClr val="tx2"/>
                </a:solidFill>
              </a:rPr>
              <a:t>nama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variabel</a:t>
            </a:r>
            <a:r>
              <a:rPr lang="en-US" sz="2400" dirty="0" smtClean="0">
                <a:solidFill>
                  <a:schemeClr val="tx2"/>
                </a:solidFill>
              </a:rPr>
              <a:t> queue}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Front, Rear : </a:t>
            </a:r>
            <a:r>
              <a:rPr lang="en-US" sz="2400" b="1" u="sng" dirty="0" smtClean="0">
                <a:solidFill>
                  <a:schemeClr val="tx2"/>
                </a:solidFill>
              </a:rPr>
              <a:t>integer</a:t>
            </a:r>
            <a:r>
              <a:rPr lang="en-US" sz="2400" dirty="0" smtClean="0">
                <a:solidFill>
                  <a:schemeClr val="tx2"/>
                </a:solidFill>
              </a:rPr>
              <a:t>	         {</a:t>
            </a:r>
            <a:r>
              <a:rPr lang="en-US" sz="2400" dirty="0" err="1" smtClean="0">
                <a:solidFill>
                  <a:schemeClr val="tx2"/>
                </a:solidFill>
              </a:rPr>
              <a:t>penunjuk</a:t>
            </a:r>
            <a:r>
              <a:rPr lang="en-US" sz="2400" dirty="0" smtClean="0">
                <a:solidFill>
                  <a:schemeClr val="tx2"/>
                </a:solidFill>
              </a:rPr>
              <a:t> queue}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4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en-US" sz="24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</a:t>
            </a:r>
            <a:r>
              <a:rPr lang="en-US" sz="2400" dirty="0" err="1" smtClean="0">
                <a:solidFill>
                  <a:schemeClr val="tx2"/>
                </a:solidFill>
              </a:rPr>
              <a:t>PointerQueue</a:t>
            </a:r>
            <a:r>
              <a:rPr lang="en-US" sz="2400" dirty="0" smtClean="0">
                <a:solidFill>
                  <a:schemeClr val="tx2"/>
                </a:solidFill>
              </a:rPr>
              <a:t> = </a:t>
            </a:r>
            <a:r>
              <a:rPr lang="en-US" sz="2400" dirty="0" smtClean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400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 </a:t>
            </a:r>
            <a:r>
              <a:rPr lang="en-US" sz="2400" dirty="0" err="1" smtClean="0">
                <a:solidFill>
                  <a:schemeClr val="tx2"/>
                </a:solidFill>
              </a:rPr>
              <a:t>SimpulQueue</a:t>
            </a:r>
            <a:r>
              <a:rPr lang="en-US" sz="2400" dirty="0" smtClean="0">
                <a:solidFill>
                  <a:schemeClr val="tx2"/>
                </a:solidFill>
              </a:rPr>
              <a:t> = </a:t>
            </a:r>
            <a:r>
              <a:rPr lang="en-US" sz="24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     </a:t>
            </a:r>
            <a:r>
              <a:rPr lang="en-US" sz="2400" dirty="0" err="1" smtClean="0">
                <a:solidFill>
                  <a:schemeClr val="tx2"/>
                </a:solidFill>
              </a:rPr>
              <a:t>MedanData</a:t>
            </a:r>
            <a:r>
              <a:rPr lang="en-US" sz="2400" dirty="0" smtClean="0">
                <a:solidFill>
                  <a:schemeClr val="tx2"/>
                </a:solidFill>
              </a:rPr>
              <a:t> : </a:t>
            </a:r>
            <a:r>
              <a:rPr lang="en-US" sz="2400" dirty="0" err="1" smtClean="0">
                <a:solidFill>
                  <a:schemeClr val="tx2"/>
                </a:solidFill>
              </a:rPr>
              <a:t>tipedata</a:t>
            </a:r>
            <a:r>
              <a:rPr lang="en-US" sz="2400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	       </a:t>
            </a:r>
            <a:r>
              <a:rPr lang="en-US" sz="2400" dirty="0" err="1" smtClean="0">
                <a:solidFill>
                  <a:schemeClr val="tx2"/>
                </a:solidFill>
              </a:rPr>
              <a:t>MedanSambungan</a:t>
            </a:r>
            <a:r>
              <a:rPr lang="en-US" sz="2400" dirty="0" smtClean="0">
                <a:solidFill>
                  <a:schemeClr val="tx2"/>
                </a:solidFill>
              </a:rPr>
              <a:t> : </a:t>
            </a:r>
            <a:r>
              <a:rPr lang="en-US" sz="2400" dirty="0" err="1" smtClean="0">
                <a:solidFill>
                  <a:schemeClr val="tx2"/>
                </a:solidFill>
              </a:rPr>
              <a:t>PointerQueue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   </a:t>
            </a:r>
            <a:r>
              <a:rPr lang="en-US" sz="2400" b="1" u="sng" dirty="0" err="1" smtClean="0">
                <a:solidFill>
                  <a:schemeClr val="tx2"/>
                </a:solidFill>
              </a:rPr>
              <a:t>EndRecord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Front, Rear  :  </a:t>
            </a:r>
            <a:r>
              <a:rPr lang="en-US" sz="2400" dirty="0" err="1" smtClean="0">
                <a:solidFill>
                  <a:schemeClr val="tx2"/>
                </a:solidFill>
              </a:rPr>
              <a:t>PointerQueue</a:t>
            </a:r>
            <a:r>
              <a:rPr lang="en-US" sz="2400" dirty="0" smtClean="0">
                <a:solidFill>
                  <a:schemeClr val="tx2"/>
                </a:solidFill>
              </a:rPr>
              <a:t>    {</a:t>
            </a:r>
            <a:r>
              <a:rPr lang="en-US" sz="2400" dirty="0" err="1" smtClean="0">
                <a:solidFill>
                  <a:schemeClr val="tx2"/>
                </a:solidFill>
              </a:rPr>
              <a:t>penunjuk</a:t>
            </a:r>
            <a:r>
              <a:rPr lang="en-US" sz="2400" dirty="0" smtClean="0">
                <a:solidFill>
                  <a:schemeClr val="tx2"/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</a:rPr>
              <a:t>Kamus</a:t>
            </a:r>
            <a:r>
              <a:rPr lang="en-US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</a:t>
            </a:r>
            <a:r>
              <a:rPr lang="en-US" dirty="0" err="1" smtClean="0">
                <a:solidFill>
                  <a:schemeClr val="tx2"/>
                </a:solidFill>
              </a:rPr>
              <a:t>PointerQueue</a:t>
            </a:r>
            <a:r>
              <a:rPr lang="en-US" dirty="0" smtClean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  <a:latin typeface="Arial Narrow"/>
              </a:rPr>
              <a:t>↑</a:t>
            </a:r>
            <a:r>
              <a:rPr lang="en-US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</a:t>
            </a:r>
            <a:r>
              <a:rPr lang="en-US" dirty="0" err="1" smtClean="0">
                <a:solidFill>
                  <a:schemeClr val="tx2"/>
                </a:solidFill>
              </a:rPr>
              <a:t>SimpulQueue</a:t>
            </a:r>
            <a:r>
              <a:rPr lang="en-US" dirty="0" smtClean="0">
                <a:solidFill>
                  <a:schemeClr val="tx2"/>
                </a:solidFill>
              </a:rPr>
              <a:t> = </a:t>
            </a:r>
            <a:r>
              <a:rPr lang="en-US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err="1" smtClean="0">
                <a:solidFill>
                  <a:schemeClr val="tx2"/>
                </a:solidFill>
              </a:rPr>
              <a:t>Angka</a:t>
            </a:r>
            <a:r>
              <a:rPr lang="en-US" dirty="0" smtClean="0">
                <a:solidFill>
                  <a:schemeClr val="tx2"/>
                </a:solidFill>
              </a:rPr>
              <a:t> : </a:t>
            </a:r>
            <a:r>
              <a:rPr lang="en-US" b="1" u="sng" dirty="0" smtClean="0">
                <a:solidFill>
                  <a:schemeClr val="tx2"/>
                </a:solidFill>
              </a:rPr>
              <a:t>integer</a:t>
            </a:r>
            <a:r>
              <a:rPr lang="en-US" dirty="0" smtClean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	      Next    : </a:t>
            </a:r>
            <a:r>
              <a:rPr lang="en-US" dirty="0" err="1" smtClean="0">
                <a:solidFill>
                  <a:schemeClr val="tx2"/>
                </a:solidFill>
              </a:rPr>
              <a:t>PointerQueue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  </a:t>
            </a:r>
            <a:r>
              <a:rPr lang="en-US" b="1" u="sng" dirty="0" err="1" smtClean="0">
                <a:solidFill>
                  <a:schemeClr val="tx2"/>
                </a:solidFill>
              </a:rPr>
              <a:t>EndRecord</a:t>
            </a:r>
            <a:endParaRPr lang="en-US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 marL="5929313" indent="-5929313">
              <a:buNone/>
            </a:pPr>
            <a:r>
              <a:rPr lang="en-US" dirty="0" smtClean="0">
                <a:solidFill>
                  <a:schemeClr val="tx2"/>
                </a:solidFill>
              </a:rPr>
              <a:t>   Front, Rear : </a:t>
            </a:r>
            <a:r>
              <a:rPr lang="en-US" dirty="0" err="1" smtClean="0">
                <a:solidFill>
                  <a:schemeClr val="tx2"/>
                </a:solidFill>
              </a:rPr>
              <a:t>PointerQueue</a:t>
            </a:r>
            <a:r>
              <a:rPr lang="en-US" dirty="0" smtClean="0">
                <a:solidFill>
                  <a:schemeClr val="tx2"/>
                </a:solidFill>
              </a:rPr>
              <a:t>    {</a:t>
            </a:r>
            <a:r>
              <a:rPr lang="en-US" dirty="0" err="1" smtClean="0">
                <a:solidFill>
                  <a:schemeClr val="tx2"/>
                </a:solidFill>
              </a:rPr>
              <a:t>penunjuk</a:t>
            </a:r>
            <a:r>
              <a:rPr lang="en-US" dirty="0" smtClean="0">
                <a:solidFill>
                  <a:schemeClr val="tx2"/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Penuh</a:t>
            </a:r>
            <a:r>
              <a:rPr lang="en-US" sz="2000" b="1" dirty="0" smtClean="0">
                <a:solidFill>
                  <a:schemeClr val="tx2"/>
                </a:solidFill>
              </a:rPr>
              <a:t> / </a:t>
            </a:r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2"/>
                </a:solidFill>
              </a:rPr>
              <a:t>Proses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mempersiapkan</a:t>
            </a:r>
            <a:r>
              <a:rPr lang="en-US" dirty="0" smtClean="0">
                <a:solidFill>
                  <a:schemeClr val="tx2"/>
                </a:solidFill>
              </a:rPr>
              <a:t> Queue </a:t>
            </a:r>
            <a:r>
              <a:rPr lang="en-US" dirty="0" err="1" smtClean="0">
                <a:solidFill>
                  <a:schemeClr val="tx2"/>
                </a:solidFill>
              </a:rPr>
              <a:t>dengan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cara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memberi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harga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nol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array </a:t>
            </a:r>
            <a:r>
              <a:rPr lang="en-US" dirty="0" err="1" smtClean="0">
                <a:solidFill>
                  <a:schemeClr val="tx2"/>
                </a:solidFill>
              </a:rPr>
              <a:t>statis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atau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memberi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harga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nil/NULL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linked list </a:t>
            </a:r>
            <a:r>
              <a:rPr lang="en-US" dirty="0" err="1" smtClean="0">
                <a:solidFill>
                  <a:schemeClr val="tx2"/>
                </a:solidFill>
              </a:rPr>
              <a:t>untuk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penunjuk</a:t>
            </a:r>
            <a:r>
              <a:rPr lang="en-US" dirty="0" smtClean="0">
                <a:solidFill>
                  <a:schemeClr val="tx2"/>
                </a:solidFill>
              </a:rPr>
              <a:t> queue (</a:t>
            </a:r>
            <a:r>
              <a:rPr lang="en-US" b="1" dirty="0" smtClean="0">
                <a:solidFill>
                  <a:schemeClr val="tx2"/>
                </a:solidFill>
              </a:rPr>
              <a:t>Front </a:t>
            </a:r>
            <a:r>
              <a:rPr lang="en-US" dirty="0" err="1" smtClean="0">
                <a:solidFill>
                  <a:schemeClr val="tx2"/>
                </a:solidFill>
              </a:rPr>
              <a:t>dan</a:t>
            </a:r>
            <a:r>
              <a:rPr lang="en-US" b="1" dirty="0" smtClean="0">
                <a:solidFill>
                  <a:schemeClr val="tx2"/>
                </a:solidFill>
              </a:rPr>
              <a:t> Rear</a:t>
            </a:r>
            <a:r>
              <a:rPr lang="en-US" dirty="0" smtClean="0">
                <a:solidFill>
                  <a:schemeClr val="tx2"/>
                </a:solidFill>
              </a:rPr>
              <a:t>). 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991</TotalTime>
  <Words>1120</Words>
  <Application>Microsoft Office PowerPoint</Application>
  <PresentationFormat>On-screen Show (4:3)</PresentationFormat>
  <Paragraphs>285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TUGAS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144</cp:revision>
  <dcterms:created xsi:type="dcterms:W3CDTF">2012-05-16T03:35:54Z</dcterms:created>
  <dcterms:modified xsi:type="dcterms:W3CDTF">2015-05-19T05:56:37Z</dcterms:modified>
</cp:coreProperties>
</file>