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25" r:id="rId3"/>
    <p:sldId id="298" r:id="rId4"/>
    <p:sldId id="299" r:id="rId5"/>
    <p:sldId id="319" r:id="rId6"/>
    <p:sldId id="323" r:id="rId7"/>
    <p:sldId id="324" r:id="rId8"/>
    <p:sldId id="292" r:id="rId9"/>
    <p:sldId id="321" r:id="rId10"/>
    <p:sldId id="322" r:id="rId11"/>
    <p:sldId id="327" r:id="rId12"/>
    <p:sldId id="326" r:id="rId13"/>
    <p:sldId id="287" r:id="rId14"/>
    <p:sldId id="307" r:id="rId15"/>
    <p:sldId id="295" r:id="rId16"/>
    <p:sldId id="296" r:id="rId17"/>
    <p:sldId id="297" r:id="rId18"/>
    <p:sldId id="301" r:id="rId19"/>
    <p:sldId id="300" r:id="rId20"/>
    <p:sldId id="302" r:id="rId21"/>
    <p:sldId id="303" r:id="rId22"/>
    <p:sldId id="304" r:id="rId23"/>
    <p:sldId id="305" r:id="rId24"/>
    <p:sldId id="306" r:id="rId25"/>
    <p:sldId id="328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1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F18DC-0C36-436D-98A7-B61D01A07A38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E6D8-FFB1-4D59-BE15-5B5249097B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14/05/2015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14/05/2015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14/05/2015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C1AC-483F-47FA-B6E2-FC84C1376576}" type="datetimeFigureOut">
              <a:rPr lang="id-ID" smtClean="0"/>
              <a:pPr/>
              <a:t>14/05/2015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Maiandra GD" pitchFamily="34" charset="0"/>
              </a:rPr>
              <a:t>Manajemen</a:t>
            </a:r>
            <a:r>
              <a:rPr lang="en-US" sz="4800" b="1" dirty="0" smtClean="0">
                <a:latin typeface="Maiandra GD" pitchFamily="34" charset="0"/>
              </a:rPr>
              <a:t> I/O</a:t>
            </a:r>
            <a:endParaRPr lang="id-ID" sz="4800" b="1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786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Sumber</a:t>
            </a:r>
            <a:r>
              <a:rPr lang="en-US" sz="2000" u="sng" dirty="0" smtClean="0"/>
              <a:t> : 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000" i="1" dirty="0" smtClean="0"/>
              <a:t>Modern Operating System</a:t>
            </a:r>
            <a:r>
              <a:rPr lang="en-US" sz="2400" dirty="0" smtClean="0"/>
              <a:t>, </a:t>
            </a:r>
            <a:r>
              <a:rPr lang="en-US" sz="2400" dirty="0" err="1" smtClean="0"/>
              <a:t>Tanenbaum</a:t>
            </a:r>
            <a:endParaRPr lang="en-US" sz="2400" dirty="0" smtClean="0"/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smtClean="0"/>
              <a:t>Operating System, Internal and Design Principles</a:t>
            </a:r>
            <a:r>
              <a:rPr lang="en-US" sz="2400" dirty="0" smtClean="0"/>
              <a:t>, William Stallings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43570" y="621508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Ken Kinanti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Purnamasari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18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itchFamily="82" charset="0"/>
              </a:rPr>
              <a:t>Slide </a:t>
            </a:r>
            <a:r>
              <a:rPr lang="en-US" sz="2400" dirty="0" err="1" smtClean="0">
                <a:latin typeface="Tempus Sans ITC" pitchFamily="82" charset="0"/>
              </a:rPr>
              <a:t>perkuliahan</a:t>
            </a:r>
            <a:endParaRPr lang="en-US" sz="2400" dirty="0" smtClean="0">
              <a:latin typeface="Tempus Sans ITC" pitchFamily="82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SISTEM OPERASI</a:t>
            </a:r>
            <a:endParaRPr lang="id-ID" sz="32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0034" y="1571612"/>
            <a:ext cx="8072494" cy="440120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u="sng" dirty="0" smtClean="0">
                <a:latin typeface="Maiandra GD" pitchFamily="34" charset="0"/>
                <a:cs typeface="Aharoni" pitchFamily="2" charset="-79"/>
              </a:rPr>
              <a:t>Memory-Mapped I/O</a:t>
            </a:r>
          </a:p>
          <a:p>
            <a:pPr lvl="0">
              <a:spcBef>
                <a:spcPct val="0"/>
              </a:spcBef>
              <a:defRPr/>
            </a:pPr>
            <a:endParaRPr lang="en-US" sz="2800" u="sng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Keuntungan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Instruksi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harus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bahasa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Assembly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proteksi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khusus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untuk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menjaga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I/O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user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Dapat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melakukan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reference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register control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Kerugian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: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Dapat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terjadi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caching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untuk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I/O (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perlu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disable caching)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Pencarian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lama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jika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menggunakan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1 address-space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0034" y="1571612"/>
            <a:ext cx="8072494" cy="9541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u="sng" dirty="0" smtClean="0">
                <a:latin typeface="Maiandra GD" pitchFamily="34" charset="0"/>
                <a:cs typeface="Aharoni" pitchFamily="2" charset="-79"/>
              </a:rPr>
              <a:t>Direct Memory Access (DMA)</a:t>
            </a:r>
          </a:p>
          <a:p>
            <a:pPr lvl="0">
              <a:spcBef>
                <a:spcPct val="0"/>
              </a:spcBef>
              <a:defRPr/>
            </a:pPr>
            <a:endParaRPr lang="en-US" sz="2800" u="sng" dirty="0" smtClean="0">
              <a:latin typeface="Maiandra GD" pitchFamily="34" charset="0"/>
              <a:cs typeface="Aharoni" pitchFamily="2" charset="-79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2357430"/>
            <a:ext cx="8823353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050"/>
            <a:ext cx="9144000" cy="235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I/O  Software</a:t>
            </a:r>
            <a:endParaRPr lang="id-ID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Organisasi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46221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3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Teknik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smtClean="0">
                <a:latin typeface="Malgun Gothic" pitchFamily="34" charset="-127"/>
                <a:ea typeface="Malgun Gothic" pitchFamily="34" charset="-127"/>
                <a:cs typeface="Aharoni" pitchFamily="2" charset="-79"/>
              </a:rPr>
              <a:t>I/O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:</a:t>
            </a:r>
          </a:p>
          <a:p>
            <a:pPr lvl="0">
              <a:spcBef>
                <a:spcPct val="0"/>
              </a:spcBef>
              <a:defRPr/>
            </a:pPr>
            <a:r>
              <a:rPr lang="en-US" sz="12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Programmed I/O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Interrupt-driven I/O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Direct Access Memory (DMA) I/O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875381"/>
          <a:ext cx="8143932" cy="226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4644"/>
                <a:gridCol w="2714644"/>
                <a:gridCol w="2714644"/>
              </a:tblGrid>
              <a:tr h="509425">
                <a:tc>
                  <a:txBody>
                    <a:bodyPr/>
                    <a:lstStyle/>
                    <a:p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aiandra GD" pitchFamily="34" charset="0"/>
                        </a:rPr>
                        <a:t>No</a:t>
                      </a:r>
                      <a:r>
                        <a:rPr lang="en-US" b="1" baseline="0" dirty="0" smtClean="0">
                          <a:latin typeface="Maiandra GD" pitchFamily="34" charset="0"/>
                        </a:rPr>
                        <a:t> Interrupts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aiandra GD" pitchFamily="34" charset="0"/>
                        </a:rPr>
                        <a:t>Use of Interrupts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9287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aiandra GD" pitchFamily="34" charset="0"/>
                        </a:rPr>
                        <a:t>I/O-to-Memory</a:t>
                      </a:r>
                      <a:r>
                        <a:rPr lang="en-US" b="1" baseline="0" dirty="0" smtClean="0">
                          <a:latin typeface="Maiandra GD" pitchFamily="34" charset="0"/>
                        </a:rPr>
                        <a:t> Transfer through Processor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aiandra GD" pitchFamily="34" charset="0"/>
                        </a:rPr>
                        <a:t>Programmed</a:t>
                      </a:r>
                      <a:r>
                        <a:rPr lang="en-US" baseline="0" dirty="0" smtClean="0">
                          <a:latin typeface="Maiandra GD" pitchFamily="34" charset="0"/>
                        </a:rPr>
                        <a:t> I/O</a:t>
                      </a:r>
                      <a:endParaRPr lang="id-ID" dirty="0">
                        <a:latin typeface="Maiandra G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aiandra GD" pitchFamily="34" charset="0"/>
                        </a:rPr>
                        <a:t>Interrupt-driven</a:t>
                      </a:r>
                      <a:r>
                        <a:rPr lang="en-US" baseline="0" dirty="0" smtClean="0">
                          <a:latin typeface="Maiandra GD" pitchFamily="34" charset="0"/>
                        </a:rPr>
                        <a:t> I/O</a:t>
                      </a:r>
                      <a:endParaRPr lang="id-ID" dirty="0">
                        <a:latin typeface="Maiandra GD" pitchFamily="34" charset="0"/>
                      </a:endParaRPr>
                    </a:p>
                  </a:txBody>
                  <a:tcPr anchor="ctr"/>
                </a:tc>
              </a:tr>
              <a:tr h="879287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aiandra GD" pitchFamily="34" charset="0"/>
                        </a:rPr>
                        <a:t>Direct I/O-to-Memory Transfer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>
                        <a:latin typeface="Maiandra G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aiandra GD" pitchFamily="34" charset="0"/>
                        </a:rPr>
                        <a:t>Direct Memory Access (DMA)</a:t>
                      </a:r>
                      <a:endParaRPr lang="id-ID" dirty="0">
                        <a:latin typeface="Maiandra G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00034" y="928670"/>
            <a:ext cx="19237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err="1" smtClean="0">
                <a:latin typeface="Maiandra GD" pitchFamily="34" charset="0"/>
                <a:cs typeface="Aharoni" pitchFamily="2" charset="-79"/>
              </a:rPr>
              <a:t>Teknik</a:t>
            </a:r>
            <a:r>
              <a:rPr lang="en-US" sz="2800" b="1" u="sng" dirty="0" smtClean="0">
                <a:latin typeface="Maiandra GD" pitchFamily="34" charset="0"/>
                <a:cs typeface="Aharoni" pitchFamily="2" charset="-79"/>
              </a:rPr>
              <a:t> I/O </a:t>
            </a:r>
            <a:endParaRPr lang="id-ID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57158" y="500042"/>
            <a:ext cx="8072494" cy="3416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b="1" u="sng" dirty="0" smtClean="0">
                <a:latin typeface="Maiandra GD" pitchFamily="34" charset="0"/>
                <a:cs typeface="Aharoni" pitchFamily="2" charset="-79"/>
              </a:rPr>
              <a:t>Programmed I/O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mengeluarkan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perintah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I/O.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secara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berkala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mengecek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apakah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sudah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selesai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dikerjakan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Setelah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selesai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melakukan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utama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57158" y="500042"/>
            <a:ext cx="8072494" cy="3416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b="1" u="sng" dirty="0" smtClean="0">
                <a:latin typeface="Maiandra GD" pitchFamily="34" charset="0"/>
                <a:cs typeface="Aharoni" pitchFamily="2" charset="-79"/>
              </a:rPr>
              <a:t>Interrupt-driven I/O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mengeluarkan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perintah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I/O.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Apabila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perintah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tersebut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sudah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selesai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dikerjakan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I/O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menyampaikan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interupsi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Maka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melakukan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utama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57158" y="500042"/>
            <a:ext cx="8072494" cy="3416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b="1" u="sng" dirty="0" smtClean="0">
                <a:latin typeface="Maiandra GD" pitchFamily="34" charset="0"/>
                <a:cs typeface="Aharoni" pitchFamily="2" charset="-79"/>
              </a:rPr>
              <a:t>Direct Memory Access (DMA)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memberikan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perintah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DMA.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DMA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menghubungi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I/O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mengelola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utama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tanpa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Setelah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transfer data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selesai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DMA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memberi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interupsi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Evolusi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429684" cy="33504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langsung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I/O</a:t>
            </a: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dilengkapi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I/O Controller</a:t>
            </a: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dilengkapi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fasilitas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Interrupt</a:t>
            </a: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DMA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langsung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utama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I/O Controller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sebagai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khusus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I/O Controller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memiliki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lokal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0232" y="2357430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357554" y="371475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11" name="Group 10"/>
          <p:cNvGrpSpPr/>
          <p:nvPr/>
        </p:nvGrpSpPr>
        <p:grpSpPr>
          <a:xfrm>
            <a:off x="6429388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357950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714480" y="3000372"/>
            <a:ext cx="2000264" cy="1071570"/>
            <a:chOff x="1357290" y="2428868"/>
            <a:chExt cx="2000264" cy="1071570"/>
          </a:xfrm>
        </p:grpSpPr>
        <p:cxnSp>
          <p:nvCxnSpPr>
            <p:cNvPr id="19" name="Straight Arrow Connector 18"/>
            <p:cNvCxnSpPr/>
            <p:nvPr/>
          </p:nvCxnSpPr>
          <p:spPr>
            <a:xfrm rot="16200000" flipH="1">
              <a:off x="2428860" y="2571744"/>
              <a:ext cx="1071570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357290" y="2786058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4714876" y="378619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86182" y="4714884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000496" y="5286388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57290" y="2928934"/>
            <a:ext cx="2357454" cy="128588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32" name="Group 31"/>
          <p:cNvGrpSpPr/>
          <p:nvPr/>
        </p:nvGrpSpPr>
        <p:grpSpPr>
          <a:xfrm>
            <a:off x="1285852" y="2928934"/>
            <a:ext cx="2428860" cy="1214446"/>
            <a:chOff x="8643966" y="1714488"/>
            <a:chExt cx="2428860" cy="1214446"/>
          </a:xfrm>
        </p:grpSpPr>
        <p:sp>
          <p:nvSpPr>
            <p:cNvPr id="30" name="Rectangle 29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9215470" y="1785926"/>
              <a:ext cx="1714512" cy="1071570"/>
              <a:chOff x="1428728" y="2428868"/>
              <a:chExt cx="1714512" cy="1071570"/>
            </a:xfrm>
            <a:solidFill>
              <a:schemeClr val="bg1"/>
            </a:solidFill>
          </p:grpSpPr>
          <p:cxnSp>
            <p:nvCxnSpPr>
              <p:cNvPr id="14" name="Straight Arrow Connector 13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grpFill/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1428728" y="2857496"/>
                <a:ext cx="1164101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Maiandra GD" pitchFamily="34" charset="0"/>
                  </a:rPr>
                  <a:t>Selesai</a:t>
                </a:r>
                <a:r>
                  <a:rPr lang="en-US" dirty="0" smtClean="0">
                    <a:latin typeface="Maiandra GD" pitchFamily="34" charset="0"/>
                  </a:rPr>
                  <a:t> ???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1357322" y="2928934"/>
            <a:ext cx="2428860" cy="1214446"/>
            <a:chOff x="8643966" y="1714488"/>
            <a:chExt cx="2428860" cy="1214446"/>
          </a:xfrm>
        </p:grpSpPr>
        <p:sp>
          <p:nvSpPr>
            <p:cNvPr id="34" name="Rectangle 33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35" name="Group 24"/>
            <p:cNvGrpSpPr/>
            <p:nvPr/>
          </p:nvGrpSpPr>
          <p:grpSpPr>
            <a:xfrm>
              <a:off x="9215470" y="1785926"/>
              <a:ext cx="1714512" cy="1074959"/>
              <a:chOff x="1428728" y="2428868"/>
              <a:chExt cx="1714512" cy="1074959"/>
            </a:xfrm>
            <a:solidFill>
              <a:schemeClr val="bg1"/>
            </a:solidFill>
          </p:grpSpPr>
          <p:cxnSp>
            <p:nvCxnSpPr>
              <p:cNvPr id="36" name="Straight Arrow Connector 35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428728" y="2857496"/>
                <a:ext cx="869918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>
                    <a:latin typeface="Maiandra GD" pitchFamily="34" charset="0"/>
                  </a:rPr>
                  <a:t>Pindah</a:t>
                </a:r>
                <a:endParaRPr lang="en-US" dirty="0" smtClean="0">
                  <a:latin typeface="Maiandra GD" pitchFamily="34" charset="0"/>
                </a:endParaRPr>
              </a:p>
              <a:p>
                <a:pPr algn="ctr"/>
                <a:r>
                  <a:rPr lang="en-US" dirty="0" smtClean="0">
                    <a:latin typeface="Maiandra GD" pitchFamily="34" charset="0"/>
                  </a:rPr>
                  <a:t>Data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9" name="Rectangle 38"/>
          <p:cNvSpPr/>
          <p:nvPr/>
        </p:nvSpPr>
        <p:spPr>
          <a:xfrm>
            <a:off x="2143108" y="1928802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37474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langsung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I/O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89362E-6 L -0.00052 -0.1556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5565 L 0.27518 -0.5226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050"/>
            <a:ext cx="9144000" cy="235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I/O  Hardware</a:t>
            </a:r>
            <a:endParaRPr lang="id-ID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0232" y="1571612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500430" y="478632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6429388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357950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1714480" y="2214554"/>
            <a:ext cx="2000264" cy="1071570"/>
            <a:chOff x="1357290" y="2428868"/>
            <a:chExt cx="2000264" cy="1071570"/>
          </a:xfrm>
        </p:grpSpPr>
        <p:cxnSp>
          <p:nvCxnSpPr>
            <p:cNvPr id="19" name="Straight Arrow Connector 18"/>
            <p:cNvCxnSpPr/>
            <p:nvPr/>
          </p:nvCxnSpPr>
          <p:spPr>
            <a:xfrm rot="16200000" flipH="1">
              <a:off x="2428860" y="2571744"/>
              <a:ext cx="1071570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357290" y="2786058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072066" y="485776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29058" y="5715016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143372" y="6215082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57290" y="2143116"/>
            <a:ext cx="2357454" cy="128588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7" name="Group 31"/>
          <p:cNvGrpSpPr/>
          <p:nvPr/>
        </p:nvGrpSpPr>
        <p:grpSpPr>
          <a:xfrm>
            <a:off x="1285852" y="2143116"/>
            <a:ext cx="2428860" cy="1214446"/>
            <a:chOff x="8643966" y="1714488"/>
            <a:chExt cx="2428860" cy="1214446"/>
          </a:xfrm>
        </p:grpSpPr>
        <p:sp>
          <p:nvSpPr>
            <p:cNvPr id="30" name="Rectangle 29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1" name="Group 24"/>
            <p:cNvGrpSpPr/>
            <p:nvPr/>
          </p:nvGrpSpPr>
          <p:grpSpPr>
            <a:xfrm>
              <a:off x="9215470" y="1785926"/>
              <a:ext cx="1714512" cy="1071570"/>
              <a:chOff x="1428728" y="2428868"/>
              <a:chExt cx="1714512" cy="1071570"/>
            </a:xfrm>
            <a:solidFill>
              <a:schemeClr val="bg1"/>
            </a:solidFill>
          </p:grpSpPr>
          <p:cxnSp>
            <p:nvCxnSpPr>
              <p:cNvPr id="14" name="Straight Arrow Connector 13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grpFill/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1428728" y="2857496"/>
                <a:ext cx="1164101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Maiandra GD" pitchFamily="34" charset="0"/>
                  </a:rPr>
                  <a:t>Selesai</a:t>
                </a:r>
                <a:r>
                  <a:rPr lang="en-US" dirty="0" smtClean="0">
                    <a:latin typeface="Maiandra GD" pitchFamily="34" charset="0"/>
                  </a:rPr>
                  <a:t> ???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13" name="Group 32"/>
          <p:cNvGrpSpPr/>
          <p:nvPr/>
        </p:nvGrpSpPr>
        <p:grpSpPr>
          <a:xfrm>
            <a:off x="1357322" y="2143116"/>
            <a:ext cx="2428860" cy="1214446"/>
            <a:chOff x="8643966" y="1714488"/>
            <a:chExt cx="2428860" cy="1214446"/>
          </a:xfrm>
        </p:grpSpPr>
        <p:sp>
          <p:nvSpPr>
            <p:cNvPr id="34" name="Rectangle 33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5" name="Group 24"/>
            <p:cNvGrpSpPr/>
            <p:nvPr/>
          </p:nvGrpSpPr>
          <p:grpSpPr>
            <a:xfrm>
              <a:off x="9215470" y="1785926"/>
              <a:ext cx="1714512" cy="1074959"/>
              <a:chOff x="1428728" y="2428868"/>
              <a:chExt cx="1714512" cy="1074959"/>
            </a:xfrm>
            <a:solidFill>
              <a:schemeClr val="bg1"/>
            </a:solidFill>
          </p:grpSpPr>
          <p:cxnSp>
            <p:nvCxnSpPr>
              <p:cNvPr id="36" name="Straight Arrow Connector 35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428728" y="2857496"/>
                <a:ext cx="869918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>
                    <a:latin typeface="Maiandra GD" pitchFamily="34" charset="0"/>
                  </a:rPr>
                  <a:t>Pindah</a:t>
                </a:r>
                <a:endParaRPr lang="en-US" dirty="0" smtClean="0">
                  <a:latin typeface="Maiandra GD" pitchFamily="34" charset="0"/>
                </a:endParaRPr>
              </a:p>
              <a:p>
                <a:pPr algn="ctr"/>
                <a:r>
                  <a:rPr lang="en-US" dirty="0" smtClean="0">
                    <a:latin typeface="Maiandra GD" pitchFamily="34" charset="0"/>
                  </a:rPr>
                  <a:t>Data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9" name="Rectangle 38"/>
          <p:cNvSpPr/>
          <p:nvPr/>
        </p:nvSpPr>
        <p:spPr>
          <a:xfrm>
            <a:off x="2143108" y="1142984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41603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dilengkapi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I/O Controller</a:t>
            </a:r>
            <a:endParaRPr lang="id-ID" sz="2000" dirty="0"/>
          </a:p>
        </p:txBody>
      </p:sp>
      <p:sp>
        <p:nvSpPr>
          <p:cNvPr id="33" name="Snip Single Corner Rectangle 32"/>
          <p:cNvSpPr/>
          <p:nvPr/>
        </p:nvSpPr>
        <p:spPr>
          <a:xfrm>
            <a:off x="3214678" y="3357562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2928926" y="3857628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500431" y="4429134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25989 -0.6574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  <p:bldP spid="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0232" y="1571612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500430" y="478632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6429388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357950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1714480" y="2214554"/>
            <a:ext cx="2000264" cy="1071570"/>
            <a:chOff x="1357290" y="2428868"/>
            <a:chExt cx="2000264" cy="1071570"/>
          </a:xfrm>
        </p:grpSpPr>
        <p:cxnSp>
          <p:nvCxnSpPr>
            <p:cNvPr id="19" name="Straight Arrow Connector 18"/>
            <p:cNvCxnSpPr/>
            <p:nvPr/>
          </p:nvCxnSpPr>
          <p:spPr>
            <a:xfrm rot="16200000" flipH="1">
              <a:off x="2428860" y="2571744"/>
              <a:ext cx="1071570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357290" y="2786058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072066" y="485776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29058" y="5715016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143372" y="6215082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43108" y="1142984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44144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dilengkapi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fasilitas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Interrupt</a:t>
            </a:r>
            <a:endParaRPr lang="id-ID" sz="2000" dirty="0"/>
          </a:p>
        </p:txBody>
      </p:sp>
      <p:sp>
        <p:nvSpPr>
          <p:cNvPr id="33" name="Snip Single Corner Rectangle 32"/>
          <p:cNvSpPr/>
          <p:nvPr/>
        </p:nvSpPr>
        <p:spPr>
          <a:xfrm>
            <a:off x="3214678" y="3429000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2928926" y="3845486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500431" y="4429134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1428728" y="2071678"/>
            <a:ext cx="2428860" cy="1214446"/>
            <a:chOff x="8358214" y="5214950"/>
            <a:chExt cx="2428860" cy="1214446"/>
          </a:xfrm>
        </p:grpSpPr>
        <p:sp>
          <p:nvSpPr>
            <p:cNvPr id="44" name="Rectangle 43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45" name="Group 24"/>
            <p:cNvGrpSpPr/>
            <p:nvPr/>
          </p:nvGrpSpPr>
          <p:grpSpPr>
            <a:xfrm>
              <a:off x="8995187" y="5357826"/>
              <a:ext cx="1649043" cy="857256"/>
              <a:chOff x="1494197" y="2500306"/>
              <a:chExt cx="1649043" cy="857256"/>
            </a:xfrm>
            <a:solidFill>
              <a:schemeClr val="bg1"/>
            </a:solidFill>
          </p:grpSpPr>
          <p:cxnSp>
            <p:nvCxnSpPr>
              <p:cNvPr id="46" name="Straight Arrow Connector 45"/>
              <p:cNvCxnSpPr/>
              <p:nvPr/>
            </p:nvCxnSpPr>
            <p:spPr>
              <a:xfrm rot="16200000" flipV="1">
                <a:off x="2285984" y="2500306"/>
                <a:ext cx="857256" cy="8572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1494197" y="2857496"/>
                <a:ext cx="1077539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2143108" y="4214818"/>
            <a:ext cx="2071670" cy="785818"/>
            <a:chOff x="8358214" y="5214950"/>
            <a:chExt cx="2428860" cy="1214446"/>
          </a:xfrm>
        </p:grpSpPr>
        <p:sp>
          <p:nvSpPr>
            <p:cNvPr id="53" name="Rectangle 52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54" name="Group 24"/>
            <p:cNvGrpSpPr/>
            <p:nvPr/>
          </p:nvGrpSpPr>
          <p:grpSpPr>
            <a:xfrm>
              <a:off x="9021257" y="5325355"/>
              <a:ext cx="1622975" cy="993636"/>
              <a:chOff x="1520267" y="2467835"/>
              <a:chExt cx="1622975" cy="993636"/>
            </a:xfrm>
            <a:solidFill>
              <a:schemeClr val="bg1"/>
            </a:solidFill>
          </p:grpSpPr>
          <p:cxnSp>
            <p:nvCxnSpPr>
              <p:cNvPr id="55" name="Straight Arrow Connector 54"/>
              <p:cNvCxnSpPr/>
              <p:nvPr/>
            </p:nvCxnSpPr>
            <p:spPr>
              <a:xfrm rot="16200000" flipV="1">
                <a:off x="2434797" y="2649119"/>
                <a:ext cx="889729" cy="5271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520267" y="2890685"/>
                <a:ext cx="1263325" cy="57078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13" name="Group 32"/>
          <p:cNvGrpSpPr/>
          <p:nvPr/>
        </p:nvGrpSpPr>
        <p:grpSpPr>
          <a:xfrm>
            <a:off x="1428760" y="2143116"/>
            <a:ext cx="2428860" cy="1214446"/>
            <a:chOff x="8643966" y="1714488"/>
            <a:chExt cx="2428860" cy="1214446"/>
          </a:xfrm>
        </p:grpSpPr>
        <p:sp>
          <p:nvSpPr>
            <p:cNvPr id="34" name="Rectangle 33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5" name="Group 24"/>
            <p:cNvGrpSpPr/>
            <p:nvPr/>
          </p:nvGrpSpPr>
          <p:grpSpPr>
            <a:xfrm>
              <a:off x="9215470" y="1785926"/>
              <a:ext cx="1714512" cy="1074959"/>
              <a:chOff x="1428728" y="2428868"/>
              <a:chExt cx="1714512" cy="1074959"/>
            </a:xfrm>
            <a:solidFill>
              <a:schemeClr val="bg1"/>
            </a:solidFill>
          </p:grpSpPr>
          <p:cxnSp>
            <p:nvCxnSpPr>
              <p:cNvPr id="36" name="Straight Arrow Connector 35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428728" y="2857496"/>
                <a:ext cx="869918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>
                    <a:latin typeface="Maiandra GD" pitchFamily="34" charset="0"/>
                  </a:rPr>
                  <a:t>Pindah</a:t>
                </a:r>
                <a:endParaRPr lang="en-US" dirty="0" smtClean="0">
                  <a:latin typeface="Maiandra GD" pitchFamily="34" charset="0"/>
                </a:endParaRPr>
              </a:p>
              <a:p>
                <a:pPr algn="ctr"/>
                <a:r>
                  <a:rPr lang="en-US" dirty="0" smtClean="0">
                    <a:latin typeface="Maiandra GD" pitchFamily="34" charset="0"/>
                  </a:rPr>
                  <a:t>Data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cxnSp>
        <p:nvCxnSpPr>
          <p:cNvPr id="58" name="Straight Arrow Connector 57"/>
          <p:cNvCxnSpPr/>
          <p:nvPr/>
        </p:nvCxnSpPr>
        <p:spPr>
          <a:xfrm rot="16200000" flipH="1">
            <a:off x="3929058" y="4286256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25989 -0.6574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5786" y="1214422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500430" y="478632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6429388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357950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2045993" y="1571612"/>
            <a:ext cx="1454437" cy="940836"/>
            <a:chOff x="1688803" y="2428868"/>
            <a:chExt cx="1454437" cy="940836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2000232" y="2428868"/>
              <a:ext cx="1143008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688803" y="3000372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072066" y="485776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29058" y="5715016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143372" y="6215082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28662" y="857232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64926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DMA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langsung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transfer data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utama</a:t>
            </a:r>
            <a:endParaRPr lang="id-ID" sz="2000" dirty="0"/>
          </a:p>
        </p:txBody>
      </p:sp>
      <p:sp>
        <p:nvSpPr>
          <p:cNvPr id="33" name="Snip Single Corner Rectangle 32"/>
          <p:cNvSpPr/>
          <p:nvPr/>
        </p:nvSpPr>
        <p:spPr>
          <a:xfrm>
            <a:off x="2714612" y="3286124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2428860" y="3702610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214678" y="4357695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3" name="Group 51"/>
          <p:cNvGrpSpPr/>
          <p:nvPr/>
        </p:nvGrpSpPr>
        <p:grpSpPr>
          <a:xfrm>
            <a:off x="1928794" y="4143380"/>
            <a:ext cx="2071670" cy="785818"/>
            <a:chOff x="8358214" y="5214950"/>
            <a:chExt cx="2428860" cy="1214446"/>
          </a:xfrm>
        </p:grpSpPr>
        <p:sp>
          <p:nvSpPr>
            <p:cNvPr id="53" name="Rectangle 52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4" name="Group 24"/>
            <p:cNvGrpSpPr/>
            <p:nvPr/>
          </p:nvGrpSpPr>
          <p:grpSpPr>
            <a:xfrm>
              <a:off x="9021257" y="5325355"/>
              <a:ext cx="1622975" cy="993636"/>
              <a:chOff x="1520267" y="2467835"/>
              <a:chExt cx="1622975" cy="993636"/>
            </a:xfrm>
            <a:solidFill>
              <a:schemeClr val="bg1"/>
            </a:solidFill>
          </p:grpSpPr>
          <p:cxnSp>
            <p:nvCxnSpPr>
              <p:cNvPr id="55" name="Straight Arrow Connector 54"/>
              <p:cNvCxnSpPr/>
              <p:nvPr/>
            </p:nvCxnSpPr>
            <p:spPr>
              <a:xfrm rot="16200000" flipV="1">
                <a:off x="2434797" y="2649119"/>
                <a:ext cx="889729" cy="5271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520267" y="2890685"/>
                <a:ext cx="1263325" cy="57078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8" name="Oval 37"/>
          <p:cNvSpPr/>
          <p:nvPr/>
        </p:nvSpPr>
        <p:spPr>
          <a:xfrm>
            <a:off x="3714744" y="1571612"/>
            <a:ext cx="1357322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DMA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0800000" flipV="1">
            <a:off x="3500430" y="2571744"/>
            <a:ext cx="857254" cy="5000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7" name="Group 50"/>
          <p:cNvGrpSpPr/>
          <p:nvPr/>
        </p:nvGrpSpPr>
        <p:grpSpPr>
          <a:xfrm>
            <a:off x="3357554" y="2428868"/>
            <a:ext cx="1785950" cy="785818"/>
            <a:chOff x="8358214" y="5214950"/>
            <a:chExt cx="2428860" cy="1214446"/>
          </a:xfrm>
        </p:grpSpPr>
        <p:sp>
          <p:nvSpPr>
            <p:cNvPr id="44" name="Rectangle 43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1" name="Group 24"/>
            <p:cNvGrpSpPr/>
            <p:nvPr/>
          </p:nvGrpSpPr>
          <p:grpSpPr>
            <a:xfrm>
              <a:off x="8552523" y="5325354"/>
              <a:ext cx="1757621" cy="883233"/>
              <a:chOff x="1051533" y="2467834"/>
              <a:chExt cx="1757621" cy="883233"/>
            </a:xfrm>
            <a:solidFill>
              <a:schemeClr val="bg1"/>
            </a:solidFill>
          </p:grpSpPr>
          <p:cxnSp>
            <p:nvCxnSpPr>
              <p:cNvPr id="46" name="Straight Arrow Connector 45"/>
              <p:cNvCxnSpPr/>
              <p:nvPr/>
            </p:nvCxnSpPr>
            <p:spPr>
              <a:xfrm rot="5400000" flipH="1" flipV="1">
                <a:off x="998534" y="2520833"/>
                <a:ext cx="883233" cy="7772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1731614" y="2909451"/>
                <a:ext cx="1077540" cy="369333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60" name="Group 24"/>
          <p:cNvGrpSpPr/>
          <p:nvPr/>
        </p:nvGrpSpPr>
        <p:grpSpPr>
          <a:xfrm>
            <a:off x="2500298" y="1214422"/>
            <a:ext cx="1363822" cy="571504"/>
            <a:chOff x="-114320" y="2578238"/>
            <a:chExt cx="1854774" cy="883233"/>
          </a:xfrm>
          <a:solidFill>
            <a:schemeClr val="bg1"/>
          </a:solidFill>
        </p:grpSpPr>
        <p:cxnSp>
          <p:nvCxnSpPr>
            <p:cNvPr id="61" name="Straight Arrow Connector 60"/>
            <p:cNvCxnSpPr/>
            <p:nvPr/>
          </p:nvCxnSpPr>
          <p:spPr>
            <a:xfrm rot="10800000">
              <a:off x="-114320" y="2799046"/>
              <a:ext cx="1457316" cy="66242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62915" y="2578238"/>
              <a:ext cx="1077539" cy="36933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Maiandra GD" pitchFamily="34" charset="0"/>
                </a:rPr>
                <a:t>Interrupt</a:t>
              </a:r>
              <a:endParaRPr lang="id-ID" dirty="0">
                <a:latin typeface="Maiandra G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25989 -0.6574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2000232" y="857232"/>
            <a:ext cx="5000660" cy="32147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428596" y="1428736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714744" y="478632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7572396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7500958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428596" y="2000241"/>
            <a:ext cx="1357321" cy="1127107"/>
            <a:chOff x="840379" y="2042328"/>
            <a:chExt cx="2302860" cy="1219721"/>
          </a:xfrm>
        </p:grpSpPr>
        <p:cxnSp>
          <p:nvCxnSpPr>
            <p:cNvPr id="19" name="Straight Arrow Connector 18"/>
            <p:cNvCxnSpPr/>
            <p:nvPr/>
          </p:nvCxnSpPr>
          <p:spPr>
            <a:xfrm rot="16200000" flipH="1">
              <a:off x="2190241" y="1904497"/>
              <a:ext cx="815168" cy="109082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40379" y="2892717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286380" y="485776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43372" y="5715016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357686" y="6215082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71472" y="1071546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44679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I/O Controller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sebagai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khusus</a:t>
            </a:r>
            <a:endParaRPr lang="id-ID" sz="2000" dirty="0"/>
          </a:p>
        </p:txBody>
      </p:sp>
      <p:sp>
        <p:nvSpPr>
          <p:cNvPr id="33" name="Snip Single Corner Rectangle 32"/>
          <p:cNvSpPr/>
          <p:nvPr/>
        </p:nvSpPr>
        <p:spPr>
          <a:xfrm>
            <a:off x="2928926" y="3286124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2643174" y="3702610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428992" y="4357695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Group 51"/>
          <p:cNvGrpSpPr/>
          <p:nvPr/>
        </p:nvGrpSpPr>
        <p:grpSpPr>
          <a:xfrm>
            <a:off x="2143108" y="4143380"/>
            <a:ext cx="2071670" cy="785818"/>
            <a:chOff x="8358214" y="5214950"/>
            <a:chExt cx="2428860" cy="1214446"/>
          </a:xfrm>
        </p:grpSpPr>
        <p:sp>
          <p:nvSpPr>
            <p:cNvPr id="53" name="Rectangle 52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1" name="Group 24"/>
            <p:cNvGrpSpPr/>
            <p:nvPr/>
          </p:nvGrpSpPr>
          <p:grpSpPr>
            <a:xfrm>
              <a:off x="9021257" y="5325355"/>
              <a:ext cx="1622975" cy="993636"/>
              <a:chOff x="1520267" y="2467835"/>
              <a:chExt cx="1622975" cy="993636"/>
            </a:xfrm>
            <a:solidFill>
              <a:schemeClr val="bg1"/>
            </a:solidFill>
          </p:grpSpPr>
          <p:cxnSp>
            <p:nvCxnSpPr>
              <p:cNvPr id="55" name="Straight Arrow Connector 54"/>
              <p:cNvCxnSpPr/>
              <p:nvPr/>
            </p:nvCxnSpPr>
            <p:spPr>
              <a:xfrm rot="16200000" flipV="1">
                <a:off x="2434797" y="2649119"/>
                <a:ext cx="889729" cy="5271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520267" y="2890685"/>
                <a:ext cx="1263325" cy="57078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8" name="Oval 37"/>
          <p:cNvSpPr/>
          <p:nvPr/>
        </p:nvSpPr>
        <p:spPr>
          <a:xfrm>
            <a:off x="3929058" y="1571612"/>
            <a:ext cx="1357322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DMA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0800000" flipV="1">
            <a:off x="3714744" y="2571744"/>
            <a:ext cx="857254" cy="5000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3" name="Group 50"/>
          <p:cNvGrpSpPr/>
          <p:nvPr/>
        </p:nvGrpSpPr>
        <p:grpSpPr>
          <a:xfrm>
            <a:off x="3571868" y="2428868"/>
            <a:ext cx="1785950" cy="785818"/>
            <a:chOff x="8358214" y="5214950"/>
            <a:chExt cx="2428860" cy="1214446"/>
          </a:xfrm>
        </p:grpSpPr>
        <p:sp>
          <p:nvSpPr>
            <p:cNvPr id="44" name="Rectangle 43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4" name="Group 24"/>
            <p:cNvGrpSpPr/>
            <p:nvPr/>
          </p:nvGrpSpPr>
          <p:grpSpPr>
            <a:xfrm>
              <a:off x="8552523" y="5325354"/>
              <a:ext cx="1757621" cy="883233"/>
              <a:chOff x="1051533" y="2467834"/>
              <a:chExt cx="1757621" cy="883233"/>
            </a:xfrm>
            <a:solidFill>
              <a:schemeClr val="bg1"/>
            </a:solidFill>
          </p:grpSpPr>
          <p:cxnSp>
            <p:nvCxnSpPr>
              <p:cNvPr id="46" name="Straight Arrow Connector 45"/>
              <p:cNvCxnSpPr/>
              <p:nvPr/>
            </p:nvCxnSpPr>
            <p:spPr>
              <a:xfrm rot="5400000" flipH="1" flipV="1">
                <a:off x="998534" y="2520833"/>
                <a:ext cx="883233" cy="7772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1731614" y="2909451"/>
                <a:ext cx="1077540" cy="369333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15" name="Group 24"/>
          <p:cNvGrpSpPr/>
          <p:nvPr/>
        </p:nvGrpSpPr>
        <p:grpSpPr>
          <a:xfrm>
            <a:off x="2714612" y="1214422"/>
            <a:ext cx="1363822" cy="571504"/>
            <a:chOff x="-114320" y="2578238"/>
            <a:chExt cx="1854774" cy="883233"/>
          </a:xfrm>
          <a:solidFill>
            <a:schemeClr val="bg1"/>
          </a:solidFill>
        </p:grpSpPr>
        <p:cxnSp>
          <p:nvCxnSpPr>
            <p:cNvPr id="61" name="Straight Arrow Connector 60"/>
            <p:cNvCxnSpPr/>
            <p:nvPr/>
          </p:nvCxnSpPr>
          <p:spPr>
            <a:xfrm rot="10800000">
              <a:off x="-114320" y="2799046"/>
              <a:ext cx="1457316" cy="66242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62915" y="2578238"/>
              <a:ext cx="1077539" cy="36933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Maiandra GD" pitchFamily="34" charset="0"/>
                </a:rPr>
                <a:t>Interrupt</a:t>
              </a:r>
              <a:endParaRPr lang="id-ID" dirty="0">
                <a:latin typeface="Maiandra G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36215 -0.6574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2143108" y="857232"/>
            <a:ext cx="6858048" cy="35719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2" name="Rectangle 41"/>
          <p:cNvSpPr/>
          <p:nvPr/>
        </p:nvSpPr>
        <p:spPr>
          <a:xfrm>
            <a:off x="2357422" y="1000108"/>
            <a:ext cx="5000660" cy="32861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142844" y="1571612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4071934" y="4929198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7715272" y="1714488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7643834" y="1000108"/>
            <a:ext cx="994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Maiandra GD" pitchFamily="34" charset="0"/>
              </a:rPr>
              <a:t>Memori</a:t>
            </a:r>
            <a:endParaRPr lang="en-US" b="1" dirty="0" smtClean="0">
              <a:latin typeface="Maiandra GD" pitchFamily="34" charset="0"/>
            </a:endParaRPr>
          </a:p>
          <a:p>
            <a:pPr algn="ctr"/>
            <a:r>
              <a:rPr lang="en-US" b="1" dirty="0" err="1" smtClean="0">
                <a:latin typeface="Maiandra GD" pitchFamily="34" charset="0"/>
              </a:rPr>
              <a:t>Lokal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428596" y="2143116"/>
            <a:ext cx="1714512" cy="928694"/>
            <a:chOff x="1203989" y="1733095"/>
            <a:chExt cx="2908878" cy="1005004"/>
          </a:xfrm>
        </p:grpSpPr>
        <p:cxnSp>
          <p:nvCxnSpPr>
            <p:cNvPr id="19" name="Straight Arrow Connector 18"/>
            <p:cNvCxnSpPr>
              <a:stCxn id="3" idx="2"/>
            </p:cNvCxnSpPr>
            <p:nvPr/>
          </p:nvCxnSpPr>
          <p:spPr>
            <a:xfrm rot="16200000" flipH="1">
              <a:off x="2519536" y="1144767"/>
              <a:ext cx="1005004" cy="218165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03989" y="2196944"/>
              <a:ext cx="145443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643570" y="5000636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00562" y="5857892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714876" y="6357958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5720" y="1214422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4372031" cy="4991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I/O Controller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memiliki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lokal</a:t>
            </a:r>
            <a:endParaRPr lang="en-US" sz="2000" dirty="0" smtClean="0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33" name="Snip Single Corner Rectangle 32"/>
          <p:cNvSpPr/>
          <p:nvPr/>
        </p:nvSpPr>
        <p:spPr>
          <a:xfrm>
            <a:off x="3286116" y="3429000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3000364" y="3845486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786182" y="4786324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Group 51"/>
          <p:cNvGrpSpPr/>
          <p:nvPr/>
        </p:nvGrpSpPr>
        <p:grpSpPr>
          <a:xfrm>
            <a:off x="2500298" y="4572008"/>
            <a:ext cx="2071670" cy="785818"/>
            <a:chOff x="8358214" y="5214950"/>
            <a:chExt cx="2428860" cy="1214446"/>
          </a:xfrm>
        </p:grpSpPr>
        <p:sp>
          <p:nvSpPr>
            <p:cNvPr id="53" name="Rectangle 52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1" name="Group 24"/>
            <p:cNvGrpSpPr/>
            <p:nvPr/>
          </p:nvGrpSpPr>
          <p:grpSpPr>
            <a:xfrm>
              <a:off x="9021257" y="5325355"/>
              <a:ext cx="1622975" cy="993636"/>
              <a:chOff x="1520267" y="2467835"/>
              <a:chExt cx="1622975" cy="993636"/>
            </a:xfrm>
            <a:solidFill>
              <a:schemeClr val="bg1"/>
            </a:solidFill>
          </p:grpSpPr>
          <p:cxnSp>
            <p:nvCxnSpPr>
              <p:cNvPr id="55" name="Straight Arrow Connector 54"/>
              <p:cNvCxnSpPr/>
              <p:nvPr/>
            </p:nvCxnSpPr>
            <p:spPr>
              <a:xfrm rot="16200000" flipV="1">
                <a:off x="2434797" y="2649119"/>
                <a:ext cx="889729" cy="5271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520267" y="2890685"/>
                <a:ext cx="1263325" cy="57078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8" name="Oval 37"/>
          <p:cNvSpPr/>
          <p:nvPr/>
        </p:nvSpPr>
        <p:spPr>
          <a:xfrm>
            <a:off x="4286248" y="1714488"/>
            <a:ext cx="1357322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DMA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0800000" flipV="1">
            <a:off x="4071934" y="2714620"/>
            <a:ext cx="857254" cy="5000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3" name="Group 50"/>
          <p:cNvGrpSpPr/>
          <p:nvPr/>
        </p:nvGrpSpPr>
        <p:grpSpPr>
          <a:xfrm>
            <a:off x="3929058" y="2571744"/>
            <a:ext cx="1785950" cy="785818"/>
            <a:chOff x="8358214" y="5214950"/>
            <a:chExt cx="2428860" cy="1214446"/>
          </a:xfrm>
        </p:grpSpPr>
        <p:sp>
          <p:nvSpPr>
            <p:cNvPr id="44" name="Rectangle 43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4" name="Group 24"/>
            <p:cNvGrpSpPr/>
            <p:nvPr/>
          </p:nvGrpSpPr>
          <p:grpSpPr>
            <a:xfrm>
              <a:off x="8552523" y="5325354"/>
              <a:ext cx="1757621" cy="883233"/>
              <a:chOff x="1051533" y="2467834"/>
              <a:chExt cx="1757621" cy="883233"/>
            </a:xfrm>
            <a:solidFill>
              <a:schemeClr val="bg1"/>
            </a:solidFill>
          </p:grpSpPr>
          <p:cxnSp>
            <p:nvCxnSpPr>
              <p:cNvPr id="46" name="Straight Arrow Connector 45"/>
              <p:cNvCxnSpPr/>
              <p:nvPr/>
            </p:nvCxnSpPr>
            <p:spPr>
              <a:xfrm rot="5400000" flipH="1" flipV="1">
                <a:off x="998534" y="2520833"/>
                <a:ext cx="883233" cy="7772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1731614" y="2909451"/>
                <a:ext cx="1077540" cy="369333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15" name="Group 24"/>
          <p:cNvGrpSpPr/>
          <p:nvPr/>
        </p:nvGrpSpPr>
        <p:grpSpPr>
          <a:xfrm>
            <a:off x="1571604" y="1428736"/>
            <a:ext cx="2714646" cy="714380"/>
            <a:chOff x="57420" y="1584600"/>
            <a:chExt cx="1631514" cy="1104040"/>
          </a:xfrm>
          <a:solidFill>
            <a:schemeClr val="bg1"/>
          </a:solidFill>
        </p:grpSpPr>
        <p:cxnSp>
          <p:nvCxnSpPr>
            <p:cNvPr id="61" name="Straight Arrow Connector 60"/>
            <p:cNvCxnSpPr>
              <a:endCxn id="3" idx="3"/>
            </p:cNvCxnSpPr>
            <p:nvPr/>
          </p:nvCxnSpPr>
          <p:spPr>
            <a:xfrm rot="10800000">
              <a:off x="57420" y="2357428"/>
              <a:ext cx="1631514" cy="3312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58504" y="1584600"/>
              <a:ext cx="661194" cy="57078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Maiandra GD" pitchFamily="34" charset="0"/>
                </a:rPr>
                <a:t>Interrupt</a:t>
              </a:r>
              <a:endParaRPr lang="id-ID" dirty="0">
                <a:latin typeface="Maiandra G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33906 -0.6676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-2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114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 err="1" smtClean="0">
                <a:ea typeface="Kozuka Gothic Pro H" pitchFamily="34" charset="-128"/>
              </a:rPr>
              <a:t>Peta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Konsep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smtClean="0">
                <a:ea typeface="Kozuka Gothic Pro H" pitchFamily="34" charset="-128"/>
              </a:rPr>
              <a:t>“</a:t>
            </a:r>
            <a:r>
              <a:rPr lang="en-US" dirty="0" err="1" smtClean="0">
                <a:ea typeface="Kozuka Gothic Pro H" pitchFamily="34" charset="-128"/>
              </a:rPr>
              <a:t>Input/Output</a:t>
            </a:r>
            <a:r>
              <a:rPr lang="en-US" dirty="0" smtClean="0">
                <a:ea typeface="Kozuka Gothic Pro H" pitchFamily="34" charset="-128"/>
              </a:rPr>
              <a:t>”</a:t>
            </a: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None/>
            </a:pPr>
            <a:endParaRPr lang="en-US" dirty="0" smtClean="0"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431274"/>
            <a:ext cx="7929618" cy="53553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u="sng" dirty="0" err="1" smtClean="0">
                <a:latin typeface="Maiandra GD" pitchFamily="34" charset="0"/>
                <a:cs typeface="Aharoni" pitchFamily="2" charset="-79"/>
              </a:rPr>
              <a:t>Berdasarkan</a:t>
            </a:r>
            <a:r>
              <a:rPr lang="en-US" sz="24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u="sng" dirty="0" err="1" smtClean="0">
                <a:latin typeface="Maiandra GD" pitchFamily="34" charset="0"/>
                <a:cs typeface="Aharoni" pitchFamily="2" charset="-79"/>
              </a:rPr>
              <a:t>Sifat</a:t>
            </a:r>
            <a:r>
              <a:rPr lang="en-US" sz="24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u="sng" dirty="0" err="1" smtClean="0">
                <a:latin typeface="Maiandra GD" pitchFamily="34" charset="0"/>
                <a:cs typeface="Aharoni" pitchFamily="2" charset="-79"/>
              </a:rPr>
              <a:t>Aliran</a:t>
            </a:r>
            <a:r>
              <a:rPr lang="en-US" sz="2400" u="sng" dirty="0" smtClean="0">
                <a:latin typeface="Maiandra GD" pitchFamily="34" charset="0"/>
                <a:cs typeface="Aharoni" pitchFamily="2" charset="-79"/>
              </a:rPr>
              <a:t> Data :</a:t>
            </a:r>
          </a:p>
          <a:p>
            <a:pPr lvl="0">
              <a:spcBef>
                <a:spcPct val="0"/>
              </a:spcBef>
              <a:defRPr/>
            </a:pPr>
            <a:endParaRPr lang="en-US" sz="10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Block Device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menyimpan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informasi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i="1" dirty="0" err="1" smtClean="0">
                <a:latin typeface="Maiandra GD" pitchFamily="34" charset="0"/>
                <a:cs typeface="Aharoni" pitchFamily="2" charset="-79"/>
              </a:rPr>
              <a:t>blok</a:t>
            </a:r>
            <a:r>
              <a:rPr lang="en-US" sz="2400" b="1" i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i="1" dirty="0" err="1" smtClean="0">
                <a:latin typeface="Maiandra GD" pitchFamily="34" charset="0"/>
                <a:cs typeface="Aharoni" pitchFamily="2" charset="-79"/>
              </a:rPr>
              <a:t>berukuran</a:t>
            </a:r>
            <a:r>
              <a:rPr lang="en-US" sz="2400" b="1" i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i="1" dirty="0" err="1" smtClean="0">
                <a:latin typeface="Maiandra GD" pitchFamily="34" charset="0"/>
                <a:cs typeface="Aharoni" pitchFamily="2" charset="-79"/>
              </a:rPr>
              <a:t>tetap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(512 – 65.536 byte)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memiliki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alamat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  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contoh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Harddisk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Blu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-ray disc, USB stick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12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Character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Device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menyimpan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informasi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i="1" dirty="0" err="1" smtClean="0">
                <a:latin typeface="Maiandra GD" pitchFamily="34" charset="0"/>
                <a:cs typeface="Aharoni" pitchFamily="2" charset="-79"/>
              </a:rPr>
              <a:t>aliran</a:t>
            </a:r>
            <a:r>
              <a:rPr lang="en-US" sz="2400" b="1" i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i="1" dirty="0" err="1" smtClean="0">
                <a:latin typeface="Maiandra GD" pitchFamily="34" charset="0"/>
                <a:cs typeface="Aharoni" pitchFamily="2" charset="-79"/>
              </a:rPr>
              <a:t>karakter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tanpa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struktur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blok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punya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alamat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fungsi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pencarian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contoh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: P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rinter, Mouse, Network-interface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03187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u="sng" dirty="0" err="1" smtClean="0">
                <a:latin typeface="Maiandra GD" pitchFamily="34" charset="0"/>
                <a:cs typeface="Aharoni" pitchFamily="2" charset="-79"/>
              </a:rPr>
              <a:t>Berdasarkan</a:t>
            </a:r>
            <a:r>
              <a:rPr lang="en-US" sz="24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u="sng" dirty="0" err="1" smtClean="0">
                <a:latin typeface="Maiandra GD" pitchFamily="34" charset="0"/>
                <a:cs typeface="Aharoni" pitchFamily="2" charset="-79"/>
              </a:rPr>
              <a:t>Sasaran</a:t>
            </a:r>
            <a:r>
              <a:rPr lang="en-US" sz="24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u="sng" dirty="0" err="1" smtClean="0">
                <a:latin typeface="Maiandra GD" pitchFamily="34" charset="0"/>
                <a:cs typeface="Aharoni" pitchFamily="2" charset="-79"/>
              </a:rPr>
              <a:t>Komunikasi</a:t>
            </a:r>
            <a:r>
              <a:rPr lang="en-US" sz="2400" u="sng" dirty="0" smtClean="0">
                <a:latin typeface="Maiandra GD" pitchFamily="34" charset="0"/>
                <a:cs typeface="Aharoni" pitchFamily="2" charset="-79"/>
              </a:rPr>
              <a:t> : </a:t>
            </a:r>
            <a:endParaRPr lang="en-US" sz="2800" u="sng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12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Human Readable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manusia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		  (monitor, keyboard, mouse)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Machine Readable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elektronik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		  (sensor, controller, actuator)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Communication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jarak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jauh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		  (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modem)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181588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I/O unit </a:t>
            </a:r>
          </a:p>
          <a:p>
            <a:pPr lvl="0">
              <a:spcBef>
                <a:spcPct val="0"/>
              </a:spcBef>
              <a:defRPr/>
            </a:pPr>
            <a:r>
              <a:rPr lang="en-US" sz="12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electronic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: device controller / 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adapter 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(chip, circuit-card)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-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mechanical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: device I/O 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(monitor, keyboard, USB printer, HDD)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4071942"/>
            <a:ext cx="1214446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Device</a:t>
            </a:r>
            <a:endParaRPr lang="id-ID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3857620" y="4071942"/>
            <a:ext cx="1428760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Controller</a:t>
            </a:r>
            <a:endParaRPr lang="id-ID" sz="2000" b="1" dirty="0"/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1643042" y="4500570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57356" y="4071942"/>
            <a:ext cx="186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serial bit stream</a:t>
            </a:r>
            <a:endParaRPr lang="id-ID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8531" y="4071942"/>
            <a:ext cx="1631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block of bytes</a:t>
            </a:r>
            <a:endParaRPr lang="id-ID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286380" y="4500570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43306" y="5000636"/>
            <a:ext cx="1840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error correction</a:t>
            </a:r>
            <a:endParaRPr lang="id-ID" sz="2000" dirty="0"/>
          </a:p>
        </p:txBody>
      </p:sp>
      <p:sp>
        <p:nvSpPr>
          <p:cNvPr id="14" name="Rectangle 13"/>
          <p:cNvSpPr/>
          <p:nvPr/>
        </p:nvSpPr>
        <p:spPr>
          <a:xfrm>
            <a:off x="7500958" y="4071942"/>
            <a:ext cx="1428760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Main Memory</a:t>
            </a:r>
            <a:endParaRPr lang="id-ID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03187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Aspek-aspek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pembanding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antar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device :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spcBef>
                <a:spcPct val="0"/>
              </a:spcBef>
              <a:defRPr/>
            </a:pPr>
            <a:r>
              <a:rPr lang="en-US" sz="12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Data Rate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Application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Complexity of Control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Unit of Transfer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Data Representation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Error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431274"/>
            <a:ext cx="7929618" cy="55399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D a t 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a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  R a t e s</a:t>
            </a:r>
            <a:endParaRPr lang="en-US" sz="2000" b="1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endParaRPr lang="en-US" sz="1000" dirty="0" smtClean="0">
              <a:latin typeface="Maiandra GD" pitchFamily="34" charset="0"/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1" y="285728"/>
            <a:ext cx="6072199" cy="643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6348" y="1357298"/>
          <a:ext cx="8164320" cy="47499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822"/>
                <a:gridCol w="753315"/>
                <a:gridCol w="783169"/>
                <a:gridCol w="783169"/>
                <a:gridCol w="783169"/>
                <a:gridCol w="783169"/>
                <a:gridCol w="783169"/>
                <a:gridCol w="783169"/>
                <a:gridCol w="783169"/>
              </a:tblGrid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Gigabit Ethernet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Graphics Display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Hard disk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Ethernet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Optical Disk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Scanner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Laser Printer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Floppy Disk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Modem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Mouse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Keyboard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 gridSpan="9"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Maiandra GD" pitchFamily="34" charset="0"/>
                        </a:rPr>
                        <a:t>                             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1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2 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3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4 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5 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6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7 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8</a:t>
                      </a:r>
                      <a:endParaRPr lang="id-ID" sz="1600" baseline="300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 gridSpan="9"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latin typeface="Maiandra GD" pitchFamily="34" charset="0"/>
                        </a:rPr>
                        <a:t>                                                                        </a:t>
                      </a:r>
                      <a:r>
                        <a:rPr lang="en-US" sz="1600" b="1" baseline="0" dirty="0" smtClean="0">
                          <a:latin typeface="Maiandra GD" pitchFamily="34" charset="0"/>
                        </a:rPr>
                        <a:t>Data Rate (bps)</a:t>
                      </a:r>
                      <a:endParaRPr lang="id-ID" sz="1600" b="1" baseline="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175170" y="1460472"/>
            <a:ext cx="6215106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2175170" y="1817662"/>
            <a:ext cx="592935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2175170" y="2174852"/>
            <a:ext cx="5357850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2175170" y="2532042"/>
            <a:ext cx="4643470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2175170" y="2960670"/>
            <a:ext cx="450059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2175170" y="3317860"/>
            <a:ext cx="4357718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2175170" y="3675050"/>
            <a:ext cx="414340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2175170" y="4032240"/>
            <a:ext cx="378621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2175170" y="4389430"/>
            <a:ext cx="3000396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2175170" y="4746620"/>
            <a:ext cx="92869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2175170" y="5103810"/>
            <a:ext cx="642942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TextBox 20"/>
          <p:cNvSpPr txBox="1"/>
          <p:nvPr/>
        </p:nvSpPr>
        <p:spPr>
          <a:xfrm>
            <a:off x="8175966" y="5391578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aiandra GD" pitchFamily="34" charset="0"/>
              </a:rPr>
              <a:t>10</a:t>
            </a:r>
            <a:r>
              <a:rPr lang="en-US" sz="1600" baseline="30000" dirty="0" smtClean="0">
                <a:latin typeface="Maiandra GD" pitchFamily="34" charset="0"/>
              </a:rPr>
              <a:t>9</a:t>
            </a:r>
            <a:endParaRPr lang="id-ID" dirty="0"/>
          </a:p>
        </p:txBody>
      </p:sp>
      <p:sp>
        <p:nvSpPr>
          <p:cNvPr id="22" name="Rectangle 21"/>
          <p:cNvSpPr/>
          <p:nvPr/>
        </p:nvSpPr>
        <p:spPr>
          <a:xfrm>
            <a:off x="428596" y="500042"/>
            <a:ext cx="4147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latin typeface="Maiandra GD" pitchFamily="34" charset="0"/>
                <a:cs typeface="Aharoni" pitchFamily="2" charset="-79"/>
              </a:rPr>
              <a:t>Typical I/O Device Data Rate</a:t>
            </a:r>
            <a:r>
              <a:rPr lang="en-US" sz="2400" u="sng" dirty="0" smtClean="0">
                <a:latin typeface="Maiandra GD" pitchFamily="34" charset="0"/>
                <a:cs typeface="Aharoni" pitchFamily="2" charset="-79"/>
              </a:rPr>
              <a:t> </a:t>
            </a:r>
            <a:endParaRPr lang="id-ID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76" y="2357430"/>
            <a:ext cx="9091662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500034" y="1571612"/>
            <a:ext cx="807249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u="sng" dirty="0" smtClean="0">
                <a:latin typeface="Maiandra GD" pitchFamily="34" charset="0"/>
                <a:cs typeface="Aharoni" pitchFamily="2" charset="-79"/>
              </a:rPr>
              <a:t>Memory-Mapped I/O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9384</TotalTime>
  <Words>511</Words>
  <Application>Microsoft Office PowerPoint</Application>
  <PresentationFormat>On-screen Show (4:3)</PresentationFormat>
  <Paragraphs>188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Manajemen I/O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</dc:title>
  <dc:creator>asus</dc:creator>
  <cp:lastModifiedBy>kenkin</cp:lastModifiedBy>
  <cp:revision>446</cp:revision>
  <dcterms:created xsi:type="dcterms:W3CDTF">2013-05-11T15:25:57Z</dcterms:created>
  <dcterms:modified xsi:type="dcterms:W3CDTF">2015-05-15T04:09:00Z</dcterms:modified>
</cp:coreProperties>
</file>