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8" r:id="rId3"/>
    <p:sldId id="333" r:id="rId4"/>
    <p:sldId id="334" r:id="rId5"/>
    <p:sldId id="335" r:id="rId6"/>
    <p:sldId id="336" r:id="rId7"/>
    <p:sldId id="332" r:id="rId8"/>
    <p:sldId id="311" r:id="rId9"/>
    <p:sldId id="337" r:id="rId10"/>
    <p:sldId id="328" r:id="rId11"/>
    <p:sldId id="346" r:id="rId12"/>
    <p:sldId id="347" r:id="rId13"/>
    <p:sldId id="349" r:id="rId14"/>
    <p:sldId id="341" r:id="rId15"/>
    <p:sldId id="348" r:id="rId16"/>
    <p:sldId id="345" r:id="rId17"/>
    <p:sldId id="342" r:id="rId18"/>
    <p:sldId id="343" r:id="rId19"/>
    <p:sldId id="313" r:id="rId20"/>
    <p:sldId id="309" r:id="rId21"/>
    <p:sldId id="289" r:id="rId22"/>
    <p:sldId id="338" r:id="rId23"/>
    <p:sldId id="339" r:id="rId24"/>
    <p:sldId id="340" r:id="rId25"/>
    <p:sldId id="329" r:id="rId26"/>
    <p:sldId id="308" r:id="rId27"/>
    <p:sldId id="350" r:id="rId28"/>
    <p:sldId id="315" r:id="rId29"/>
    <p:sldId id="316" r:id="rId30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00"/>
    <a:srgbClr val="0000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7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4C1AC-483F-47FA-B6E2-FC84C1376576}" type="datetimeFigureOut">
              <a:rPr lang="id-ID" smtClean="0"/>
              <a:pPr/>
              <a:t>29/05/2015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7068E-BF0B-41E5-BB93-FEDAF0C9E827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4C1AC-483F-47FA-B6E2-FC84C1376576}" type="datetimeFigureOut">
              <a:rPr lang="id-ID" smtClean="0"/>
              <a:pPr/>
              <a:t>29/05/2015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7068E-BF0B-41E5-BB93-FEDAF0C9E827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4C1AC-483F-47FA-B6E2-FC84C1376576}" type="datetimeFigureOut">
              <a:rPr lang="id-ID" smtClean="0"/>
              <a:pPr/>
              <a:t>29/05/2015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7068E-BF0B-41E5-BB93-FEDAF0C9E827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4C1AC-483F-47FA-B6E2-FC84C1376576}" type="datetimeFigureOut">
              <a:rPr lang="id-ID" smtClean="0"/>
              <a:pPr/>
              <a:t>29/05/2015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7068E-BF0B-41E5-BB93-FEDAF0C9E827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4C1AC-483F-47FA-B6E2-FC84C1376576}" type="datetimeFigureOut">
              <a:rPr lang="id-ID" smtClean="0"/>
              <a:pPr/>
              <a:t>29/05/2015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7068E-BF0B-41E5-BB93-FEDAF0C9E827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4C1AC-483F-47FA-B6E2-FC84C1376576}" type="datetimeFigureOut">
              <a:rPr lang="id-ID" smtClean="0"/>
              <a:pPr/>
              <a:t>29/05/2015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7068E-BF0B-41E5-BB93-FEDAF0C9E827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4C1AC-483F-47FA-B6E2-FC84C1376576}" type="datetimeFigureOut">
              <a:rPr lang="id-ID" smtClean="0"/>
              <a:pPr/>
              <a:t>29/05/2015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7068E-BF0B-41E5-BB93-FEDAF0C9E827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4C1AC-483F-47FA-B6E2-FC84C1376576}" type="datetimeFigureOut">
              <a:rPr lang="id-ID" smtClean="0"/>
              <a:pPr/>
              <a:t>29/05/2015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7068E-BF0B-41E5-BB93-FEDAF0C9E827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4C1AC-483F-47FA-B6E2-FC84C1376576}" type="datetimeFigureOut">
              <a:rPr lang="id-ID" smtClean="0"/>
              <a:pPr/>
              <a:t>29/05/2015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7068E-BF0B-41E5-BB93-FEDAF0C9E827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4C1AC-483F-47FA-B6E2-FC84C1376576}" type="datetimeFigureOut">
              <a:rPr lang="id-ID" smtClean="0"/>
              <a:pPr/>
              <a:t>29/05/2015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7068E-BF0B-41E5-BB93-FEDAF0C9E827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4C1AC-483F-47FA-B6E2-FC84C1376576}" type="datetimeFigureOut">
              <a:rPr lang="id-ID" smtClean="0"/>
              <a:pPr/>
              <a:t>29/05/2015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7068E-BF0B-41E5-BB93-FEDAF0C9E827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E4C1AC-483F-47FA-B6E2-FC84C1376576}" type="datetimeFigureOut">
              <a:rPr lang="id-ID" smtClean="0"/>
              <a:pPr/>
              <a:t>29/05/2015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17068E-BF0B-41E5-BB93-FEDAF0C9E827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85926"/>
            <a:ext cx="7772400" cy="1470025"/>
          </a:xfr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4800" b="1" dirty="0" err="1" smtClean="0">
                <a:latin typeface="Maiandra GD" pitchFamily="34" charset="0"/>
              </a:rPr>
              <a:t>Manajemen</a:t>
            </a:r>
            <a:r>
              <a:rPr lang="en-US" sz="4800" b="1" dirty="0" smtClean="0">
                <a:latin typeface="Maiandra GD" pitchFamily="34" charset="0"/>
              </a:rPr>
              <a:t> I/O  </a:t>
            </a:r>
            <a:r>
              <a:rPr lang="en-US" sz="4800" dirty="0" smtClean="0">
                <a:latin typeface="Maiandra GD" pitchFamily="34" charset="0"/>
              </a:rPr>
              <a:t>(2)</a:t>
            </a:r>
            <a:endParaRPr lang="id-ID" sz="4800" dirty="0">
              <a:latin typeface="Maiandra GD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42910" y="3714752"/>
            <a:ext cx="7786742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u="sng" dirty="0" err="1" smtClean="0"/>
              <a:t>Sumber</a:t>
            </a:r>
            <a:r>
              <a:rPr lang="en-US" sz="2000" u="sng" dirty="0" smtClean="0"/>
              <a:t> : </a:t>
            </a:r>
          </a:p>
          <a:p>
            <a:pPr algn="ctr"/>
            <a:r>
              <a:rPr lang="en-US" sz="2400" dirty="0" smtClean="0"/>
              <a:t>- </a:t>
            </a:r>
            <a:r>
              <a:rPr lang="en-US" sz="2000" i="1" dirty="0" smtClean="0"/>
              <a:t>Modern Operating System</a:t>
            </a:r>
            <a:r>
              <a:rPr lang="en-US" sz="2400" dirty="0" smtClean="0"/>
              <a:t>, </a:t>
            </a:r>
            <a:r>
              <a:rPr lang="en-US" sz="2400" dirty="0" err="1" smtClean="0"/>
              <a:t>Tanenbaum</a:t>
            </a:r>
            <a:endParaRPr lang="en-US" sz="2400" dirty="0" smtClean="0"/>
          </a:p>
          <a:p>
            <a:pPr algn="ctr">
              <a:buFontTx/>
              <a:buChar char="-"/>
            </a:pPr>
            <a:r>
              <a:rPr lang="en-US" sz="2400" dirty="0" smtClean="0"/>
              <a:t> </a:t>
            </a:r>
            <a:r>
              <a:rPr lang="en-US" sz="2000" i="1" dirty="0" smtClean="0"/>
              <a:t>Operating System, Internal and Design Principles</a:t>
            </a:r>
            <a:r>
              <a:rPr lang="en-US" sz="2400" dirty="0" smtClean="0"/>
              <a:t>, William Stallings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643570" y="6215082"/>
            <a:ext cx="29161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haroni" pitchFamily="2" charset="-79"/>
                <a:cs typeface="Aharoni" pitchFamily="2" charset="-79"/>
              </a:rPr>
              <a:t>Ken Kinanti </a:t>
            </a:r>
            <a:r>
              <a:rPr lang="en-US" dirty="0" err="1" smtClean="0">
                <a:latin typeface="Aharoni" pitchFamily="2" charset="-79"/>
                <a:cs typeface="Aharoni" pitchFamily="2" charset="-79"/>
              </a:rPr>
              <a:t>Purnamasari</a:t>
            </a:r>
            <a:endParaRPr lang="id-ID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00298" y="642918"/>
            <a:ext cx="414340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Tempus Sans ITC" pitchFamily="82" charset="0"/>
              </a:rPr>
              <a:t>Slide </a:t>
            </a:r>
            <a:r>
              <a:rPr lang="en-US" sz="2400" dirty="0" err="1" smtClean="0">
                <a:latin typeface="Tempus Sans ITC" pitchFamily="82" charset="0"/>
              </a:rPr>
              <a:t>perkuliahan</a:t>
            </a:r>
            <a:endParaRPr lang="en-US" sz="2400" dirty="0" smtClean="0">
              <a:latin typeface="Tempus Sans ITC" pitchFamily="82" charset="0"/>
            </a:endParaRPr>
          </a:p>
          <a:p>
            <a:pPr algn="ctr"/>
            <a:r>
              <a:rPr lang="en-US" sz="3200" b="1" dirty="0" smtClean="0">
                <a:latin typeface="Tempus Sans ITC" pitchFamily="82" charset="0"/>
              </a:rPr>
              <a:t>SISTEM OPERASI</a:t>
            </a:r>
            <a:endParaRPr lang="id-ID" sz="3200" b="1" dirty="0">
              <a:latin typeface="Tempus Sans ITC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643050"/>
            <a:ext cx="9144000" cy="235745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Disks</a:t>
            </a:r>
            <a:endParaRPr lang="id-ID" sz="4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DISK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hardware</a:t>
            </a:r>
            <a:endParaRPr kumimoji="0" lang="id-ID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haroni" pitchFamily="2" charset="-79"/>
              <a:ea typeface="+mj-ea"/>
              <a:cs typeface="Aharoni" pitchFamily="2" charset="-79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428596" y="1214422"/>
            <a:ext cx="8072494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500034" y="1571612"/>
            <a:ext cx="8072494" cy="1815882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Jenis-jenis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disk : </a:t>
            </a:r>
          </a:p>
          <a:p>
            <a:pPr lvl="0">
              <a:lnSpc>
                <a:spcPct val="150000"/>
              </a:lnSpc>
              <a:spcBef>
                <a:spcPct val="0"/>
              </a:spcBef>
              <a:buFontTx/>
              <a:buChar char="-"/>
              <a:defRPr/>
            </a:pP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Magnetic Disk</a:t>
            </a:r>
          </a:p>
          <a:p>
            <a:pPr lvl="0">
              <a:lnSpc>
                <a:spcPct val="150000"/>
              </a:lnSpc>
              <a:spcBef>
                <a:spcPct val="0"/>
              </a:spcBef>
              <a:buFontTx/>
              <a:buChar char="-"/>
              <a:defRPr/>
            </a:pP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RAID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428596" y="1214422"/>
            <a:ext cx="8072494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428596" y="1571612"/>
            <a:ext cx="8072494" cy="3323987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>
              <a:lnSpc>
                <a:spcPct val="150000"/>
              </a:lnSpc>
              <a:spcBef>
                <a:spcPct val="0"/>
              </a:spcBef>
              <a:buFontTx/>
              <a:buChar char="-"/>
              <a:defRPr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Terdiri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dari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beberapa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silinder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 lvl="0">
              <a:lnSpc>
                <a:spcPct val="150000"/>
              </a:lnSpc>
              <a:spcBef>
                <a:spcPct val="0"/>
              </a:spcBef>
              <a:buFontTx/>
              <a:buChar char="-"/>
              <a:defRPr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Setiap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silinder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memiliki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1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sampai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16 track</a:t>
            </a:r>
          </a:p>
          <a:p>
            <a:pPr lvl="0">
              <a:lnSpc>
                <a:spcPct val="150000"/>
              </a:lnSpc>
              <a:spcBef>
                <a:spcPct val="0"/>
              </a:spcBef>
              <a:buFontTx/>
              <a:buChar char="-"/>
              <a:defRPr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Setiap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track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memiliki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beberapa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sektor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(floppy disk : 8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sampai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32,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harddisk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: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ratusan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pPr lvl="0">
              <a:lnSpc>
                <a:spcPct val="150000"/>
              </a:lnSpc>
              <a:spcBef>
                <a:spcPct val="0"/>
              </a:spcBef>
              <a:buFontTx/>
              <a:buChar char="-"/>
              <a:defRPr/>
            </a:pPr>
            <a:endParaRPr lang="en-US" sz="28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Magnetic</a:t>
            </a: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 Disk</a:t>
            </a:r>
            <a:endParaRPr kumimoji="0" lang="id-ID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haroni" pitchFamily="2" charset="-79"/>
              <a:ea typeface="+mj-ea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428596" y="1214422"/>
            <a:ext cx="8072494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 t="8137"/>
          <a:stretch>
            <a:fillRect/>
          </a:stretch>
        </p:blipFill>
        <p:spPr bwMode="auto">
          <a:xfrm>
            <a:off x="1643042" y="1785926"/>
            <a:ext cx="5786478" cy="4032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4" name="TextBox 23"/>
          <p:cNvSpPr txBox="1"/>
          <p:nvPr/>
        </p:nvSpPr>
        <p:spPr>
          <a:xfrm>
            <a:off x="2000232" y="5286388"/>
            <a:ext cx="1000132" cy="369332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dirty="0" smtClean="0">
                <a:latin typeface="Maiandra GD" pitchFamily="34" charset="0"/>
                <a:cs typeface="Aharoni" pitchFamily="2" charset="-79"/>
              </a:rPr>
              <a:t>Platter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857488" y="5643578"/>
            <a:ext cx="1000132" cy="369332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dirty="0" smtClean="0">
                <a:latin typeface="Maiandra GD" pitchFamily="34" charset="0"/>
                <a:cs typeface="Aharoni" pitchFamily="2" charset="-79"/>
              </a:rPr>
              <a:t>Spindle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786182" y="5143512"/>
            <a:ext cx="1571636" cy="646331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dirty="0" smtClean="0">
                <a:latin typeface="Maiandra GD" pitchFamily="34" charset="0"/>
                <a:cs typeface="Aharoni" pitchFamily="2" charset="-79"/>
              </a:rPr>
              <a:t>Read/Write Head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215074" y="5631436"/>
            <a:ext cx="1000132" cy="369332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dirty="0" smtClean="0">
                <a:latin typeface="Maiandra GD" pitchFamily="34" charset="0"/>
                <a:cs typeface="Aharoni" pitchFamily="2" charset="-79"/>
              </a:rPr>
              <a:t>Boom</a:t>
            </a: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Magnetic</a:t>
            </a: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 Disk</a:t>
            </a:r>
            <a:endParaRPr kumimoji="0" lang="id-ID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haroni" pitchFamily="2" charset="-79"/>
              <a:ea typeface="+mj-ea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428596" y="1214422"/>
            <a:ext cx="8072494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500034" y="1571612"/>
            <a:ext cx="8072494" cy="2462213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2800" dirty="0" err="1" smtClean="0">
                <a:latin typeface="Maiandra GD" pitchFamily="34" charset="0"/>
                <a:cs typeface="Aharoni" pitchFamily="2" charset="-79"/>
              </a:rPr>
              <a:t>Waktu</a:t>
            </a: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800" dirty="0" err="1" smtClean="0">
                <a:latin typeface="Maiandra GD" pitchFamily="34" charset="0"/>
                <a:cs typeface="Aharoni" pitchFamily="2" charset="-79"/>
              </a:rPr>
              <a:t>Pembacaan</a:t>
            </a: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 &amp; </a:t>
            </a:r>
            <a:r>
              <a:rPr lang="en-US" sz="2800" dirty="0" err="1" smtClean="0">
                <a:latin typeface="Maiandra GD" pitchFamily="34" charset="0"/>
                <a:cs typeface="Aharoni" pitchFamily="2" charset="-79"/>
              </a:rPr>
              <a:t>Penulisan</a:t>
            </a: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800" dirty="0" err="1" smtClean="0">
                <a:latin typeface="Maiandra GD" pitchFamily="34" charset="0"/>
                <a:cs typeface="Aharoni" pitchFamily="2" charset="-79"/>
              </a:rPr>
              <a:t>ke</a:t>
            </a: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 Disk : </a:t>
            </a:r>
          </a:p>
          <a:p>
            <a:pPr lvl="0">
              <a:lnSpc>
                <a:spcPct val="150000"/>
              </a:lnSpc>
              <a:spcBef>
                <a:spcPct val="0"/>
              </a:spcBef>
              <a:buFontTx/>
              <a:buChar char="-"/>
              <a:defRPr/>
            </a:pP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800" b="1" dirty="0" smtClean="0">
                <a:latin typeface="Maiandra GD" pitchFamily="34" charset="0"/>
                <a:cs typeface="Aharoni" pitchFamily="2" charset="-79"/>
              </a:rPr>
              <a:t>Seek Time</a:t>
            </a:r>
          </a:p>
          <a:p>
            <a:pPr lvl="0">
              <a:lnSpc>
                <a:spcPct val="150000"/>
              </a:lnSpc>
              <a:spcBef>
                <a:spcPct val="0"/>
              </a:spcBef>
              <a:buFontTx/>
              <a:buChar char="-"/>
              <a:defRPr/>
            </a:pP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800" b="1" dirty="0" smtClean="0">
                <a:latin typeface="Maiandra GD" pitchFamily="34" charset="0"/>
                <a:cs typeface="Aharoni" pitchFamily="2" charset="-79"/>
              </a:rPr>
              <a:t>Rotational Latency Time</a:t>
            </a:r>
          </a:p>
          <a:p>
            <a:pPr lvl="0">
              <a:lnSpc>
                <a:spcPct val="150000"/>
              </a:lnSpc>
              <a:spcBef>
                <a:spcPct val="0"/>
              </a:spcBef>
              <a:buFontTx/>
              <a:buChar char="-"/>
              <a:defRPr/>
            </a:pPr>
            <a:r>
              <a:rPr lang="en-US" sz="2800" b="1" dirty="0" smtClean="0">
                <a:latin typeface="Maiandra GD" pitchFamily="34" charset="0"/>
                <a:cs typeface="Aharoni" pitchFamily="2" charset="-79"/>
              </a:rPr>
              <a:t> Transfer Data Time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Magnetic</a:t>
            </a: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 Disk</a:t>
            </a:r>
            <a:endParaRPr kumimoji="0" lang="id-ID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haroni" pitchFamily="2" charset="-79"/>
              <a:ea typeface="+mj-ea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428596" y="1214422"/>
            <a:ext cx="8072494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43042" y="1429999"/>
            <a:ext cx="6143668" cy="52504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2" name="TextBox 21"/>
          <p:cNvSpPr txBox="1"/>
          <p:nvPr/>
        </p:nvSpPr>
        <p:spPr>
          <a:xfrm>
            <a:off x="5786446" y="3143248"/>
            <a:ext cx="785818" cy="646331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dirty="0" smtClean="0">
                <a:latin typeface="Maiandra GD" pitchFamily="34" charset="0"/>
                <a:cs typeface="Aharoni" pitchFamily="2" charset="-79"/>
              </a:rPr>
              <a:t>Seek Time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3643306" y="5429264"/>
            <a:ext cx="1785950" cy="369332"/>
          </a:xfrm>
          <a:prstGeom prst="rect">
            <a:avLst/>
          </a:prstGeom>
          <a:solidFill>
            <a:schemeClr val="lt1">
              <a:alpha val="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dirty="0" smtClean="0">
                <a:latin typeface="Maiandra GD" pitchFamily="34" charset="0"/>
                <a:cs typeface="Aharoni" pitchFamily="2" charset="-79"/>
              </a:rPr>
              <a:t>Latency Time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500298" y="2285992"/>
            <a:ext cx="1000132" cy="646331"/>
          </a:xfrm>
          <a:prstGeom prst="rect">
            <a:avLst/>
          </a:prstGeom>
          <a:solidFill>
            <a:schemeClr val="lt1">
              <a:alpha val="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 algn="r">
              <a:spcBef>
                <a:spcPct val="0"/>
              </a:spcBef>
              <a:defRPr/>
            </a:pPr>
            <a:r>
              <a:rPr lang="en-US" dirty="0" smtClean="0">
                <a:latin typeface="Maiandra GD" pitchFamily="34" charset="0"/>
                <a:cs typeface="Aharoni" pitchFamily="2" charset="-79"/>
              </a:rPr>
              <a:t>Transfer Rate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Magnetic</a:t>
            </a: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 Disk</a:t>
            </a:r>
            <a:endParaRPr kumimoji="0" lang="id-ID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haroni" pitchFamily="2" charset="-79"/>
              <a:ea typeface="+mj-ea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Magnetic</a:t>
            </a: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 Disk</a:t>
            </a:r>
            <a:endParaRPr kumimoji="0" lang="id-ID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haroni" pitchFamily="2" charset="-79"/>
              <a:ea typeface="+mj-ea"/>
              <a:cs typeface="Aharoni" pitchFamily="2" charset="-79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428596" y="1214422"/>
            <a:ext cx="8072494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1357298"/>
            <a:ext cx="9144000" cy="528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428596" y="1214422"/>
            <a:ext cx="8072494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2" y="1428736"/>
            <a:ext cx="4714875" cy="477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57290" y="6286520"/>
            <a:ext cx="5438775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Magnetic</a:t>
            </a: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 Disk</a:t>
            </a:r>
            <a:endParaRPr kumimoji="0" lang="id-ID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haroni" pitchFamily="2" charset="-79"/>
              <a:ea typeface="+mj-ea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428596" y="1214422"/>
            <a:ext cx="8072494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2" y="1428736"/>
            <a:ext cx="4857750" cy="475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85895" y="6319860"/>
            <a:ext cx="6143625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Magnetic</a:t>
            </a: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 Disk</a:t>
            </a:r>
            <a:endParaRPr kumimoji="0" lang="id-ID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haroni" pitchFamily="2" charset="-79"/>
              <a:ea typeface="+mj-ea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428596" y="1214422"/>
            <a:ext cx="8072494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500034" y="1571612"/>
            <a:ext cx="8072494" cy="4401205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2800" dirty="0" err="1" smtClean="0">
                <a:latin typeface="Maiandra GD" pitchFamily="34" charset="0"/>
                <a:cs typeface="Aharoni" pitchFamily="2" charset="-79"/>
              </a:rPr>
              <a:t>Algoritma</a:t>
            </a: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800" dirty="0" err="1" smtClean="0">
                <a:latin typeface="Maiandra GD" pitchFamily="34" charset="0"/>
                <a:cs typeface="Aharoni" pitchFamily="2" charset="-79"/>
              </a:rPr>
              <a:t>Penjadwalan</a:t>
            </a: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 Disk : </a:t>
            </a:r>
          </a:p>
          <a:p>
            <a:pPr lvl="0">
              <a:lnSpc>
                <a:spcPct val="150000"/>
              </a:lnSpc>
              <a:spcBef>
                <a:spcPct val="0"/>
              </a:spcBef>
              <a:buFontTx/>
              <a:buChar char="-"/>
              <a:defRPr/>
            </a:pP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800" b="1" dirty="0" smtClean="0">
                <a:latin typeface="Maiandra GD" pitchFamily="34" charset="0"/>
                <a:cs typeface="Aharoni" pitchFamily="2" charset="-79"/>
              </a:rPr>
              <a:t>FCFS</a:t>
            </a: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 		(First Come, First Serve)</a:t>
            </a:r>
          </a:p>
          <a:p>
            <a:pPr lvl="0">
              <a:lnSpc>
                <a:spcPct val="150000"/>
              </a:lnSpc>
              <a:spcBef>
                <a:spcPct val="0"/>
              </a:spcBef>
              <a:buFontTx/>
              <a:buChar char="-"/>
              <a:defRPr/>
            </a:pP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800" b="1" dirty="0" smtClean="0">
                <a:latin typeface="Maiandra GD" pitchFamily="34" charset="0"/>
                <a:cs typeface="Aharoni" pitchFamily="2" charset="-79"/>
              </a:rPr>
              <a:t>SSF</a:t>
            </a: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 			(Shortest Seek First)</a:t>
            </a:r>
          </a:p>
          <a:p>
            <a:pPr lvl="0">
              <a:lnSpc>
                <a:spcPct val="150000"/>
              </a:lnSpc>
              <a:spcBef>
                <a:spcPct val="0"/>
              </a:spcBef>
              <a:buFontTx/>
              <a:buChar char="-"/>
              <a:defRPr/>
            </a:pP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800" b="1" dirty="0" smtClean="0">
                <a:latin typeface="Maiandra GD" pitchFamily="34" charset="0"/>
                <a:cs typeface="Aharoni" pitchFamily="2" charset="-79"/>
              </a:rPr>
              <a:t>SCAN</a:t>
            </a: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 		(Elevator)</a:t>
            </a:r>
          </a:p>
          <a:p>
            <a:pPr lvl="0">
              <a:lnSpc>
                <a:spcPct val="150000"/>
              </a:lnSpc>
              <a:spcBef>
                <a:spcPct val="0"/>
              </a:spcBef>
              <a:buFontTx/>
              <a:buChar char="-"/>
              <a:defRPr/>
            </a:pP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800" b="1" dirty="0" smtClean="0">
                <a:latin typeface="Maiandra GD" pitchFamily="34" charset="0"/>
                <a:cs typeface="Aharoni" pitchFamily="2" charset="-79"/>
              </a:rPr>
              <a:t>C-SCAN</a:t>
            </a: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 		(Elevator Modified)</a:t>
            </a:r>
          </a:p>
          <a:p>
            <a:pPr lvl="0">
              <a:lnSpc>
                <a:spcPct val="150000"/>
              </a:lnSpc>
              <a:spcBef>
                <a:spcPct val="0"/>
              </a:spcBef>
              <a:buFontTx/>
              <a:buChar char="-"/>
              <a:defRPr/>
            </a:pP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800" b="1" dirty="0" smtClean="0">
                <a:latin typeface="Maiandra GD" pitchFamily="34" charset="0"/>
                <a:cs typeface="Aharoni" pitchFamily="2" charset="-79"/>
              </a:rPr>
              <a:t>N-Step SCAN</a:t>
            </a: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 </a:t>
            </a:r>
          </a:p>
          <a:p>
            <a:pPr lvl="0">
              <a:lnSpc>
                <a:spcPct val="150000"/>
              </a:lnSpc>
              <a:spcBef>
                <a:spcPct val="0"/>
              </a:spcBef>
              <a:buFontTx/>
              <a:buChar char="-"/>
              <a:defRPr/>
            </a:pP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800" b="1" dirty="0" err="1" smtClean="0">
                <a:latin typeface="Maiandra GD" pitchFamily="34" charset="0"/>
                <a:cs typeface="Aharoni" pitchFamily="2" charset="-79"/>
              </a:rPr>
              <a:t>Eschenbach</a:t>
            </a:r>
            <a:r>
              <a:rPr lang="en-US" sz="2800" b="1" dirty="0" smtClean="0">
                <a:latin typeface="Maiandra GD" pitchFamily="34" charset="0"/>
                <a:cs typeface="Aharoni" pitchFamily="2" charset="-79"/>
              </a:rPr>
              <a:t> Scheme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Magnetic</a:t>
            </a: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 Disk</a:t>
            </a:r>
            <a:endParaRPr kumimoji="0" lang="id-ID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haroni" pitchFamily="2" charset="-79"/>
              <a:ea typeface="+mj-ea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dirty="0" err="1" smtClean="0">
                <a:latin typeface="Aharoni" pitchFamily="2" charset="-79"/>
                <a:ea typeface="+mj-ea"/>
                <a:cs typeface="Aharoni" pitchFamily="2" charset="-79"/>
              </a:rPr>
              <a:t>Perangkat</a:t>
            </a:r>
            <a:r>
              <a:rPr lang="en-US" sz="4400" dirty="0" smtClean="0">
                <a:latin typeface="Aharoni" pitchFamily="2" charset="-79"/>
                <a:ea typeface="+mj-ea"/>
                <a:cs typeface="Aharoni" pitchFamily="2" charset="-79"/>
              </a:rPr>
              <a:t> </a:t>
            </a:r>
            <a:r>
              <a:rPr lang="en-US" sz="4400" dirty="0" err="1" smtClean="0">
                <a:latin typeface="Aharoni" pitchFamily="2" charset="-79"/>
                <a:ea typeface="+mj-ea"/>
                <a:cs typeface="Aharoni" pitchFamily="2" charset="-79"/>
              </a:rPr>
              <a:t>Lunak</a:t>
            </a:r>
            <a:r>
              <a:rPr lang="en-US" sz="4400" dirty="0" smtClean="0">
                <a:latin typeface="Aharoni" pitchFamily="2" charset="-79"/>
                <a:ea typeface="+mj-ea"/>
                <a:cs typeface="Aharoni" pitchFamily="2" charset="-79"/>
              </a:rPr>
              <a:t> I/O</a:t>
            </a:r>
            <a:endParaRPr kumimoji="0" lang="id-ID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haroni" pitchFamily="2" charset="-79"/>
              <a:ea typeface="+mj-ea"/>
              <a:cs typeface="Aharoni" pitchFamily="2" charset="-79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428596" y="1214422"/>
            <a:ext cx="8072494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500034" y="1571612"/>
            <a:ext cx="8072494" cy="661848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 algn="just">
              <a:lnSpc>
                <a:spcPct val="150000"/>
              </a:lnSpc>
              <a:spcBef>
                <a:spcPct val="0"/>
              </a:spcBef>
              <a:defRPr/>
            </a:pP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Lapisan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Perangkat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Lunak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I/O :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6" y="2424224"/>
            <a:ext cx="8929718" cy="4076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428596" y="1214422"/>
            <a:ext cx="8072494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500034" y="1571612"/>
            <a:ext cx="8072494" cy="2677656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2800" dirty="0" err="1" smtClean="0">
                <a:latin typeface="Maiandra GD" pitchFamily="34" charset="0"/>
                <a:cs typeface="Aharoni" pitchFamily="2" charset="-79"/>
              </a:rPr>
              <a:t>Bandingkan</a:t>
            </a: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 Magnetic Disk </a:t>
            </a:r>
            <a:r>
              <a:rPr lang="en-US" sz="2800" dirty="0" err="1" smtClean="0">
                <a:latin typeface="Maiandra GD" pitchFamily="34" charset="0"/>
                <a:cs typeface="Aharoni" pitchFamily="2" charset="-79"/>
              </a:rPr>
              <a:t>dengan</a:t>
            </a: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 RAM (Random Access Memory)</a:t>
            </a:r>
          </a:p>
          <a:p>
            <a:pPr lvl="0">
              <a:spcBef>
                <a:spcPct val="0"/>
              </a:spcBef>
              <a:defRPr/>
            </a:pPr>
            <a:endParaRPr lang="en-US" sz="2800" dirty="0" smtClean="0">
              <a:latin typeface="Maiandra GD" pitchFamily="34" charset="0"/>
              <a:cs typeface="Aharoni" pitchFamily="2" charset="-79"/>
            </a:endParaRPr>
          </a:p>
          <a:p>
            <a:pPr lvl="0">
              <a:spcBef>
                <a:spcPct val="0"/>
              </a:spcBef>
              <a:defRPr/>
            </a:pP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RAM </a:t>
            </a:r>
            <a:r>
              <a:rPr lang="en-US" sz="2800" dirty="0" err="1" smtClean="0">
                <a:latin typeface="Maiandra GD" pitchFamily="34" charset="0"/>
                <a:cs typeface="Aharoni" pitchFamily="2" charset="-79"/>
              </a:rPr>
              <a:t>tidak</a:t>
            </a: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800" dirty="0" err="1" smtClean="0">
                <a:latin typeface="Maiandra GD" pitchFamily="34" charset="0"/>
                <a:cs typeface="Aharoni" pitchFamily="2" charset="-79"/>
              </a:rPr>
              <a:t>memiliki</a:t>
            </a: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800" b="1" dirty="0" smtClean="0">
                <a:latin typeface="Maiandra GD" pitchFamily="34" charset="0"/>
                <a:cs typeface="Aharoni" pitchFamily="2" charset="-79"/>
              </a:rPr>
              <a:t>seek time </a:t>
            </a: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&amp; </a:t>
            </a:r>
            <a:r>
              <a:rPr lang="en-US" sz="2800" b="1" dirty="0" smtClean="0">
                <a:latin typeface="Maiandra GD" pitchFamily="34" charset="0"/>
                <a:cs typeface="Aharoni" pitchFamily="2" charset="-79"/>
              </a:rPr>
              <a:t>latency time</a:t>
            </a: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.</a:t>
            </a:r>
          </a:p>
          <a:p>
            <a:pPr lvl="0">
              <a:spcBef>
                <a:spcPct val="0"/>
              </a:spcBef>
              <a:defRPr/>
            </a:pPr>
            <a:endParaRPr lang="en-US" sz="2800" dirty="0" smtClean="0">
              <a:latin typeface="Maiandra GD" pitchFamily="34" charset="0"/>
              <a:cs typeface="Aharoni" pitchFamily="2" charset="-79"/>
            </a:endParaRPr>
          </a:p>
          <a:p>
            <a:pPr lvl="0">
              <a:spcBef>
                <a:spcPct val="0"/>
              </a:spcBef>
              <a:defRPr/>
            </a:pPr>
            <a:r>
              <a:rPr lang="en-US" sz="2800" dirty="0" err="1" smtClean="0">
                <a:latin typeface="Maiandra GD" pitchFamily="34" charset="0"/>
                <a:cs typeface="Aharoni" pitchFamily="2" charset="-79"/>
              </a:rPr>
              <a:t>Perintah</a:t>
            </a: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800" dirty="0" err="1" smtClean="0">
                <a:latin typeface="Maiandra GD" pitchFamily="34" charset="0"/>
                <a:cs typeface="Aharoni" pitchFamily="2" charset="-79"/>
              </a:rPr>
              <a:t>di</a:t>
            </a: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 RAM : Baca &amp; </a:t>
            </a:r>
            <a:r>
              <a:rPr lang="en-US" sz="2800" dirty="0" err="1" smtClean="0">
                <a:latin typeface="Maiandra GD" pitchFamily="34" charset="0"/>
                <a:cs typeface="Aharoni" pitchFamily="2" charset="-79"/>
              </a:rPr>
              <a:t>Tulis</a:t>
            </a: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800" dirty="0" err="1" smtClean="0">
                <a:latin typeface="Maiandra GD" pitchFamily="34" charset="0"/>
                <a:cs typeface="Aharoni" pitchFamily="2" charset="-79"/>
              </a:rPr>
              <a:t>blok</a:t>
            </a:r>
            <a:endParaRPr lang="en-US" sz="2800" dirty="0" smtClean="0">
              <a:latin typeface="Maiandra GD" pitchFamily="34" charset="0"/>
              <a:cs typeface="Aharoni" pitchFamily="2" charset="-79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Magnetic</a:t>
            </a: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 Disk</a:t>
            </a:r>
            <a:endParaRPr kumimoji="0" lang="id-ID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haroni" pitchFamily="2" charset="-79"/>
              <a:ea typeface="+mj-ea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RAID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(level 0 – 6)</a:t>
            </a:r>
            <a:endParaRPr kumimoji="0" lang="id-ID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428596" y="1214422"/>
            <a:ext cx="8072494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500034" y="1571612"/>
            <a:ext cx="8072494" cy="52322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RAID =&gt; Redundant Array of Independent Disk</a:t>
            </a: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2285992"/>
            <a:ext cx="8283727" cy="4286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428596" y="1214422"/>
            <a:ext cx="8072494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06" y="1643050"/>
            <a:ext cx="8462120" cy="4500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RAID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(level 0 – 6)</a:t>
            </a:r>
            <a:endParaRPr kumimoji="0" lang="id-ID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428596" y="1214422"/>
            <a:ext cx="8072494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374" y="1434455"/>
            <a:ext cx="6858080" cy="5423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RAID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(level 0 – 6)</a:t>
            </a:r>
            <a:endParaRPr kumimoji="0" lang="id-ID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428596" y="1214422"/>
            <a:ext cx="8072494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1428736"/>
            <a:ext cx="6463718" cy="26860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00100" y="4214818"/>
            <a:ext cx="6243681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RAID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(level 0 – 6)</a:t>
            </a:r>
            <a:endParaRPr kumimoji="0" lang="id-ID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643050"/>
            <a:ext cx="9144000" cy="235745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Clocks</a:t>
            </a:r>
            <a:endParaRPr lang="id-ID" sz="4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CLOCK 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HARDWARE</a:t>
            </a:r>
            <a:endParaRPr kumimoji="0" lang="id-ID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haroni" pitchFamily="2" charset="-79"/>
              <a:ea typeface="+mj-ea"/>
              <a:cs typeface="Aharoni" pitchFamily="2" charset="-79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428596" y="1214422"/>
            <a:ext cx="8072494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500034" y="1571612"/>
            <a:ext cx="8072494" cy="2301527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Tipe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Clock : </a:t>
            </a:r>
          </a:p>
          <a:p>
            <a:pPr lvl="0">
              <a:lnSpc>
                <a:spcPct val="150000"/>
              </a:lnSpc>
              <a:spcBef>
                <a:spcPct val="0"/>
              </a:spcBef>
              <a:buFontTx/>
              <a:buChar char="-"/>
              <a:defRPr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 Clock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dengan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impuls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tegangan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listrik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 lvl="0">
              <a:lnSpc>
                <a:spcPct val="150000"/>
              </a:lnSpc>
              <a:spcBef>
                <a:spcPct val="0"/>
              </a:spcBef>
              <a:buFontTx/>
              <a:buChar char="-"/>
              <a:defRPr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 Clock PIT (Programmable Interval Timer)</a:t>
            </a:r>
          </a:p>
          <a:p>
            <a:pPr lvl="0">
              <a:lnSpc>
                <a:spcPct val="150000"/>
              </a:lnSpc>
              <a:spcBef>
                <a:spcPct val="0"/>
              </a:spcBef>
              <a:defRPr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24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 crystal oscillator , counter , holding register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CLOCK 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HARDWARE</a:t>
            </a:r>
            <a:endParaRPr kumimoji="0" lang="id-ID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haroni" pitchFamily="2" charset="-79"/>
              <a:ea typeface="+mj-ea"/>
              <a:cs typeface="Aharoni" pitchFamily="2" charset="-79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428596" y="1214422"/>
            <a:ext cx="8072494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1643050"/>
            <a:ext cx="9144000" cy="371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CLOCK 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HARDWARE</a:t>
            </a:r>
            <a:endParaRPr kumimoji="0" lang="id-ID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haroni" pitchFamily="2" charset="-79"/>
              <a:ea typeface="+mj-ea"/>
              <a:cs typeface="Aharoni" pitchFamily="2" charset="-79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428596" y="1214422"/>
            <a:ext cx="8072494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500034" y="1571612"/>
            <a:ext cx="8072494" cy="1736053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Mode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Pemrograman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PIT : </a:t>
            </a:r>
          </a:p>
          <a:p>
            <a:pPr lvl="0">
              <a:lnSpc>
                <a:spcPct val="150000"/>
              </a:lnSpc>
              <a:spcBef>
                <a:spcPct val="0"/>
              </a:spcBef>
              <a:buFontTx/>
              <a:buChar char="-"/>
              <a:defRPr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 One-shot mode</a:t>
            </a:r>
          </a:p>
          <a:p>
            <a:pPr lvl="0">
              <a:lnSpc>
                <a:spcPct val="150000"/>
              </a:lnSpc>
              <a:spcBef>
                <a:spcPct val="0"/>
              </a:spcBef>
              <a:buFontTx/>
              <a:buChar char="-"/>
              <a:defRPr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 Square wave mode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CLOCK 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SOFTWARE</a:t>
            </a:r>
            <a:endParaRPr kumimoji="0" lang="id-ID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haroni" pitchFamily="2" charset="-79"/>
              <a:ea typeface="+mj-ea"/>
              <a:cs typeface="Aharoni" pitchFamily="2" charset="-79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428596" y="1214422"/>
            <a:ext cx="8072494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500034" y="1571612"/>
            <a:ext cx="8072494" cy="3816429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Fungsi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Clock : </a:t>
            </a:r>
          </a:p>
          <a:p>
            <a:pPr lvl="0">
              <a:lnSpc>
                <a:spcPct val="150000"/>
              </a:lnSpc>
              <a:spcBef>
                <a:spcPct val="0"/>
              </a:spcBef>
              <a:buFontTx/>
              <a:buChar char="-"/>
              <a:defRPr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Mengatur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waktu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nyata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 lvl="0">
              <a:lnSpc>
                <a:spcPct val="150000"/>
              </a:lnSpc>
              <a:spcBef>
                <a:spcPct val="0"/>
              </a:spcBef>
              <a:buFontTx/>
              <a:buChar char="-"/>
              <a:defRPr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Mengatur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waktu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eksekusi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proses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 lvl="0">
              <a:lnSpc>
                <a:spcPct val="150000"/>
              </a:lnSpc>
              <a:spcBef>
                <a:spcPct val="0"/>
              </a:spcBef>
              <a:buFontTx/>
              <a:buChar char="-"/>
              <a:defRPr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Menghitung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waktu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penggunaan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prosesor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 lvl="0">
              <a:lnSpc>
                <a:spcPct val="150000"/>
              </a:lnSpc>
              <a:spcBef>
                <a:spcPct val="0"/>
              </a:spcBef>
              <a:buFontTx/>
              <a:buChar char="-"/>
              <a:defRPr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Menangani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system call alarm</a:t>
            </a:r>
          </a:p>
          <a:p>
            <a:pPr lvl="0">
              <a:lnSpc>
                <a:spcPct val="150000"/>
              </a:lnSpc>
              <a:spcBef>
                <a:spcPct val="0"/>
              </a:spcBef>
              <a:buFontTx/>
              <a:buChar char="-"/>
              <a:defRPr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 Profiling, monitoring,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pengumpulan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statistik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dirty="0" smtClean="0">
                <a:latin typeface="Aharoni" pitchFamily="2" charset="-79"/>
                <a:ea typeface="+mj-ea"/>
                <a:cs typeface="Aharoni" pitchFamily="2" charset="-79"/>
              </a:rPr>
              <a:t>Interrupt Handler</a:t>
            </a:r>
            <a:endParaRPr kumimoji="0" lang="id-ID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haroni" pitchFamily="2" charset="-79"/>
              <a:ea typeface="+mj-ea"/>
              <a:cs typeface="Aharoni" pitchFamily="2" charset="-79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428596" y="1214422"/>
            <a:ext cx="8072494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500034" y="1309293"/>
            <a:ext cx="8072494" cy="5262979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 algn="just">
              <a:lnSpc>
                <a:spcPct val="200000"/>
              </a:lnSpc>
              <a:spcBef>
                <a:spcPct val="0"/>
              </a:spcBef>
              <a:defRPr/>
            </a:pPr>
            <a:r>
              <a:rPr lang="en-US" sz="2400" u="sng" dirty="0" err="1" smtClean="0">
                <a:latin typeface="Arial" pitchFamily="34" charset="0"/>
                <a:cs typeface="Arial" pitchFamily="34" charset="0"/>
              </a:rPr>
              <a:t>Penanganan</a:t>
            </a:r>
            <a:r>
              <a:rPr lang="en-US" sz="2400" u="sng" dirty="0" smtClean="0">
                <a:latin typeface="Arial" pitchFamily="34" charset="0"/>
                <a:cs typeface="Arial" pitchFamily="34" charset="0"/>
              </a:rPr>
              <a:t> Interrupt : </a:t>
            </a:r>
          </a:p>
          <a:p>
            <a:pPr lvl="0" algn="just">
              <a:lnSpc>
                <a:spcPct val="150000"/>
              </a:lnSpc>
              <a:spcBef>
                <a:spcPct val="0"/>
              </a:spcBef>
              <a:defRPr/>
            </a:pP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en-US" sz="2400" b="1" i="1" dirty="0" err="1" smtClean="0">
                <a:latin typeface="Arial" pitchFamily="34" charset="0"/>
                <a:cs typeface="Arial" pitchFamily="34" charset="0"/>
              </a:rPr>
              <a:t>Persiapan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: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Pastikan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semua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register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tersimpan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Siapkan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prosedur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Interrupt (setting TLB, MMU, page table,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buat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stack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baru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cari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pengendali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interrupt,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salin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register-register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ke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tabel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proses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) </a:t>
            </a:r>
          </a:p>
          <a:p>
            <a:pPr lvl="0" algn="just">
              <a:lnSpc>
                <a:spcPct val="150000"/>
              </a:lnSpc>
              <a:spcBef>
                <a:spcPct val="0"/>
              </a:spcBef>
              <a:buFontTx/>
              <a:buChar char="-"/>
              <a:defRPr/>
            </a:pPr>
            <a:endParaRPr lang="en-US" sz="1200" dirty="0" smtClean="0">
              <a:latin typeface="Arial" pitchFamily="34" charset="0"/>
              <a:cs typeface="Arial" pitchFamily="34" charset="0"/>
            </a:endParaRPr>
          </a:p>
          <a:p>
            <a:pPr lvl="0" algn="just">
              <a:lnSpc>
                <a:spcPct val="150000"/>
              </a:lnSpc>
              <a:spcBef>
                <a:spcPct val="0"/>
              </a:spcBef>
              <a:buFontTx/>
              <a:buChar char="-"/>
              <a:defRPr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i="1" dirty="0" err="1" smtClean="0">
                <a:latin typeface="Arial" pitchFamily="34" charset="0"/>
                <a:cs typeface="Arial" pitchFamily="34" charset="0"/>
              </a:rPr>
              <a:t>Eksekusi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: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Jalankan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prosedur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interrupt</a:t>
            </a:r>
          </a:p>
          <a:p>
            <a:pPr lvl="0" algn="just">
              <a:lnSpc>
                <a:spcPct val="150000"/>
              </a:lnSpc>
              <a:spcBef>
                <a:spcPct val="0"/>
              </a:spcBef>
              <a:buFontTx/>
              <a:buChar char="-"/>
              <a:defRPr/>
            </a:pPr>
            <a:endParaRPr lang="en-US" sz="1200" dirty="0" smtClean="0">
              <a:latin typeface="Arial" pitchFamily="34" charset="0"/>
              <a:cs typeface="Arial" pitchFamily="34" charset="0"/>
            </a:endParaRPr>
          </a:p>
          <a:p>
            <a:pPr lvl="0" algn="just">
              <a:lnSpc>
                <a:spcPct val="150000"/>
              </a:lnSpc>
              <a:spcBef>
                <a:spcPct val="0"/>
              </a:spcBef>
              <a:buFontTx/>
              <a:buChar char="-"/>
              <a:defRPr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i="1" dirty="0" err="1" smtClean="0">
                <a:latin typeface="Arial" pitchFamily="34" charset="0"/>
                <a:cs typeface="Arial" pitchFamily="34" charset="0"/>
              </a:rPr>
              <a:t>Paska</a:t>
            </a:r>
            <a:r>
              <a:rPr lang="en-US" sz="24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i="1" dirty="0" err="1" smtClean="0">
                <a:latin typeface="Arial" pitchFamily="34" charset="0"/>
                <a:cs typeface="Arial" pitchFamily="34" charset="0"/>
              </a:rPr>
              <a:t>Eksekusi</a:t>
            </a:r>
            <a:r>
              <a:rPr lang="en-US" sz="24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Pilih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proses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selanjutnya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Siapkan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MMU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register,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kemudian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jalankan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proses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baru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dirty="0" smtClean="0">
                <a:latin typeface="Aharoni" pitchFamily="2" charset="-79"/>
                <a:ea typeface="+mj-ea"/>
                <a:cs typeface="Aharoni" pitchFamily="2" charset="-79"/>
              </a:rPr>
              <a:t>Device Driver</a:t>
            </a:r>
            <a:endParaRPr kumimoji="0" lang="id-ID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haroni" pitchFamily="2" charset="-79"/>
              <a:ea typeface="+mj-ea"/>
              <a:cs typeface="Aharoni" pitchFamily="2" charset="-79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428596" y="1214422"/>
            <a:ext cx="8072494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500034" y="1571612"/>
            <a:ext cx="8072494" cy="3970318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 algn="just">
              <a:lnSpc>
                <a:spcPct val="150000"/>
              </a:lnSpc>
              <a:spcBef>
                <a:spcPct val="0"/>
              </a:spcBef>
              <a:defRPr/>
            </a:pP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Device Driver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adalah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kode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pengaturan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ditulis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perusahaan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pembuat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device (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biasanya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sepaket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dengan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alat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).</a:t>
            </a:r>
          </a:p>
          <a:p>
            <a:pPr lvl="0" algn="just">
              <a:lnSpc>
                <a:spcPct val="150000"/>
              </a:lnSpc>
              <a:spcBef>
                <a:spcPct val="0"/>
              </a:spcBef>
              <a:defRPr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lvl="0" algn="just">
              <a:lnSpc>
                <a:spcPct val="150000"/>
              </a:lnSpc>
              <a:spcBef>
                <a:spcPct val="0"/>
              </a:spcBef>
              <a:defRPr/>
            </a:pP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Biasanya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kompleksitas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driver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dibedakan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untuk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setiap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alat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tipe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alat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sistem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operasi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dirty="0" smtClean="0">
                <a:latin typeface="Aharoni" pitchFamily="2" charset="-79"/>
                <a:ea typeface="+mj-ea"/>
                <a:cs typeface="Aharoni" pitchFamily="2" charset="-79"/>
              </a:rPr>
              <a:t>Device-Independent</a:t>
            </a:r>
            <a:endParaRPr kumimoji="0" lang="id-ID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haroni" pitchFamily="2" charset="-79"/>
              <a:ea typeface="+mj-ea"/>
              <a:cs typeface="Aharoni" pitchFamily="2" charset="-79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428596" y="1214422"/>
            <a:ext cx="8072494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500034" y="1571612"/>
            <a:ext cx="8072494" cy="3970318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 algn="just">
              <a:lnSpc>
                <a:spcPct val="150000"/>
              </a:lnSpc>
              <a:spcBef>
                <a:spcPct val="0"/>
              </a:spcBef>
              <a:defRPr/>
            </a:pP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Fungsi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Device-Independent : </a:t>
            </a:r>
          </a:p>
          <a:p>
            <a:pPr lvl="0" algn="just">
              <a:lnSpc>
                <a:spcPct val="150000"/>
              </a:lnSpc>
              <a:spcBef>
                <a:spcPct val="0"/>
              </a:spcBef>
              <a:buFontTx/>
              <a:buChar char="-"/>
              <a:defRPr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 Uniform interfacing for device drivers</a:t>
            </a:r>
          </a:p>
          <a:p>
            <a:pPr lvl="0" algn="just">
              <a:lnSpc>
                <a:spcPct val="150000"/>
              </a:lnSpc>
              <a:spcBef>
                <a:spcPct val="0"/>
              </a:spcBef>
              <a:buFontTx/>
              <a:buChar char="-"/>
              <a:defRPr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 Buffering</a:t>
            </a:r>
          </a:p>
          <a:p>
            <a:pPr lvl="0" algn="just">
              <a:lnSpc>
                <a:spcPct val="150000"/>
              </a:lnSpc>
              <a:spcBef>
                <a:spcPct val="0"/>
              </a:spcBef>
              <a:buFontTx/>
              <a:buChar char="-"/>
              <a:defRPr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 Error reporting</a:t>
            </a:r>
          </a:p>
          <a:p>
            <a:pPr lvl="0" algn="just">
              <a:lnSpc>
                <a:spcPct val="150000"/>
              </a:lnSpc>
              <a:spcBef>
                <a:spcPct val="0"/>
              </a:spcBef>
              <a:buFontTx/>
              <a:buChar char="-"/>
              <a:defRPr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 Allocating &amp; releasing dedicated devices</a:t>
            </a:r>
          </a:p>
          <a:p>
            <a:pPr lvl="0" algn="just">
              <a:lnSpc>
                <a:spcPct val="150000"/>
              </a:lnSpc>
              <a:spcBef>
                <a:spcPct val="0"/>
              </a:spcBef>
              <a:buFontTx/>
              <a:buChar char="-"/>
              <a:defRPr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 Providing a device-independent block sizes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dirty="0" smtClean="0">
                <a:latin typeface="Aharoni" pitchFamily="2" charset="-79"/>
                <a:ea typeface="+mj-ea"/>
                <a:cs typeface="Aharoni" pitchFamily="2" charset="-79"/>
              </a:rPr>
              <a:t>User-Level I/O</a:t>
            </a:r>
            <a:endParaRPr kumimoji="0" lang="id-ID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haroni" pitchFamily="2" charset="-79"/>
              <a:ea typeface="+mj-ea"/>
              <a:cs typeface="Aharoni" pitchFamily="2" charset="-79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428596" y="1214422"/>
            <a:ext cx="8072494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500034" y="1571612"/>
            <a:ext cx="8072494" cy="1384995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 algn="just">
              <a:lnSpc>
                <a:spcPct val="150000"/>
              </a:lnSpc>
              <a:spcBef>
                <a:spcPct val="0"/>
              </a:spcBef>
              <a:defRPr/>
            </a:pP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User-Level I/O</a:t>
            </a:r>
          </a:p>
          <a:p>
            <a:pPr lvl="0" algn="just">
              <a:lnSpc>
                <a:spcPct val="150000"/>
              </a:lnSpc>
              <a:spcBef>
                <a:spcPct val="0"/>
              </a:spcBef>
              <a:defRPr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- Spooling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Buffering I</a:t>
            </a:r>
            <a:r>
              <a:rPr kumimoji="0" lang="en-US" sz="6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/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O</a:t>
            </a:r>
            <a:endParaRPr kumimoji="0" lang="id-ID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haroni" pitchFamily="2" charset="-79"/>
              <a:ea typeface="+mj-ea"/>
              <a:cs typeface="Aharoni" pitchFamily="2" charset="-79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428596" y="1214422"/>
            <a:ext cx="8072494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500034" y="1571612"/>
            <a:ext cx="8072494" cy="2031325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 algn="just">
              <a:lnSpc>
                <a:spcPct val="150000"/>
              </a:lnSpc>
              <a:spcBef>
                <a:spcPct val="0"/>
              </a:spcBef>
              <a:defRPr/>
            </a:pPr>
            <a:r>
              <a:rPr lang="en-US" sz="2800" b="1" dirty="0" smtClean="0">
                <a:latin typeface="Maiandra GD" pitchFamily="34" charset="0"/>
                <a:cs typeface="Aharoni" pitchFamily="2" charset="-79"/>
              </a:rPr>
              <a:t>Buffering</a:t>
            </a: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 : </a:t>
            </a:r>
            <a:r>
              <a:rPr lang="en-US" sz="2800" dirty="0" err="1" smtClean="0">
                <a:latin typeface="Maiandra GD" pitchFamily="34" charset="0"/>
                <a:cs typeface="Aharoni" pitchFamily="2" charset="-79"/>
              </a:rPr>
              <a:t>penyimpanan</a:t>
            </a: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 data </a:t>
            </a:r>
            <a:r>
              <a:rPr lang="en-US" sz="2800" dirty="0" err="1" smtClean="0">
                <a:latin typeface="Maiandra GD" pitchFamily="34" charset="0"/>
                <a:cs typeface="Aharoni" pitchFamily="2" charset="-79"/>
              </a:rPr>
              <a:t>ke</a:t>
            </a: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800" dirty="0" err="1" smtClean="0">
                <a:latin typeface="Maiandra GD" pitchFamily="34" charset="0"/>
                <a:cs typeface="Aharoni" pitchFamily="2" charset="-79"/>
              </a:rPr>
              <a:t>dalam</a:t>
            </a: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800" dirty="0" err="1" smtClean="0">
                <a:latin typeface="Maiandra GD" pitchFamily="34" charset="0"/>
                <a:cs typeface="Aharoni" pitchFamily="2" charset="-79"/>
              </a:rPr>
              <a:t>suatu</a:t>
            </a: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 area </a:t>
            </a:r>
            <a:r>
              <a:rPr lang="en-US" sz="2800" dirty="0" err="1" smtClean="0">
                <a:latin typeface="Maiandra GD" pitchFamily="34" charset="0"/>
                <a:cs typeface="Aharoni" pitchFamily="2" charset="-79"/>
              </a:rPr>
              <a:t>penyimpanan</a:t>
            </a: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800" dirty="0" err="1" smtClean="0">
                <a:latin typeface="Maiandra GD" pitchFamily="34" charset="0"/>
                <a:cs typeface="Aharoni" pitchFamily="2" charset="-79"/>
              </a:rPr>
              <a:t>saat</a:t>
            </a: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 transfer data </a:t>
            </a:r>
            <a:r>
              <a:rPr lang="en-US" sz="2800" dirty="0" err="1" smtClean="0">
                <a:latin typeface="Maiandra GD" pitchFamily="34" charset="0"/>
                <a:cs typeface="Aharoni" pitchFamily="2" charset="-79"/>
              </a:rPr>
              <a:t>antar</a:t>
            </a: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 device </a:t>
            </a:r>
            <a:r>
              <a:rPr lang="en-US" sz="2800" dirty="0" err="1" smtClean="0">
                <a:latin typeface="Maiandra GD" pitchFamily="34" charset="0"/>
                <a:cs typeface="Aharoni" pitchFamily="2" charset="-79"/>
              </a:rPr>
              <a:t>sedang</a:t>
            </a: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800" dirty="0" err="1" smtClean="0">
                <a:latin typeface="Maiandra GD" pitchFamily="34" charset="0"/>
                <a:cs typeface="Aharoni" pitchFamily="2" charset="-79"/>
              </a:rPr>
              <a:t>berlangsung</a:t>
            </a: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Cache, Buffer, Spool</a:t>
            </a:r>
            <a:endParaRPr kumimoji="0" lang="id-ID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haroni" pitchFamily="2" charset="-79"/>
              <a:ea typeface="+mj-ea"/>
              <a:cs typeface="Aharoni" pitchFamily="2" charset="-79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428596" y="1214422"/>
            <a:ext cx="8072494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500034" y="1571612"/>
            <a:ext cx="8215370" cy="4832092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 algn="just">
              <a:lnSpc>
                <a:spcPct val="150000"/>
              </a:lnSpc>
              <a:spcBef>
                <a:spcPct val="0"/>
              </a:spcBef>
              <a:defRPr/>
            </a:pPr>
            <a:r>
              <a:rPr lang="en-US" sz="2800" b="1" dirty="0" smtClean="0">
                <a:latin typeface="Maiandra GD" pitchFamily="34" charset="0"/>
                <a:cs typeface="Aharoni" pitchFamily="2" charset="-79"/>
              </a:rPr>
              <a:t>- Cache</a:t>
            </a: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 : area </a:t>
            </a:r>
            <a:r>
              <a:rPr lang="en-US" sz="2800" dirty="0" err="1" smtClean="0">
                <a:latin typeface="Maiandra GD" pitchFamily="34" charset="0"/>
                <a:cs typeface="Aharoni" pitchFamily="2" charset="-79"/>
              </a:rPr>
              <a:t>penyimpanan</a:t>
            </a: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800" dirty="0" err="1" smtClean="0">
                <a:latin typeface="Maiandra GD" pitchFamily="34" charset="0"/>
                <a:cs typeface="Aharoni" pitchFamily="2" charset="-79"/>
              </a:rPr>
              <a:t>salinan</a:t>
            </a: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800" u="sng" dirty="0" smtClean="0">
                <a:latin typeface="Maiandra GD" pitchFamily="34" charset="0"/>
                <a:cs typeface="Aharoni" pitchFamily="2" charset="-79"/>
              </a:rPr>
              <a:t>data yang </a:t>
            </a:r>
            <a:r>
              <a:rPr lang="en-US" sz="2800" u="sng" dirty="0" err="1" smtClean="0">
                <a:latin typeface="Maiandra GD" pitchFamily="34" charset="0"/>
                <a:cs typeface="Aharoni" pitchFamily="2" charset="-79"/>
              </a:rPr>
              <a:t>ada</a:t>
            </a:r>
            <a:r>
              <a:rPr lang="en-US" sz="2800" u="sng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800" u="sng" dirty="0" err="1" smtClean="0">
                <a:latin typeface="Maiandra GD" pitchFamily="34" charset="0"/>
                <a:cs typeface="Aharoni" pitchFamily="2" charset="-79"/>
              </a:rPr>
              <a:t>di</a:t>
            </a:r>
            <a:r>
              <a:rPr lang="en-US" sz="2800" u="sng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800" u="sng" dirty="0" err="1" smtClean="0">
                <a:latin typeface="Maiandra GD" pitchFamily="34" charset="0"/>
                <a:cs typeface="Aharoni" pitchFamily="2" charset="-79"/>
              </a:rPr>
              <a:t>dalam</a:t>
            </a:r>
            <a:r>
              <a:rPr lang="en-US" sz="2800" u="sng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800" u="sng" dirty="0" err="1" smtClean="0">
                <a:latin typeface="Maiandra GD" pitchFamily="34" charset="0"/>
                <a:cs typeface="Aharoni" pitchFamily="2" charset="-79"/>
              </a:rPr>
              <a:t>komputer</a:t>
            </a:r>
            <a:endParaRPr lang="en-US" sz="2800" u="sng" dirty="0" smtClean="0">
              <a:latin typeface="Maiandra GD" pitchFamily="34" charset="0"/>
              <a:cs typeface="Aharoni" pitchFamily="2" charset="-79"/>
            </a:endParaRPr>
          </a:p>
          <a:p>
            <a:pPr lvl="0" algn="just">
              <a:spcBef>
                <a:spcPct val="0"/>
              </a:spcBef>
              <a:defRPr/>
            </a:pPr>
            <a:endParaRPr lang="en-US" sz="2800" dirty="0" smtClean="0">
              <a:latin typeface="Maiandra GD" pitchFamily="34" charset="0"/>
              <a:cs typeface="Aharoni" pitchFamily="2" charset="-79"/>
            </a:endParaRPr>
          </a:p>
          <a:p>
            <a:pPr lvl="0" algn="just">
              <a:lnSpc>
                <a:spcPct val="150000"/>
              </a:lnSpc>
              <a:spcBef>
                <a:spcPct val="0"/>
              </a:spcBef>
              <a:defRPr/>
            </a:pPr>
            <a:r>
              <a:rPr lang="en-US" sz="2800" b="1" dirty="0" smtClean="0">
                <a:latin typeface="Maiandra GD" pitchFamily="34" charset="0"/>
                <a:cs typeface="Aharoni" pitchFamily="2" charset="-79"/>
              </a:rPr>
              <a:t>- Buffer</a:t>
            </a: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 : area </a:t>
            </a:r>
            <a:r>
              <a:rPr lang="en-US" sz="2800" dirty="0" err="1" smtClean="0">
                <a:latin typeface="Maiandra GD" pitchFamily="34" charset="0"/>
                <a:cs typeface="Aharoni" pitchFamily="2" charset="-79"/>
              </a:rPr>
              <a:t>penyimpanan</a:t>
            </a: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800" dirty="0" err="1" smtClean="0">
                <a:latin typeface="Maiandra GD" pitchFamily="34" charset="0"/>
                <a:cs typeface="Aharoni" pitchFamily="2" charset="-79"/>
              </a:rPr>
              <a:t>salinan</a:t>
            </a: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800" u="sng" dirty="0" smtClean="0">
                <a:latin typeface="Maiandra GD" pitchFamily="34" charset="0"/>
                <a:cs typeface="Aharoni" pitchFamily="2" charset="-79"/>
              </a:rPr>
              <a:t>data yang </a:t>
            </a:r>
            <a:r>
              <a:rPr lang="en-US" sz="2800" u="sng" dirty="0" err="1" smtClean="0">
                <a:latin typeface="Maiandra GD" pitchFamily="34" charset="0"/>
                <a:cs typeface="Aharoni" pitchFamily="2" charset="-79"/>
              </a:rPr>
              <a:t>akan</a:t>
            </a:r>
            <a:r>
              <a:rPr lang="en-US" sz="2800" u="sng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800" u="sng" dirty="0" err="1" smtClean="0">
                <a:latin typeface="Maiandra GD" pitchFamily="34" charset="0"/>
                <a:cs typeface="Aharoni" pitchFamily="2" charset="-79"/>
              </a:rPr>
              <a:t>disimpan</a:t>
            </a:r>
            <a:r>
              <a:rPr lang="en-US" sz="2800" u="sng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800" u="sng" dirty="0" err="1" smtClean="0">
                <a:latin typeface="Maiandra GD" pitchFamily="34" charset="0"/>
                <a:cs typeface="Aharoni" pitchFamily="2" charset="-79"/>
              </a:rPr>
              <a:t>ke</a:t>
            </a:r>
            <a:r>
              <a:rPr lang="en-US" sz="2800" u="sng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800" u="sng" dirty="0" err="1" smtClean="0">
                <a:latin typeface="Maiandra GD" pitchFamily="34" charset="0"/>
                <a:cs typeface="Aharoni" pitchFamily="2" charset="-79"/>
              </a:rPr>
              <a:t>dalam</a:t>
            </a:r>
            <a:r>
              <a:rPr lang="en-US" sz="2800" u="sng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800" u="sng" dirty="0" err="1" smtClean="0">
                <a:latin typeface="Maiandra GD" pitchFamily="34" charset="0"/>
                <a:cs typeface="Aharoni" pitchFamily="2" charset="-79"/>
              </a:rPr>
              <a:t>komputer</a:t>
            </a:r>
            <a:endParaRPr lang="en-US" sz="2800" u="sng" dirty="0" smtClean="0">
              <a:latin typeface="Maiandra GD" pitchFamily="34" charset="0"/>
              <a:cs typeface="Aharoni" pitchFamily="2" charset="-79"/>
            </a:endParaRPr>
          </a:p>
          <a:p>
            <a:pPr lvl="0" algn="just">
              <a:spcBef>
                <a:spcPct val="0"/>
              </a:spcBef>
              <a:defRPr/>
            </a:pPr>
            <a:endParaRPr lang="en-US" sz="2800" dirty="0" smtClean="0">
              <a:latin typeface="Maiandra GD" pitchFamily="34" charset="0"/>
              <a:cs typeface="Aharoni" pitchFamily="2" charset="-79"/>
            </a:endParaRPr>
          </a:p>
          <a:p>
            <a:pPr lvl="0" algn="just">
              <a:lnSpc>
                <a:spcPct val="150000"/>
              </a:lnSpc>
              <a:spcBef>
                <a:spcPct val="0"/>
              </a:spcBef>
              <a:defRPr/>
            </a:pPr>
            <a:r>
              <a:rPr lang="en-US" sz="2800" b="1" dirty="0" smtClean="0">
                <a:latin typeface="Maiandra GD" pitchFamily="34" charset="0"/>
                <a:cs typeface="Aharoni" pitchFamily="2" charset="-79"/>
              </a:rPr>
              <a:t>- Spool</a:t>
            </a: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 : buffer yang </a:t>
            </a:r>
            <a:r>
              <a:rPr lang="en-US" sz="2800" dirty="0" err="1" smtClean="0">
                <a:latin typeface="Maiandra GD" pitchFamily="34" charset="0"/>
                <a:cs typeface="Aharoni" pitchFamily="2" charset="-79"/>
              </a:rPr>
              <a:t>menyimpan</a:t>
            </a: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800" dirty="0" err="1" smtClean="0">
                <a:latin typeface="Maiandra GD" pitchFamily="34" charset="0"/>
                <a:cs typeface="Aharoni" pitchFamily="2" charset="-79"/>
              </a:rPr>
              <a:t>salinan</a:t>
            </a: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800" u="sng" dirty="0" smtClean="0">
                <a:latin typeface="Maiandra GD" pitchFamily="34" charset="0"/>
                <a:cs typeface="Aharoni" pitchFamily="2" charset="-79"/>
              </a:rPr>
              <a:t>data yang </a:t>
            </a:r>
            <a:r>
              <a:rPr lang="en-US" sz="2800" u="sng" dirty="0" err="1" smtClean="0">
                <a:latin typeface="Maiandra GD" pitchFamily="34" charset="0"/>
                <a:cs typeface="Aharoni" pitchFamily="2" charset="-79"/>
              </a:rPr>
              <a:t>akan</a:t>
            </a:r>
            <a:r>
              <a:rPr lang="en-US" sz="2800" u="sng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800" u="sng" dirty="0" err="1" smtClean="0">
                <a:latin typeface="Maiandra GD" pitchFamily="34" charset="0"/>
                <a:cs typeface="Aharoni" pitchFamily="2" charset="-79"/>
              </a:rPr>
              <a:t>dieksekusi</a:t>
            </a:r>
            <a:r>
              <a:rPr lang="en-US" sz="2800" u="sng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800" u="sng" dirty="0" err="1" smtClean="0">
                <a:latin typeface="Maiandra GD" pitchFamily="34" charset="0"/>
                <a:cs typeface="Aharoni" pitchFamily="2" charset="-79"/>
              </a:rPr>
              <a:t>suatu</a:t>
            </a:r>
            <a:r>
              <a:rPr lang="en-US" sz="2800" u="sng" dirty="0" smtClean="0">
                <a:latin typeface="Maiandra GD" pitchFamily="34" charset="0"/>
                <a:cs typeface="Aharoni" pitchFamily="2" charset="-79"/>
              </a:rPr>
              <a:t> critical resource</a:t>
            </a: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 (</a:t>
            </a:r>
            <a:r>
              <a:rPr lang="en-US" sz="2800" dirty="0" err="1" smtClean="0">
                <a:latin typeface="Maiandra GD" pitchFamily="34" charset="0"/>
                <a:cs typeface="Aharoni" pitchFamily="2" charset="-79"/>
              </a:rPr>
              <a:t>mis</a:t>
            </a: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: printer)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dirty="0" err="1" smtClean="0">
                <a:latin typeface="Aharoni" pitchFamily="2" charset="-79"/>
                <a:ea typeface="+mj-ea"/>
                <a:cs typeface="Aharoni" pitchFamily="2" charset="-79"/>
              </a:rPr>
              <a:t>Perangkat</a:t>
            </a:r>
            <a:r>
              <a:rPr lang="en-US" sz="4400" dirty="0" smtClean="0">
                <a:latin typeface="Aharoni" pitchFamily="2" charset="-79"/>
                <a:ea typeface="+mj-ea"/>
                <a:cs typeface="Aharoni" pitchFamily="2" charset="-79"/>
              </a:rPr>
              <a:t> </a:t>
            </a:r>
            <a:r>
              <a:rPr lang="en-US" sz="4400" dirty="0" err="1" smtClean="0">
                <a:latin typeface="Aharoni" pitchFamily="2" charset="-79"/>
                <a:ea typeface="+mj-ea"/>
                <a:cs typeface="Aharoni" pitchFamily="2" charset="-79"/>
              </a:rPr>
              <a:t>Lunak</a:t>
            </a:r>
            <a:r>
              <a:rPr lang="en-US" sz="4400" dirty="0" smtClean="0">
                <a:latin typeface="Aharoni" pitchFamily="2" charset="-79"/>
                <a:ea typeface="+mj-ea"/>
                <a:cs typeface="Aharoni" pitchFamily="2" charset="-79"/>
              </a:rPr>
              <a:t> I/O</a:t>
            </a:r>
            <a:endParaRPr kumimoji="0" lang="id-ID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haroni" pitchFamily="2" charset="-79"/>
              <a:ea typeface="+mj-ea"/>
              <a:cs typeface="Aharoni" pitchFamily="2" charset="-79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428596" y="1214422"/>
            <a:ext cx="8072494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675" y="1285860"/>
            <a:ext cx="9010650" cy="5500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13371</TotalTime>
  <Words>471</Words>
  <Application>Microsoft Office PowerPoint</Application>
  <PresentationFormat>On-screen Show (4:3)</PresentationFormat>
  <Paragraphs>102</Paragraphs>
  <Slides>29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Office Theme</vt:lpstr>
      <vt:lpstr>Manajemen I/O  (2)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Manajemen Memori</dc:title>
  <dc:creator>asus</dc:creator>
  <cp:lastModifiedBy>kenkin</cp:lastModifiedBy>
  <cp:revision>484</cp:revision>
  <dcterms:created xsi:type="dcterms:W3CDTF">2013-05-11T15:25:57Z</dcterms:created>
  <dcterms:modified xsi:type="dcterms:W3CDTF">2015-05-30T10:39:12Z</dcterms:modified>
</cp:coreProperties>
</file>