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9" r:id="rId3"/>
    <p:sldId id="330" r:id="rId4"/>
    <p:sldId id="298" r:id="rId5"/>
    <p:sldId id="300" r:id="rId6"/>
    <p:sldId id="301" r:id="rId7"/>
    <p:sldId id="302" r:id="rId8"/>
    <p:sldId id="303" r:id="rId9"/>
    <p:sldId id="331" r:id="rId10"/>
    <p:sldId id="334" r:id="rId11"/>
    <p:sldId id="308" r:id="rId12"/>
    <p:sldId id="335" r:id="rId13"/>
    <p:sldId id="336" r:id="rId14"/>
    <p:sldId id="337" r:id="rId15"/>
    <p:sldId id="338" r:id="rId16"/>
    <p:sldId id="339" r:id="rId17"/>
    <p:sldId id="333" r:id="rId18"/>
    <p:sldId id="329" r:id="rId19"/>
    <p:sldId id="304" r:id="rId20"/>
    <p:sldId id="305" r:id="rId21"/>
    <p:sldId id="306" r:id="rId22"/>
    <p:sldId id="328" r:id="rId23"/>
    <p:sldId id="309" r:id="rId24"/>
    <p:sldId id="311" r:id="rId25"/>
    <p:sldId id="321" r:id="rId26"/>
    <p:sldId id="320" r:id="rId27"/>
    <p:sldId id="322" r:id="rId28"/>
    <p:sldId id="327" r:id="rId29"/>
    <p:sldId id="310" r:id="rId30"/>
    <p:sldId id="319" r:id="rId31"/>
    <p:sldId id="313" r:id="rId32"/>
    <p:sldId id="314" r:id="rId33"/>
    <p:sldId id="315" r:id="rId34"/>
    <p:sldId id="317" r:id="rId35"/>
    <p:sldId id="318" r:id="rId36"/>
    <p:sldId id="326" r:id="rId37"/>
    <p:sldId id="316" r:id="rId38"/>
    <p:sldId id="340" r:id="rId39"/>
    <p:sldId id="341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C8BB-BBB0-4CF4-A388-466896D34E42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304B-AF72-4944-9EEE-83B7B2A1A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C1AC-483F-47FA-B6E2-FC84C1376576}" type="datetimeFigureOut">
              <a:rPr lang="id-ID" smtClean="0"/>
              <a:pPr/>
              <a:t>05/06/2015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Maiandra GD" pitchFamily="34" charset="0"/>
              </a:rPr>
              <a:t>Security</a:t>
            </a:r>
            <a:endParaRPr lang="id-ID" sz="4800" b="1" dirty="0"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7786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/>
              <a:t>Sumber</a:t>
            </a:r>
            <a:r>
              <a:rPr lang="en-US" sz="2000" u="sng" dirty="0" smtClean="0"/>
              <a:t> : </a:t>
            </a:r>
          </a:p>
          <a:p>
            <a:pPr algn="ctr"/>
            <a:r>
              <a:rPr lang="en-US" sz="2400" dirty="0" smtClean="0"/>
              <a:t>- </a:t>
            </a:r>
            <a:r>
              <a:rPr lang="en-US" sz="2000" i="1" dirty="0" smtClean="0"/>
              <a:t>Modern Operating System</a:t>
            </a:r>
            <a:r>
              <a:rPr lang="en-US" sz="2400" dirty="0" smtClean="0"/>
              <a:t>, </a:t>
            </a:r>
            <a:r>
              <a:rPr lang="en-US" sz="2400" dirty="0" err="1" smtClean="0"/>
              <a:t>Tanenbaum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i="1" dirty="0" smtClean="0"/>
              <a:t>Operating System, Internal and Design Principles</a:t>
            </a:r>
            <a:r>
              <a:rPr lang="en-US" sz="2400" dirty="0" smtClean="0"/>
              <a:t>, William Stallings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621508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Ken Kinanti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Purnamasari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4291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empus Sans ITC" pitchFamily="82" charset="0"/>
              </a:rPr>
              <a:t>Slide </a:t>
            </a:r>
            <a:r>
              <a:rPr lang="en-US" sz="2400" dirty="0" err="1" smtClean="0">
                <a:latin typeface="Tempus Sans ITC" pitchFamily="82" charset="0"/>
              </a:rPr>
              <a:t>perkuliahan</a:t>
            </a:r>
            <a:endParaRPr lang="en-US" sz="2400" dirty="0" smtClean="0">
              <a:latin typeface="Tempus Sans ITC" pitchFamily="82" charset="0"/>
            </a:endParaRPr>
          </a:p>
          <a:p>
            <a:pPr algn="ctr"/>
            <a:r>
              <a:rPr lang="en-US" sz="3200" b="1" dirty="0" smtClean="0">
                <a:latin typeface="Tempus Sans ITC" pitchFamily="82" charset="0"/>
              </a:rPr>
              <a:t>SISTEM OPERASI</a:t>
            </a:r>
            <a:endParaRPr lang="id-ID" sz="32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Domain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Prinsip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need to know / POLA (</a:t>
            </a:r>
            <a:r>
              <a:rPr lang="en-US" sz="2400" b="1" i="1" dirty="0" smtClean="0">
                <a:latin typeface="Maiandra GD" pitchFamily="34" charset="0"/>
                <a:cs typeface="Aharoni" pitchFamily="2" charset="-79"/>
              </a:rPr>
              <a:t>Principle of Least Authority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) 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	“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suatu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proses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hanya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mengakses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objek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yang 	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dibutuhkan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mengerjakan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tugasnya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.”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Domain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Protection Domain :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spesifikasi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resource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diakses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Contoh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3 domain, 3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hak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akses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(</a:t>
            </a:r>
            <a:r>
              <a:rPr lang="en-US" sz="2400" b="1" u="sng" dirty="0" smtClean="0">
                <a:latin typeface="Maiandra GD" pitchFamily="34" charset="0"/>
                <a:cs typeface="Aharoni" pitchFamily="2" charset="-79"/>
              </a:rPr>
              <a:t>R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ead, </a:t>
            </a:r>
            <a:r>
              <a:rPr lang="en-US" sz="2400" b="1" u="sng" dirty="0" smtClean="0">
                <a:latin typeface="Maiandra GD" pitchFamily="34" charset="0"/>
                <a:cs typeface="Aharoni" pitchFamily="2" charset="-79"/>
              </a:rPr>
              <a:t>W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rite,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e</a:t>
            </a:r>
            <a:r>
              <a:rPr lang="en-US" sz="2400" b="1" u="sng" dirty="0" err="1" smtClean="0">
                <a:latin typeface="Maiandra GD" pitchFamily="34" charset="0"/>
                <a:cs typeface="Aharoni" pitchFamily="2" charset="-79"/>
              </a:rPr>
              <a:t>X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ecute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Di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UNIX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domain = user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6798999" cy="25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Domain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Protection Matrix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405216"/>
            <a:ext cx="8215371" cy="33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ACL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(Access Control List)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  <a:sym typeface="Wingdings" pitchFamily="2" charset="2"/>
              </a:rPr>
              <a:t>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by column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27" y="2214554"/>
            <a:ext cx="73102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C-List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(Capability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List)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  <a:sym typeface="Wingdings" pitchFamily="2" charset="2"/>
              </a:rPr>
              <a:t>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by row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083618"/>
            <a:ext cx="7215237" cy="37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Formal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Models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492" y="1785926"/>
            <a:ext cx="88165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Multilevel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Security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smtClean="0">
                <a:latin typeface="Maiandra GD" pitchFamily="34" charset="0"/>
                <a:cs typeface="Aharoni" pitchFamily="2" charset="-79"/>
                <a:sym typeface="Wingdings" pitchFamily="2" charset="2"/>
              </a:rPr>
              <a:t> 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Model Bell-La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Padula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1338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Covert Channel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Steganografi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2186003"/>
            <a:ext cx="81724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857892"/>
            <a:ext cx="807249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Jumlah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bit 	: 1024 x 768 pixel x 3 x 8 bit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Bit minor 	: 1024 x 768 x 3 bit = 294,912 byte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CRYPTOGRAPHY</a:t>
            </a:r>
            <a:endParaRPr lang="id-ID" sz="4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Kriptografi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Dasar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Plaintext &amp;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Ciphertext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928802"/>
            <a:ext cx="89249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2285992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  <a:cs typeface="Times New Roman" pitchFamily="18" charset="0"/>
              </a:rPr>
              <a:t>Kunci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Enkripsi</a:t>
            </a:r>
            <a:endParaRPr lang="id-ID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2285992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Kunci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Dekripsi</a:t>
            </a:r>
            <a:endParaRPr lang="id-ID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0504"/>
            <a:ext cx="1357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Input Plaintext</a:t>
            </a:r>
            <a:endParaRPr lang="id-ID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344423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Algoritma</a:t>
            </a:r>
            <a:endParaRPr lang="en-US" sz="1600" b="1" dirty="0" smtClean="0">
              <a:latin typeface="+mj-lt"/>
            </a:endParaRPr>
          </a:p>
          <a:p>
            <a:pPr algn="ctr"/>
            <a:r>
              <a:rPr lang="en-US" sz="1600" b="1" dirty="0" err="1" smtClean="0">
                <a:latin typeface="+mj-lt"/>
              </a:rPr>
              <a:t>Enkripsi</a:t>
            </a:r>
            <a:endParaRPr lang="id-ID" sz="1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4344423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Algoritma</a:t>
            </a:r>
            <a:endParaRPr lang="en-US" sz="1600" b="1" dirty="0" smtClean="0">
              <a:latin typeface="+mj-lt"/>
            </a:endParaRPr>
          </a:p>
          <a:p>
            <a:pPr algn="ctr"/>
            <a:r>
              <a:rPr lang="en-US" sz="1600" b="1" dirty="0" err="1" smtClean="0">
                <a:latin typeface="+mj-lt"/>
              </a:rPr>
              <a:t>Dekripsi</a:t>
            </a:r>
            <a:endParaRPr lang="id-ID" sz="1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4000504"/>
            <a:ext cx="1357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Output</a:t>
            </a:r>
          </a:p>
          <a:p>
            <a:r>
              <a:rPr lang="en-US" b="1" dirty="0" smtClean="0">
                <a:latin typeface="+mj-lt"/>
              </a:rPr>
              <a:t>Plaintext</a:t>
            </a:r>
            <a:endParaRPr lang="id-ID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5143512"/>
            <a:ext cx="1357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aiandra GD" pitchFamily="34" charset="0"/>
              </a:rPr>
              <a:t>Enkripsi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143512"/>
            <a:ext cx="1357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aiandra GD" pitchFamily="34" charset="0"/>
              </a:rPr>
              <a:t>Dekripsi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3929066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+mj-lt"/>
                <a:cs typeface="Times New Roman" pitchFamily="18" charset="0"/>
              </a:rPr>
              <a:t>Ciphertext</a:t>
            </a:r>
            <a:endParaRPr lang="id-ID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857892"/>
            <a:ext cx="8072494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Plaintext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	: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Teks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sumber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|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Ciphertext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	: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Teks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terenkripsi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Security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2214554"/>
            <a:ext cx="8072494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  <a:cs typeface="Aharoni" pitchFamily="2" charset="-79"/>
              </a:rPr>
              <a:t>Security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  <a:cs typeface="Aharoni" pitchFamily="2" charset="-79"/>
              </a:rPr>
              <a:t>or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  <a:cs typeface="Aharoni" pitchFamily="2" charset="-79"/>
              </a:rPr>
              <a:t> Protection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latin typeface="Maiandra GD" pitchFamily="34" charset="0"/>
                <a:cs typeface="Aharoni" pitchFamily="2" charset="-79"/>
              </a:rPr>
              <a:t>Keamanan</a:t>
            </a:r>
            <a:r>
              <a:rPr lang="en-US" sz="4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atin typeface="Maiandra GD" pitchFamily="34" charset="0"/>
                <a:cs typeface="Aharoni" pitchFamily="2" charset="-79"/>
              </a:rPr>
              <a:t>atau</a:t>
            </a:r>
            <a:r>
              <a:rPr lang="en-US" sz="4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4800" dirty="0" err="1" smtClean="0">
                <a:latin typeface="Maiandra GD" pitchFamily="34" charset="0"/>
                <a:cs typeface="Aharoni" pitchFamily="2" charset="-79"/>
              </a:rPr>
              <a:t>Perlindungan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(secret-key)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2285992"/>
          <a:ext cx="8758348" cy="185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</a:tblGrid>
              <a:tr h="370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aiandra GD" pitchFamily="34" charset="0"/>
                        </a:rPr>
                        <a:t>Plaintext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Maiandra GD" pitchFamily="34" charset="0"/>
                        </a:rPr>
                        <a:t>Ciphertext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b="1" dirty="0">
                        <a:latin typeface="Maiandra G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Maiandra GD" pitchFamily="34" charset="0"/>
                        </a:rPr>
                        <a:t>Ciphertext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aiandra GD" pitchFamily="34" charset="0"/>
                        </a:rPr>
                        <a:t>Plaintext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Monoalphabetic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Substitution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(public-key)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78"/>
          <a:stretch>
            <a:fillRect/>
          </a:stretch>
        </p:blipFill>
        <p:spPr bwMode="auto">
          <a:xfrm>
            <a:off x="357158" y="1714488"/>
            <a:ext cx="83582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857496"/>
            <a:ext cx="8072494" cy="11344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Public Key	: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Kunci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Enkripsi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Private Key	: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Kunci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Dekripsi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AUTHENTICATION</a:t>
            </a:r>
            <a:endParaRPr lang="id-ID" sz="4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43113"/>
            <a:ext cx="80581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(password)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2910" y="4357694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Successful   		   Invalid		  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Invalid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566988"/>
            <a:ext cx="7991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Objek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fisik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52592"/>
            <a:ext cx="8210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biometrik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- finger length)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1509732"/>
            <a:ext cx="49815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(password - cracked)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747854"/>
            <a:ext cx="6124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ATTACKS</a:t>
            </a:r>
          </a:p>
          <a:p>
            <a:pPr algn="ctr"/>
            <a:r>
              <a:rPr lang="en-US" sz="2800" b="1" dirty="0" smtClean="0"/>
              <a:t>(Insider Attacks, Exploiting Code Bugs, Malware)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Trap Door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5572140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 Normal Code           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Code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with Trap Door</a:t>
            </a:r>
            <a:endParaRPr lang="en-US" sz="2000" b="1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00188"/>
            <a:ext cx="8077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SECURITY ENVIRONMENT</a:t>
            </a:r>
            <a:endParaRPr lang="id-ID" sz="4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Login Spoofing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5072074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 Correct Login				    Phony Login</a:t>
            </a:r>
            <a:endParaRPr lang="en-US" sz="2000" b="1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2009775"/>
            <a:ext cx="8258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Code Injection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Kode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yang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memungkinkan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Code Injection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27" y="2162188"/>
            <a:ext cx="8968343" cy="35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VIRUS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4584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Companion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Executable program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Parasitic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Memory-resident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Boot-sector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Device driver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Macro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Source code virus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ROOTKIT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software yang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menyembunyikan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proses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file, data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dari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OS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ditempatinya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Sering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mengubah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bagian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OS &amp;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menginstal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dirinya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sendiri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sebagai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driver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atau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modul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kernel.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Digunakan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intruders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membantu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menyusup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menyembunyikan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aksi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sehingga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terdeteksi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ROOTKIT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33504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Jenis-jenis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Firmware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Hypervisor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Kernel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Library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Application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0430" y="714356"/>
            <a:ext cx="2286016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Malicious Software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2285992"/>
            <a:ext cx="2286016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Needs Host Program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2285992"/>
            <a:ext cx="2286016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Independent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4572008"/>
            <a:ext cx="128588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Trap Doors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56" y="4500570"/>
            <a:ext cx="928694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Logic Bombs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4500570"/>
            <a:ext cx="928694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Trojan Horse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1934" y="4500570"/>
            <a:ext cx="1000132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Virus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0694" y="4500570"/>
            <a:ext cx="128588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Worm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0892" y="4500570"/>
            <a:ext cx="128588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Zombie</a:t>
            </a:r>
            <a:endParaRPr lang="id-ID" dirty="0">
              <a:latin typeface="Maiandra GD" pitchFamily="34" charset="0"/>
            </a:endParaRPr>
          </a:p>
        </p:txBody>
      </p: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rot="5400000">
            <a:off x="1035819" y="2821777"/>
            <a:ext cx="1785950" cy="1714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7" idx="0"/>
          </p:cNvCxnSpPr>
          <p:nvPr/>
        </p:nvCxnSpPr>
        <p:spPr>
          <a:xfrm rot="5400000">
            <a:off x="3178959" y="821513"/>
            <a:ext cx="1071570" cy="1857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  <a:endCxn id="8" idx="0"/>
          </p:cNvCxnSpPr>
          <p:nvPr/>
        </p:nvCxnSpPr>
        <p:spPr>
          <a:xfrm rot="16200000" flipH="1">
            <a:off x="5143504" y="714356"/>
            <a:ext cx="1071570" cy="207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  <a:endCxn id="13" idx="0"/>
          </p:cNvCxnSpPr>
          <p:nvPr/>
        </p:nvCxnSpPr>
        <p:spPr>
          <a:xfrm rot="5400000">
            <a:off x="5572132" y="3357562"/>
            <a:ext cx="171451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  <a:endCxn id="14" idx="0"/>
          </p:cNvCxnSpPr>
          <p:nvPr/>
        </p:nvCxnSpPr>
        <p:spPr>
          <a:xfrm rot="16200000" flipH="1">
            <a:off x="6322231" y="3178967"/>
            <a:ext cx="171451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2"/>
            <a:endCxn id="10" idx="0"/>
          </p:cNvCxnSpPr>
          <p:nvPr/>
        </p:nvCxnSpPr>
        <p:spPr>
          <a:xfrm rot="5400000">
            <a:off x="1696621" y="3411141"/>
            <a:ext cx="1714512" cy="464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  <a:endCxn id="11" idx="0"/>
          </p:cNvCxnSpPr>
          <p:nvPr/>
        </p:nvCxnSpPr>
        <p:spPr>
          <a:xfrm rot="16200000" flipH="1">
            <a:off x="2268124" y="3303983"/>
            <a:ext cx="1714512" cy="67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2"/>
            <a:endCxn id="12" idx="0"/>
          </p:cNvCxnSpPr>
          <p:nvPr/>
        </p:nvCxnSpPr>
        <p:spPr>
          <a:xfrm rot="16200000" flipH="1">
            <a:off x="2821769" y="2750339"/>
            <a:ext cx="1714512" cy="1785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DEFENSE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Firewall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33545"/>
            <a:ext cx="8524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abic Typesetting" pitchFamily="66" charset="-78"/>
                <a:cs typeface="Arabic Typesetting" pitchFamily="66" charset="-78"/>
              </a:rPr>
              <a:t>TUGAS KELOMPOK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52600" y="12192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12954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66800" y="1828800"/>
            <a:ext cx="7391400" cy="4114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err="1" smtClean="0">
                <a:ea typeface="Kozuka Gothic Pro H" pitchFamily="34" charset="-128"/>
              </a:rPr>
              <a:t>Makalah</a:t>
            </a:r>
            <a:r>
              <a:rPr lang="en-US" sz="2800" dirty="0" smtClean="0">
                <a:ea typeface="Kozuka Gothic Pro H" pitchFamily="34" charset="-128"/>
              </a:rPr>
              <a:t> Security </a:t>
            </a:r>
            <a:r>
              <a:rPr lang="en-US" sz="2800" dirty="0" smtClean="0">
                <a:ea typeface="Kozuka Gothic Pro H" pitchFamily="34" charset="-128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Buffer Overflow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Format String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Dangling Pointers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Null Pointer Dereference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Integer Overflow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Command Injection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Kozuka Gothic Pro H" pitchFamily="34" charset="-128"/>
              </a:rPr>
              <a:t>Time of Check to Time of Use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abic Typesetting" pitchFamily="66" charset="-78"/>
                <a:cs typeface="Arabic Typesetting" pitchFamily="66" charset="-78"/>
              </a:rPr>
              <a:t>TUGAS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52600" y="12192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12954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66800" y="1828800"/>
            <a:ext cx="7391400" cy="4114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err="1" smtClean="0">
                <a:ea typeface="Kozuka Gothic Pro H" pitchFamily="34" charset="-128"/>
              </a:rPr>
              <a:t>Makalah</a:t>
            </a:r>
            <a:r>
              <a:rPr lang="en-US" sz="2800" dirty="0" smtClean="0">
                <a:ea typeface="Kozuka Gothic Pro H" pitchFamily="34" charset="-128"/>
              </a:rPr>
              <a:t> Security </a:t>
            </a:r>
            <a:r>
              <a:rPr lang="en-US" sz="2800" dirty="0" smtClean="0">
                <a:ea typeface="Kozuka Gothic Pro H" pitchFamily="34" charset="-128"/>
              </a:rPr>
              <a:t>: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Logic Bombs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Back Doors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Login Spoofing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Trojan Horses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Virus &amp; Worm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Spyware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ea typeface="Kozuka Gothic Pro H" pitchFamily="34" charset="-128"/>
              </a:rPr>
              <a:t> </a:t>
            </a:r>
            <a:r>
              <a:rPr lang="en-US" sz="2800" dirty="0" err="1" smtClean="0">
                <a:ea typeface="Kozuka Gothic Pro H" pitchFamily="34" charset="-128"/>
              </a:rPr>
              <a:t>Rootkits</a:t>
            </a:r>
            <a:endParaRPr lang="en-US" sz="2800" dirty="0" smtClean="0">
              <a:ea typeface="Kozuka Gothic Pro H" pitchFamily="34" charset="-128"/>
            </a:endParaRPr>
          </a:p>
          <a:p>
            <a:pPr marL="514350" indent="-514350">
              <a:buNone/>
            </a:pPr>
            <a:endParaRPr lang="en-US" sz="2800" dirty="0" smtClean="0"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Security Environment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Threats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 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ancaman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Intruders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 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penyusup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Data Loss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kehilangan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data)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Threats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Ancaman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endParaRPr kumimoji="0" lang="id-ID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1058" y="1643842"/>
          <a:ext cx="726284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1421"/>
                <a:gridCol w="3631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GOALs</a:t>
                      </a:r>
                      <a:r>
                        <a:rPr lang="en-US" sz="2400" b="1" baseline="0" dirty="0" smtClean="0"/>
                        <a:t> of 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Computer System</a:t>
                      </a:r>
                      <a:endParaRPr lang="id-ID" sz="2400" b="1" dirty="0">
                        <a:latin typeface="Maiandra G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THREAT</a:t>
                      </a:r>
                      <a:endParaRPr lang="id-ID" sz="2400" b="1" dirty="0">
                        <a:latin typeface="Maiandra G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Kerahasiaan</a:t>
                      </a:r>
                      <a:r>
                        <a:rPr lang="en-US" sz="2000" dirty="0" smtClean="0"/>
                        <a:t> data (</a:t>
                      </a:r>
                      <a:r>
                        <a:rPr lang="en-US" sz="2000" b="1" i="1" dirty="0" smtClean="0"/>
                        <a:t>confidentiality</a:t>
                      </a:r>
                      <a:r>
                        <a:rPr lang="en-US" sz="200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Pembongkaran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dirty="0" smtClean="0">
                          <a:latin typeface="Maiandra GD" pitchFamily="34" charset="0"/>
                        </a:rPr>
                        <a:t>exposure 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Integritas</a:t>
                      </a:r>
                      <a:r>
                        <a:rPr lang="en-US" sz="2000" dirty="0" smtClean="0"/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b="1" i="1" dirty="0" smtClean="0"/>
                        <a:t>integrity</a:t>
                      </a:r>
                      <a:r>
                        <a:rPr lang="en-US" sz="200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Kerusakan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dirty="0" smtClean="0">
                          <a:latin typeface="Maiandra GD" pitchFamily="34" charset="0"/>
                        </a:rPr>
                        <a:t>tampering 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Ketersediaan</a:t>
                      </a:r>
                      <a:r>
                        <a:rPr lang="en-US" sz="2000" baseline="0" dirty="0" smtClean="0"/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(</a:t>
                      </a:r>
                      <a:r>
                        <a:rPr lang="en-US" sz="2000" b="1" i="1" baseline="0" dirty="0" smtClean="0"/>
                        <a:t>availability</a:t>
                      </a:r>
                      <a:r>
                        <a:rPr lang="en-US" sz="2000" baseline="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Penolakan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</a:rPr>
                        <a:t>layanan</a:t>
                      </a:r>
                      <a:endParaRPr lang="en-US" sz="2000" dirty="0" smtClean="0">
                        <a:latin typeface="Maiandra GD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dirty="0" smtClean="0">
                          <a:latin typeface="Maiandra GD" pitchFamily="34" charset="0"/>
                        </a:rPr>
                        <a:t>Denial-of-service 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Pengecualian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luar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b="1" i="1" dirty="0" smtClean="0"/>
                        <a:t>exclusion</a:t>
                      </a:r>
                      <a:r>
                        <a:rPr lang="en-US" sz="200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Pengambilan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</a:rPr>
                        <a:t>alih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virus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baseline="0" dirty="0" smtClean="0">
                          <a:latin typeface="Maiandra GD" pitchFamily="34" charset="0"/>
                        </a:rPr>
                        <a:t>system takeover 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Intruders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lang="en-US" sz="2800" dirty="0" smtClean="0">
                <a:latin typeface="Maiandra GD" pitchFamily="34" charset="0"/>
                <a:ea typeface="+mj-ea"/>
                <a:cs typeface="Aharoni" pitchFamily="2" charset="-79"/>
              </a:rPr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enyusup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Passive Intruders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membaca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file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diakses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Active Intruders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membaca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mengubah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file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diakses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36009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Kategori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umum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penyusupan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</a:t>
            </a: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sederhana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user non-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teknis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‘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orang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dalam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’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institusi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menghasilkan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uang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tujuan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komersial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/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militer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Intruders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lang="en-US" sz="2800" dirty="0" smtClean="0">
                <a:latin typeface="Maiandra GD" pitchFamily="34" charset="0"/>
                <a:ea typeface="+mj-ea"/>
                <a:cs typeface="Aharoni" pitchFamily="2" charset="-79"/>
              </a:rPr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enyusup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Data Loss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lang="en-US" sz="2800" dirty="0" err="1" smtClean="0">
                <a:latin typeface="Maiandra GD" pitchFamily="34" charset="0"/>
                <a:ea typeface="+mj-ea"/>
                <a:cs typeface="Aharoni" pitchFamily="2" charset="-79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ehilangan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data)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52322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Penyebab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Bencana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Alam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Perang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(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gempa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bumi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banjir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kerusuhan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perang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antar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negara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 algn="just">
              <a:spcBef>
                <a:spcPct val="0"/>
              </a:spcBef>
              <a:defRPr/>
            </a:pPr>
            <a:endParaRPr lang="en-US" sz="11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Hardware / Software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(CPU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rusak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Disk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bisa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dibaca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Telekomunikasi error,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 Bug program)</a:t>
            </a:r>
          </a:p>
          <a:p>
            <a:pPr lvl="0" algn="just">
              <a:spcBef>
                <a:spcPct val="0"/>
              </a:spcBef>
              <a:defRPr/>
            </a:pPr>
            <a:endParaRPr lang="en-US" sz="11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Manusia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(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data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masukan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pemilihan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program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-run, Disk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hilang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)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SECURITY MECHANISM</a:t>
            </a:r>
            <a:endParaRPr lang="id-ID" sz="4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8798</TotalTime>
  <Words>675</Words>
  <Application>Microsoft Office PowerPoint</Application>
  <PresentationFormat>On-screen Show (4:3)</PresentationFormat>
  <Paragraphs>286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Security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TUGAS KELOMPOK</vt:lpstr>
      <vt:lpstr>TUGAS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Memori</dc:title>
  <dc:creator>asus</dc:creator>
  <cp:lastModifiedBy>kenkin</cp:lastModifiedBy>
  <cp:revision>483</cp:revision>
  <dcterms:created xsi:type="dcterms:W3CDTF">2013-05-11T15:25:57Z</dcterms:created>
  <dcterms:modified xsi:type="dcterms:W3CDTF">2015-06-04T18:42:06Z</dcterms:modified>
</cp:coreProperties>
</file>