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FF"/>
    <a:srgbClr val="666699"/>
    <a:srgbClr val="663300"/>
    <a:srgbClr val="FFE2A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D4B763-836C-42EA-84C5-FA02BC19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4B763-836C-42EA-84C5-FA02BC1944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C455-11AB-4AE4-8593-8776DD4AD18E}" type="datetime1">
              <a:rPr lang="en-US" smtClean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2E68E-5A3A-4AA8-A7C1-116B7594BEDD}" type="datetime1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737D6-0A3D-4141-B033-4636DFEE1C23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3ED93-1129-4347-A845-AEC7D59D1269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8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77BF-23A2-484D-BF64-FF539C7B844F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93F34-8E4C-4B65-AAD3-AE802E5846EB}" type="datetime1">
              <a:rPr lang="en-US" smtClean="0"/>
              <a:t>5/31/2015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93D67-AB5F-4561-B6E3-50407467B28F}" type="datetime1">
              <a:rPr lang="en-US" smtClean="0"/>
              <a:t>5/31/2015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6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BDE47-16B5-4C6C-983B-838AFE5CA597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579B1-9F04-425A-9912-63BD2FA62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0CD98-DB93-4638-9339-F064191DEF6C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31965-B0D3-4D6A-A56E-961076622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9E3EC-1E50-4F24-8A62-004CA3832F31}" type="datetime1">
              <a:rPr lang="en-US" smtClean="0"/>
              <a:t>5/31/2015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ACD4-2B1D-487E-8199-18731003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7FAB8-3D12-4369-BB1E-C9747A40C666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2F302-8429-4D32-9EFC-C8FB38601935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63470-C063-455C-887B-F3CF8BC44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C765B-4F79-46D3-99BD-A073049F1A50}" type="datetime1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ACD4-2B1D-487E-8199-187310036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87387-EA5A-4446-B917-F1ACAD400B05}" type="datetime1">
              <a:rPr lang="en-US" smtClean="0"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7C1BE-A8C2-4E74-9F66-AD798C1CD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C2CD1-BABE-46FA-93CF-99E9F26A7862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58DD-7EFE-4B5A-B474-19AD72172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6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81C23-0829-4F3B-B8AE-64A53900166B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FDD59-4883-4B34-97AB-F302301C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6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28636-D768-4C73-83B1-5B7FDC9B25B6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47AC-FEDD-461F-A085-9D209D280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9BD34-46F0-46EB-BA15-66B48C62368F}" type="datetime1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12B5-DE64-4489-BDEF-EB7559ECD5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387DCD9-5EFA-4BD0-9460-296CB70E1FFD}" type="datetime1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8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5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Pemilihan</a:t>
            </a:r>
            <a:r>
              <a:rPr lang="en-US" sz="3200" dirty="0" smtClean="0"/>
              <a:t> </a:t>
            </a:r>
            <a:r>
              <a:rPr lang="en-US" sz="3200" dirty="0" err="1" smtClean="0"/>
              <a:t>Tipe</a:t>
            </a:r>
            <a:r>
              <a:rPr lang="en-US" sz="3200" dirty="0" smtClean="0"/>
              <a:t> Windows</a:t>
            </a:r>
            <a:br>
              <a:rPr lang="en-US" sz="3200" dirty="0" smtClean="0"/>
            </a:br>
            <a:r>
              <a:rPr lang="en-US" sz="3200"/>
              <a:t/>
            </a:r>
            <a:br>
              <a:rPr lang="en-US" sz="3200"/>
            </a:br>
            <a:endParaRPr lang="en-US" sz="2000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2971800" cy="192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63470-C063-455C-887B-F3CF8BC448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Tiled Windows</a:t>
            </a:r>
            <a:endParaRPr lang="en-US" i="1" dirty="0"/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7325700" cy="472440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Kelebihan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Pengaturan windows dilakukan oleh sistem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Seluruh windows yang terbuka dapat dilihat oleh pengguna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Tidak ada informasi yang tersembunyi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Sederhana, mudah dipahami dan digunakan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Meningkatkan performansi pada tasks dengan manipulasi windows minimal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Kekurangan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Jumlah windows yang dapat ditampilkan terbatas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Setiap kali window baru dibuka, window lain berubah posisi dan ukuran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Perubahan posisi dan ukuran sulit diprediksi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Konfigurasi windows mungkin tidak sesuai dengan kebutuhan pengguna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Layar bisa terlalu padat dan dipenuhi  </a:t>
            </a:r>
            <a:r>
              <a:rPr lang="en-US" i="1" smtClean="0">
                <a:latin typeface="Agency FB" panose="020B0503020202020204" pitchFamily="34" charset="0"/>
              </a:rPr>
              <a:t>scroll bar</a:t>
            </a:r>
            <a:r>
              <a:rPr lang="en-US" smtClean="0">
                <a:latin typeface="Agency FB" panose="020B0503020202020204" pitchFamily="34" charset="0"/>
              </a:rPr>
              <a:t> atau </a:t>
            </a:r>
            <a:r>
              <a:rPr lang="en-US" i="1" smtClean="0">
                <a:latin typeface="Agency FB" panose="020B0503020202020204" pitchFamily="34" charset="0"/>
              </a:rPr>
              <a:t>control icons</a:t>
            </a:r>
            <a:endParaRPr lang="en-US" smtClean="0">
              <a:latin typeface="Agency FB" panose="020B0503020202020204" pitchFamily="34" charset="0"/>
            </a:endParaRP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Pengguna kurang dapat mengelola windows secara aktif</a:t>
            </a:r>
          </a:p>
        </p:txBody>
      </p:sp>
      <p:sp>
        <p:nvSpPr>
          <p:cNvPr id="122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BE4F5-8E1A-4BA3-B14E-0B074676CEE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Overlapping Windows</a:t>
            </a:r>
            <a:endParaRPr lang="en-US" i="1" dirty="0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7325700" cy="472440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Kelebihan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Secara visual tampak 3 dimensi, sehingga lebih familiar bagi pengguna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Pengguna memiliki kontrol untuk mengelola windows sesuai kebutuhan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Windows berukuran besar dapat ditampilkan lebih baik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Posisi windows lebih konsisten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Menutup dan menghapus windows tidak berakibat fatal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Layar tidak terlalu padat dan kompleks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Performansi task dengan manipulasi windows lebih baik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Kekurangan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Operasional windows lebih kompleks daripada </a:t>
            </a:r>
            <a:r>
              <a:rPr lang="en-US" i="1" smtClean="0">
                <a:latin typeface="Agency FB" panose="020B0503020202020204" pitchFamily="34" charset="0"/>
              </a:rPr>
              <a:t>tiled windows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Informasi pada windows dapat tertutup oleh windows lain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Windows dapat hilang atau terlupakan oleh pengguna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Visualisasi 3 dimensi tidak selalu disadari oleh pengguna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Kontrol windows yang terlalu banyak dapat merepotkan pengguna</a:t>
            </a: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947E8-DE1C-4CC7-A847-B348DC8E6CD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Cascading Windows</a:t>
            </a:r>
            <a:endParaRPr lang="en-US" i="1" dirty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Kelebihan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Tidak ada window yang tersembunyi seluruhnya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Mudah memilih dan mengaktifkan window manapun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Tampilan visual sederhana dan rapi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Kekurangan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Pengaturan windows mungkin tidak sesuai dengan kebutuhan pengguna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991F5-003E-4CCD-824A-39685E35D71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Pemilihan</a:t>
            </a:r>
            <a:r>
              <a:rPr lang="en-US" sz="2800" dirty="0" smtClean="0"/>
              <a:t> Gaya </a:t>
            </a:r>
            <a:r>
              <a:rPr lang="en-US" sz="2800" dirty="0" err="1" smtClean="0"/>
              <a:t>Tampilan</a:t>
            </a:r>
            <a:r>
              <a:rPr lang="en-US" sz="2800" dirty="0" smtClean="0"/>
              <a:t> Windows</a:t>
            </a:r>
            <a:endParaRPr lang="en-US" sz="2800" dirty="0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27700" y="1824319"/>
            <a:ext cx="6711654" cy="4195481"/>
          </a:xfrm>
        </p:spPr>
        <p:txBody>
          <a:bodyPr/>
          <a:lstStyle/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Gunakan </a:t>
            </a:r>
            <a:r>
              <a:rPr lang="en-US" i="1" smtClean="0">
                <a:latin typeface="Agency FB" panose="020B0503020202020204" pitchFamily="34" charset="0"/>
              </a:rPr>
              <a:t>tiled windows</a:t>
            </a:r>
            <a:r>
              <a:rPr lang="en-US" smtClean="0">
                <a:latin typeface="Agency FB" panose="020B0503020202020204" pitchFamily="34" charset="0"/>
              </a:rPr>
              <a:t> untuk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Aktivitas </a:t>
            </a:r>
            <a:r>
              <a:rPr lang="en-US" i="1" smtClean="0">
                <a:latin typeface="Agency FB" panose="020B0503020202020204" pitchFamily="34" charset="0"/>
              </a:rPr>
              <a:t>single-task</a:t>
            </a:r>
            <a:endParaRPr lang="en-US" smtClean="0">
              <a:latin typeface="Agency FB" panose="020B0503020202020204" pitchFamily="34" charset="0"/>
            </a:endParaRP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Data yang perlu dilihat secara simultan</a:t>
            </a:r>
          </a:p>
          <a:p>
            <a:pPr lvl="1" eaLnBrk="1" hangingPunct="1"/>
            <a:r>
              <a:rPr lang="en-US" i="1" smtClean="0">
                <a:latin typeface="Agency FB" panose="020B0503020202020204" pitchFamily="34" charset="0"/>
              </a:rPr>
              <a:t>Tasks</a:t>
            </a:r>
            <a:r>
              <a:rPr lang="en-US" smtClean="0">
                <a:latin typeface="Agency FB" panose="020B0503020202020204" pitchFamily="34" charset="0"/>
              </a:rPr>
              <a:t> yang kurang memerlukan manipulasi window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Pengguna awam atau kurang pengalaman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Gunakan </a:t>
            </a:r>
            <a:r>
              <a:rPr lang="en-US" i="1" smtClean="0">
                <a:latin typeface="Agency FB" panose="020B0503020202020204" pitchFamily="34" charset="0"/>
              </a:rPr>
              <a:t>overlapping windows</a:t>
            </a:r>
            <a:r>
              <a:rPr lang="en-US" smtClean="0">
                <a:latin typeface="Agency FB" panose="020B0503020202020204" pitchFamily="34" charset="0"/>
              </a:rPr>
              <a:t> untuk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Berpindah antar </a:t>
            </a:r>
            <a:r>
              <a:rPr lang="en-US" i="1" smtClean="0">
                <a:latin typeface="Agency FB" panose="020B0503020202020204" pitchFamily="34" charset="0"/>
              </a:rPr>
              <a:t>tasks</a:t>
            </a:r>
          </a:p>
          <a:p>
            <a:pPr lvl="1" eaLnBrk="1" hangingPunct="1"/>
            <a:r>
              <a:rPr lang="en-US" i="1" smtClean="0">
                <a:latin typeface="Agency FB" panose="020B0503020202020204" pitchFamily="34" charset="0"/>
              </a:rPr>
              <a:t>Tasks</a:t>
            </a:r>
            <a:r>
              <a:rPr lang="en-US" smtClean="0">
                <a:latin typeface="Agency FB" panose="020B0503020202020204" pitchFamily="34" charset="0"/>
              </a:rPr>
              <a:t> yang memerlukan banyak manipulasi window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Pengguna yang berpengalaman atau pakar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Isi tampilan yang tidak dapat diprediksi</a:t>
            </a:r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E5736-06D4-4003-90D4-4B385E7B87A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Tipe-tipe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smtClean="0">
                <a:latin typeface="Agency FB" panose="020B0503020202020204" pitchFamily="34" charset="0"/>
              </a:rPr>
              <a:t>Primary windows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Window utama yang muncul di layar saat sebuah aktivitas atau aksi dimulai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Disebut juga </a:t>
            </a:r>
            <a:r>
              <a:rPr lang="en-US" i="1" smtClean="0">
                <a:latin typeface="Agency FB" panose="020B0503020202020204" pitchFamily="34" charset="0"/>
              </a:rPr>
              <a:t>application window / main window / parent window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Merupakan titik utama aktivitas pengguna</a:t>
            </a:r>
          </a:p>
          <a:p>
            <a:pPr eaLnBrk="1" hangingPunct="1"/>
            <a:r>
              <a:rPr lang="en-US" i="1" smtClean="0">
                <a:latin typeface="Agency FB" panose="020B0503020202020204" pitchFamily="34" charset="0"/>
              </a:rPr>
              <a:t>Secondary windows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Windows tambahan  yang dapat berupa </a:t>
            </a:r>
            <a:r>
              <a:rPr lang="en-US" i="1" smtClean="0">
                <a:latin typeface="Agency FB" panose="020B0503020202020204" pitchFamily="34" charset="0"/>
              </a:rPr>
              <a:t>independent</a:t>
            </a:r>
            <a:r>
              <a:rPr lang="en-US" smtClean="0">
                <a:latin typeface="Agency FB" panose="020B0503020202020204" pitchFamily="34" charset="0"/>
              </a:rPr>
              <a:t> maupun </a:t>
            </a:r>
            <a:r>
              <a:rPr lang="en-US" i="1" smtClean="0">
                <a:latin typeface="Agency FB" panose="020B0503020202020204" pitchFamily="34" charset="0"/>
              </a:rPr>
              <a:t>dependent window</a:t>
            </a:r>
            <a:r>
              <a:rPr lang="en-US" smtClean="0">
                <a:latin typeface="Agency FB" panose="020B0503020202020204" pitchFamily="34" charset="0"/>
              </a:rPr>
              <a:t> terhadap </a:t>
            </a:r>
            <a:r>
              <a:rPr lang="en-US" i="1" smtClean="0">
                <a:latin typeface="Agency FB" panose="020B0503020202020204" pitchFamily="34" charset="0"/>
              </a:rPr>
              <a:t>primary window</a:t>
            </a:r>
            <a:r>
              <a:rPr lang="en-US" smtClean="0">
                <a:latin typeface="Agency FB" panose="020B0503020202020204" pitchFamily="34" charset="0"/>
              </a:rPr>
              <a:t>-nya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Dapat berupa </a:t>
            </a:r>
            <a:r>
              <a:rPr lang="en-US" i="1" smtClean="0">
                <a:latin typeface="Agency FB" panose="020B0503020202020204" pitchFamily="34" charset="0"/>
              </a:rPr>
              <a:t>modal </a:t>
            </a:r>
            <a:r>
              <a:rPr lang="en-US" smtClean="0">
                <a:latin typeface="Agency FB" panose="020B0503020202020204" pitchFamily="34" charset="0"/>
              </a:rPr>
              <a:t> maupun </a:t>
            </a:r>
            <a:r>
              <a:rPr lang="en-US" i="1" smtClean="0">
                <a:latin typeface="Agency FB" panose="020B0503020202020204" pitchFamily="34" charset="0"/>
              </a:rPr>
              <a:t>modeless</a:t>
            </a:r>
            <a:endParaRPr lang="en-US" smtClean="0">
              <a:latin typeface="Agency FB" panose="020B0503020202020204" pitchFamily="34" charset="0"/>
            </a:endParaRPr>
          </a:p>
          <a:p>
            <a:pPr eaLnBrk="1" hangingPunct="1"/>
            <a:r>
              <a:rPr lang="en-US" i="1" smtClean="0">
                <a:latin typeface="Agency FB" panose="020B0503020202020204" pitchFamily="34" charset="0"/>
              </a:rPr>
              <a:t>Dialog box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Untuk memperluas dan melengkapi interaksi dengan aksi tertentu yang sangat terbatas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Untuk menampilkan pesan, aksi singkat, atau tombol </a:t>
            </a:r>
            <a:r>
              <a:rPr lang="en-US" i="1" smtClean="0">
                <a:latin typeface="Agency FB" panose="020B0503020202020204" pitchFamily="34" charset="0"/>
              </a:rPr>
              <a:t>command</a:t>
            </a:r>
            <a:r>
              <a:rPr lang="en-US" smtClean="0">
                <a:latin typeface="Agency FB" panose="020B0503020202020204" pitchFamily="34" charset="0"/>
              </a:rPr>
              <a:t> (OK, </a:t>
            </a:r>
            <a:r>
              <a:rPr lang="en-US" i="1" smtClean="0">
                <a:latin typeface="Agency FB" panose="020B0503020202020204" pitchFamily="34" charset="0"/>
              </a:rPr>
              <a:t>cancel</a:t>
            </a:r>
            <a:r>
              <a:rPr lang="en-US" smtClean="0">
                <a:latin typeface="Agency FB" panose="020B0503020202020204" pitchFamily="34" charset="0"/>
              </a:rPr>
              <a:t>, dll)</a:t>
            </a:r>
          </a:p>
        </p:txBody>
      </p:sp>
      <p:sp>
        <p:nvSpPr>
          <p:cNvPr id="163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9D62C-48C0-4FA4-A231-9E136044F7D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Primary Windows</a:t>
            </a:r>
            <a:endParaRPr lang="en-US" i="1" dirty="0"/>
          </a:p>
        </p:txBody>
      </p:sp>
      <p:sp>
        <p:nvSpPr>
          <p:cNvPr id="1741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1295400"/>
            <a:ext cx="3298113" cy="4960939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Untuk fungsi atau aplikasi independen</a:t>
            </a:r>
          </a:p>
          <a:p>
            <a:pPr eaLnBrk="1" hangingPunct="1"/>
            <a:r>
              <a:rPr lang="en-US" smtClean="0"/>
              <a:t>Untuk komponen dan kontrol window yang terus dipakai</a:t>
            </a:r>
          </a:p>
          <a:p>
            <a:pPr eaLnBrk="1" hangingPunct="1"/>
            <a:r>
              <a:rPr lang="en-US" smtClean="0"/>
              <a:t>Untuk informasi yang terus di-</a:t>
            </a:r>
            <a:r>
              <a:rPr lang="en-US" i="1" smtClean="0"/>
              <a:t>update</a:t>
            </a:r>
            <a:r>
              <a:rPr lang="en-US" smtClean="0"/>
              <a:t>, misal : tanggal dan waktu</a:t>
            </a:r>
          </a:p>
          <a:p>
            <a:pPr eaLnBrk="1" hangingPunct="1"/>
            <a:r>
              <a:rPr lang="en-US" smtClean="0"/>
              <a:t>Untuk menunjukkan konteks dari </a:t>
            </a:r>
            <a:r>
              <a:rPr lang="en-US" i="1" smtClean="0"/>
              <a:t>dependent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41975" y="1295401"/>
            <a:ext cx="3298115" cy="49609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Jangan membagi fungsi independen ke dalam 2 / lebih </a:t>
            </a:r>
            <a:r>
              <a:rPr lang="en-US" i="1"/>
              <a:t>primary windows</a:t>
            </a:r>
            <a:endParaRPr lang="en-US"/>
          </a:p>
          <a:p>
            <a:pPr>
              <a:spcBef>
                <a:spcPts val="0"/>
              </a:spcBef>
            </a:pPr>
            <a:r>
              <a:rPr lang="en-US"/>
              <a:t>Jangan menampilkan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	fungsi-fungsi yang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	tidak berkaitan dalam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	satu primary window</a:t>
            </a:r>
          </a:p>
          <a:p>
            <a:endParaRPr lang="en-US"/>
          </a:p>
        </p:txBody>
      </p:sp>
      <p:sp>
        <p:nvSpPr>
          <p:cNvPr id="174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3DC06-20B4-483A-AC69-EC0F34B05DBA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234" y="3660129"/>
            <a:ext cx="4474649" cy="249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Secondary Windows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08522" y="1559859"/>
            <a:ext cx="6711654" cy="419548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mtClean="0"/>
              <a:t>Untuk aksi lanjutan atau tambahan yang lebih kompleks dan berkaitan dengan </a:t>
            </a:r>
            <a:r>
              <a:rPr lang="en-US" i="1" smtClean="0"/>
              <a:t>primary window</a:t>
            </a:r>
            <a:endParaRPr lang="en-US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mtClean="0"/>
              <a:t>Untuk komponen window yang jarang digunakan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mtClean="0"/>
              <a:t>Sebaiknya tidak muncul sebagai </a:t>
            </a:r>
            <a:r>
              <a:rPr lang="en-US" i="1" smtClean="0"/>
              <a:t>entry</a:t>
            </a:r>
            <a:r>
              <a:rPr lang="en-US" smtClean="0"/>
              <a:t> pada taskbar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mtClean="0"/>
              <a:t>Sebaiknya tidak lebih besar dari 263x263 dialog units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i="1" smtClean="0"/>
              <a:t>Modal VS Modeless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i="1" smtClean="0"/>
              <a:t>Modal</a:t>
            </a:r>
            <a:r>
              <a:rPr lang="en-US" smtClean="0"/>
              <a:t>: </a:t>
            </a:r>
            <a:r>
              <a:rPr lang="en-US" sz="2000" smtClean="0"/>
              <a:t>Interaksi harus diselesaikan sebelum berpindah window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i="1" smtClean="0"/>
              <a:t>Modeless</a:t>
            </a:r>
            <a:r>
              <a:rPr lang="en-US" smtClean="0"/>
              <a:t>: </a:t>
            </a:r>
            <a:r>
              <a:rPr lang="en-US" sz="2000" smtClean="0"/>
              <a:t>Bisa paralel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i="1" smtClean="0"/>
              <a:t>Cascading VS Unfolding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i="1" smtClean="0"/>
              <a:t>Cascading</a:t>
            </a:r>
            <a:r>
              <a:rPr lang="en-US" smtClean="0"/>
              <a:t>: </a:t>
            </a:r>
            <a:r>
              <a:rPr lang="en-US" sz="2000" smtClean="0"/>
              <a:t>beberapa </a:t>
            </a:r>
            <a:r>
              <a:rPr lang="en-US" sz="2000" i="1" smtClean="0"/>
              <a:t>secondary windows</a:t>
            </a:r>
          </a:p>
          <a:p>
            <a:pPr marL="357188" indent="-357188" eaLnBrk="1" hangingPunct="1">
              <a:buNone/>
            </a:pPr>
            <a:r>
              <a:rPr lang="en-US"/>
              <a:t>	</a:t>
            </a:r>
            <a:r>
              <a:rPr lang="en-US" sz="2000" smtClean="0"/>
              <a:t>ditampilkan secara </a:t>
            </a:r>
            <a:r>
              <a:rPr lang="en-US" sz="2000" i="1" smtClean="0"/>
              <a:t>cascading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i="1" smtClean="0"/>
              <a:t>Unfolding</a:t>
            </a:r>
            <a:r>
              <a:rPr lang="en-US" smtClean="0"/>
              <a:t>: </a:t>
            </a:r>
            <a:r>
              <a:rPr lang="en-US" sz="2000" smtClean="0"/>
              <a:t>tambahan fungsi ditampilkan</a:t>
            </a:r>
          </a:p>
          <a:p>
            <a:pPr marL="357188" indent="-357188" eaLnBrk="1" hangingPunct="1">
              <a:buNone/>
            </a:pPr>
            <a:r>
              <a:rPr lang="en-US" sz="2000" smtClean="0"/>
              <a:t>	sebagai bagian dari window</a:t>
            </a:r>
            <a:endParaRPr lang="en-US" sz="2000" i="1" smtClean="0"/>
          </a:p>
        </p:txBody>
      </p:sp>
      <p:sp>
        <p:nvSpPr>
          <p:cNvPr id="184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3B54A-B6D0-430C-B8BB-D1A0A16A637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588" y="3695352"/>
            <a:ext cx="330517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5685" y="262377"/>
            <a:ext cx="7055380" cy="140053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Secondary Windows ..</a:t>
            </a:r>
            <a:endParaRPr lang="en-US" sz="4000" i="1" dirty="0"/>
          </a:p>
        </p:txBody>
      </p:sp>
      <p:sp>
        <p:nvSpPr>
          <p:cNvPr id="19458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0" i="1" smtClean="0"/>
              <a:t>Modal</a:t>
            </a:r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r>
              <a:rPr lang="en-US" b="0" i="1" smtClean="0"/>
              <a:t>Modeless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241975" y="1063423"/>
            <a:ext cx="3298115" cy="5192915"/>
          </a:xfrm>
        </p:spPr>
        <p:txBody>
          <a:bodyPr/>
          <a:lstStyle/>
          <a:p>
            <a:pPr eaLnBrk="1" hangingPunct="1">
              <a:defRPr/>
            </a:pPr>
            <a:r>
              <a:rPr lang="en-US" b="0" i="1" dirty="0" smtClean="0"/>
              <a:t>Cascading</a:t>
            </a:r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sz="1050" b="0" i="1" dirty="0" smtClean="0"/>
          </a:p>
          <a:p>
            <a:pPr eaLnBrk="1" hangingPunct="1">
              <a:defRPr/>
            </a:pPr>
            <a:r>
              <a:rPr lang="en-US" b="0" i="1" dirty="0" smtClean="0"/>
              <a:t>Unfolding</a:t>
            </a:r>
            <a:endParaRPr lang="en-US" b="0" i="1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95B1B-6EF8-4141-ADAD-B1169821999C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19466" name="Group 18"/>
          <p:cNvGrpSpPr>
            <a:grpSpLocks/>
          </p:cNvGrpSpPr>
          <p:nvPr/>
        </p:nvGrpSpPr>
        <p:grpSpPr bwMode="auto">
          <a:xfrm>
            <a:off x="5029200" y="4953000"/>
            <a:ext cx="3810000" cy="1600200"/>
            <a:chOff x="5029200" y="4953000"/>
            <a:chExt cx="3810000" cy="1600199"/>
          </a:xfrm>
        </p:grpSpPr>
        <p:pic>
          <p:nvPicPr>
            <p:cNvPr id="1947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4953000"/>
              <a:ext cx="2824163" cy="801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5038" y="5553075"/>
              <a:ext cx="2824162" cy="1000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467" name="Group 17"/>
          <p:cNvGrpSpPr>
            <a:grpSpLocks/>
          </p:cNvGrpSpPr>
          <p:nvPr/>
        </p:nvGrpSpPr>
        <p:grpSpPr bwMode="auto">
          <a:xfrm>
            <a:off x="4443413" y="1385888"/>
            <a:ext cx="4471987" cy="2957512"/>
            <a:chOff x="2462213" y="1233488"/>
            <a:chExt cx="5624512" cy="4957762"/>
          </a:xfrm>
        </p:grpSpPr>
        <p:pic>
          <p:nvPicPr>
            <p:cNvPr id="1947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2213" y="1233488"/>
              <a:ext cx="4218883" cy="439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5095" y="2058451"/>
              <a:ext cx="4961630" cy="4132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46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019675"/>
            <a:ext cx="32766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428750"/>
            <a:ext cx="2947988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Dialog Box</a:t>
            </a:r>
            <a:endParaRPr lang="en-US" i="1" dirty="0"/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484710" y="1853248"/>
            <a:ext cx="4468290" cy="43713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smtClean="0"/>
              <a:t>Untuk menyampaikan pesan singkat</a:t>
            </a:r>
          </a:p>
          <a:p>
            <a:pPr eaLnBrk="1" hangingPunct="1"/>
            <a:r>
              <a:rPr lang="en-US" sz="1800" smtClean="0"/>
              <a:t>Untuk meminta aksi spesifik dari pengguna</a:t>
            </a:r>
          </a:p>
          <a:p>
            <a:pPr eaLnBrk="1" hangingPunct="1"/>
            <a:r>
              <a:rPr lang="en-US" sz="1800" smtClean="0"/>
              <a:t>Untuk menampilkan aksi yang</a:t>
            </a:r>
          </a:p>
          <a:p>
            <a:pPr lvl="1" eaLnBrk="1" hangingPunct="1"/>
            <a:r>
              <a:rPr lang="en-US" sz="1600" smtClean="0"/>
              <a:t>Singkat</a:t>
            </a:r>
          </a:p>
          <a:p>
            <a:pPr lvl="1" eaLnBrk="1" hangingPunct="1"/>
            <a:r>
              <a:rPr lang="en-US" sz="1600" smtClean="0"/>
              <a:t>Jarang dilakukan</a:t>
            </a:r>
          </a:p>
          <a:p>
            <a:pPr eaLnBrk="1" hangingPunct="1"/>
            <a:r>
              <a:rPr lang="en-US" sz="1800" smtClean="0"/>
              <a:t>Tombol </a:t>
            </a:r>
            <a:r>
              <a:rPr lang="en-US" sz="1800" i="1" smtClean="0"/>
              <a:t>command</a:t>
            </a:r>
            <a:r>
              <a:rPr lang="en-US" sz="1800" smtClean="0"/>
              <a:t> yang berisi</a:t>
            </a:r>
          </a:p>
          <a:p>
            <a:pPr lvl="1" eaLnBrk="1" hangingPunct="1"/>
            <a:r>
              <a:rPr lang="en-US" sz="1600" smtClean="0"/>
              <a:t>OK</a:t>
            </a:r>
          </a:p>
          <a:p>
            <a:pPr lvl="1" eaLnBrk="1" hangingPunct="1"/>
            <a:r>
              <a:rPr lang="en-US" sz="1600" smtClean="0"/>
              <a:t>Cancel</a:t>
            </a:r>
          </a:p>
          <a:p>
            <a:pPr lvl="1" eaLnBrk="1" hangingPunct="1"/>
            <a:r>
              <a:rPr lang="en-US" sz="1600" smtClean="0"/>
              <a:t>dll</a:t>
            </a:r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4BEE0-711B-4451-98FB-B842D49669AE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37626"/>
            <a:ext cx="4667484" cy="3629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Property Sheets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i="1" dirty="0" smtClean="0"/>
              <a:t>Property Inspectors</a:t>
            </a:r>
            <a:endParaRPr lang="en-US" sz="4000" i="1" dirty="0"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0" i="1" smtClean="0"/>
              <a:t>Property sheet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2060576"/>
            <a:ext cx="3810000" cy="4340224"/>
          </a:xfrm>
        </p:spPr>
        <p:txBody>
          <a:bodyPr/>
          <a:lstStyle/>
          <a:p>
            <a:pPr eaLnBrk="1" hangingPunct="1"/>
            <a:r>
              <a:rPr lang="en-US" b="0" i="1" smtClean="0"/>
              <a:t>Property inspector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29370-3012-4752-9159-F437E1574D51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363" y="2514506"/>
            <a:ext cx="3549038" cy="406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409" y="2533650"/>
            <a:ext cx="2876550" cy="130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1" smtClean="0"/>
              <a:t>Window</a:t>
            </a:r>
            <a:endParaRPr lang="en-US" noProof="1"/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41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Window adalah sebuah area di layar, biasanya berbentuk persegi empat, memiliki batas-batas dan memiliki bagian yang menunjukkan aktivitas komputer atau bagian yang memungkinkan manusia berdialog dengan komputer.</a:t>
            </a:r>
          </a:p>
          <a:p>
            <a:pPr eaLnBrk="1" hangingPunct="1"/>
            <a:endParaRPr lang="en-US" noProof="1" smtClean="0"/>
          </a:p>
        </p:txBody>
      </p:sp>
      <p:sp>
        <p:nvSpPr>
          <p:cNvPr id="4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DAB97-1A2E-4A71-A45B-6FE0270C6F5D}" type="slidenum">
              <a:rPr noProof="1" smtClean="0"/>
              <a:pPr/>
              <a:t>2</a:t>
            </a:fld>
            <a:endParaRPr lang="en-US" noProof="1" smtClean="0"/>
          </a:p>
        </p:txBody>
      </p:sp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2895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956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723900"/>
            <a:ext cx="2990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Komponen</a:t>
            </a:r>
            <a:r>
              <a:rPr lang="en-US" sz="4000" dirty="0" smtClean="0"/>
              <a:t> Windows</a:t>
            </a:r>
            <a:endParaRPr lang="en-US" sz="4000" dirty="0"/>
          </a:p>
        </p:txBody>
      </p:sp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4953000"/>
          </a:xfrm>
        </p:spPr>
        <p:txBody>
          <a:bodyPr/>
          <a:lstStyle/>
          <a:p>
            <a:pPr eaLnBrk="1" hangingPunct="1"/>
            <a:r>
              <a:rPr lang="en-US" b="0" i="1" smtClean="0"/>
              <a:t>Message box</a:t>
            </a:r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sz="1000" b="0" i="1" smtClean="0"/>
          </a:p>
          <a:p>
            <a:pPr eaLnBrk="1" hangingPunct="1"/>
            <a:r>
              <a:rPr lang="en-US" b="0" i="1" smtClean="0"/>
              <a:t>Palette window</a:t>
            </a:r>
          </a:p>
          <a:p>
            <a:pPr eaLnBrk="1" hangingPunct="1"/>
            <a:endParaRPr lang="en-US" b="0" i="1" smtClean="0"/>
          </a:p>
          <a:p>
            <a:pPr eaLnBrk="1" hangingPunct="1"/>
            <a:endParaRPr lang="en-US" sz="1400" b="0" i="1" smtClean="0"/>
          </a:p>
          <a:p>
            <a:pPr eaLnBrk="1" hangingPunct="1"/>
            <a:r>
              <a:rPr lang="en-US" b="0" i="1" smtClean="0"/>
              <a:t>Pop-up window</a:t>
            </a:r>
          </a:p>
          <a:p>
            <a:pPr eaLnBrk="1" hangingPunct="1"/>
            <a:endParaRPr lang="en-US" b="0" i="1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D1A87-FF86-4362-81AD-5460260E7E3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7" y="1447800"/>
            <a:ext cx="4789488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99" y="3276600"/>
            <a:ext cx="4092575" cy="66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415" y="4267200"/>
            <a:ext cx="4664185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Pengorganisasian</a:t>
            </a:r>
            <a:r>
              <a:rPr lang="en-US" sz="4000" dirty="0" smtClean="0"/>
              <a:t> </a:t>
            </a:r>
            <a:r>
              <a:rPr lang="en-US" sz="4000" dirty="0" err="1" smtClean="0"/>
              <a:t>Fungsi</a:t>
            </a:r>
            <a:r>
              <a:rPr lang="en-US" sz="4000" dirty="0" smtClean="0"/>
              <a:t> Window</a:t>
            </a:r>
            <a:endParaRPr lang="en-US" sz="4000" dirty="0"/>
          </a:p>
        </p:txBody>
      </p:sp>
      <p:sp>
        <p:nvSpPr>
          <p:cNvPr id="23557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Pengorganisasian windows untuk mendukung task pengguna; yaitu mendukung </a:t>
            </a:r>
            <a:r>
              <a:rPr lang="en-US" i="1" smtClean="0">
                <a:latin typeface="Agency FB" panose="020B0503020202020204" pitchFamily="34" charset="0"/>
              </a:rPr>
              <a:t>the most common tasks</a:t>
            </a:r>
            <a:r>
              <a:rPr lang="en-US" smtClean="0">
                <a:latin typeface="Agency FB" panose="020B0503020202020204" pitchFamily="34" charset="0"/>
              </a:rPr>
              <a:t> dengan </a:t>
            </a:r>
            <a:r>
              <a:rPr lang="en-US" i="1" smtClean="0">
                <a:latin typeface="Agency FB" panose="020B0503020202020204" pitchFamily="34" charset="0"/>
              </a:rPr>
              <a:t>the most efficient sequence of steps</a:t>
            </a:r>
            <a:endParaRPr lang="en-US" smtClean="0">
              <a:latin typeface="Agency FB" panose="020B0503020202020204" pitchFamily="34" charset="0"/>
            </a:endParaRP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Gunakan </a:t>
            </a:r>
            <a:r>
              <a:rPr lang="en-US" i="1" smtClean="0">
                <a:latin typeface="Agency FB" panose="020B0503020202020204" pitchFamily="34" charset="0"/>
              </a:rPr>
              <a:t>primary windows </a:t>
            </a:r>
            <a:r>
              <a:rPr lang="en-US" smtClean="0">
                <a:latin typeface="Agency FB" panose="020B0503020202020204" pitchFamily="34" charset="0"/>
              </a:rPr>
              <a:t>untuk: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Memulai interaksi dan memberikan </a:t>
            </a:r>
            <a:r>
              <a:rPr lang="en-US" i="1" smtClean="0">
                <a:latin typeface="Agency FB" panose="020B0503020202020204" pitchFamily="34" charset="0"/>
              </a:rPr>
              <a:t>top-level context</a:t>
            </a:r>
            <a:r>
              <a:rPr lang="en-US" smtClean="0">
                <a:latin typeface="Agency FB" panose="020B0503020202020204" pitchFamily="34" charset="0"/>
              </a:rPr>
              <a:t> untuk </a:t>
            </a:r>
            <a:r>
              <a:rPr lang="en-US" i="1" smtClean="0">
                <a:latin typeface="Agency FB" panose="020B0503020202020204" pitchFamily="34" charset="0"/>
              </a:rPr>
              <a:t>dependent windows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Melakukan interaksi utama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Gunakan </a:t>
            </a:r>
            <a:r>
              <a:rPr lang="en-US" i="1" smtClean="0">
                <a:latin typeface="Agency FB" panose="020B0503020202020204" pitchFamily="34" charset="0"/>
              </a:rPr>
              <a:t>secondary windows </a:t>
            </a:r>
            <a:r>
              <a:rPr lang="en-US" smtClean="0">
                <a:latin typeface="Agency FB" panose="020B0503020202020204" pitchFamily="34" charset="0"/>
              </a:rPr>
              <a:t>untuk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Perluasan interaksi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Memperoleh atau menampilkan informasi tambahan berkaitan dengan </a:t>
            </a:r>
            <a:r>
              <a:rPr lang="en-US" i="1" smtClean="0">
                <a:latin typeface="Agency FB" panose="020B0503020202020204" pitchFamily="34" charset="0"/>
              </a:rPr>
              <a:t>primary window</a:t>
            </a:r>
            <a:endParaRPr lang="en-US" smtClean="0">
              <a:latin typeface="Agency FB" panose="020B0503020202020204" pitchFamily="34" charset="0"/>
            </a:endParaRP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Gunakan </a:t>
            </a:r>
            <a:r>
              <a:rPr lang="en-US" i="1" smtClean="0">
                <a:latin typeface="Agency FB" panose="020B0503020202020204" pitchFamily="34" charset="0"/>
              </a:rPr>
              <a:t>dialog boxes</a:t>
            </a:r>
            <a:r>
              <a:rPr lang="en-US" smtClean="0">
                <a:latin typeface="Agency FB" panose="020B0503020202020204" pitchFamily="34" charset="0"/>
              </a:rPr>
              <a:t> untuk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Informasi yang jarang digunakan atau kurang diperlukan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Informasi yang “</a:t>
            </a:r>
            <a:r>
              <a:rPr lang="en-US" i="1" smtClean="0">
                <a:latin typeface="Agency FB" panose="020B0503020202020204" pitchFamily="34" charset="0"/>
              </a:rPr>
              <a:t>nice to know”</a:t>
            </a:r>
            <a:endParaRPr lang="en-US" smtClean="0">
              <a:latin typeface="Agency FB" panose="020B0503020202020204" pitchFamily="34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54262-EA47-4715-A5D2-E15AFA6652F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Faktor</a:t>
            </a:r>
            <a:r>
              <a:rPr lang="en-US" sz="3600" dirty="0" smtClean="0"/>
              <a:t> </a:t>
            </a:r>
            <a:r>
              <a:rPr lang="en-US" sz="3600" dirty="0" err="1" smtClean="0"/>
              <a:t>Penyebab</a:t>
            </a:r>
            <a:r>
              <a:rPr lang="en-US" sz="3600" dirty="0" smtClean="0"/>
              <a:t> </a:t>
            </a:r>
            <a:r>
              <a:rPr lang="en-US" sz="3600" dirty="0" err="1" smtClean="0"/>
              <a:t>Organisasi</a:t>
            </a:r>
            <a:r>
              <a:rPr lang="en-US" sz="3600" dirty="0" smtClean="0"/>
              <a:t> </a:t>
            </a:r>
            <a:r>
              <a:rPr lang="en-US" sz="3600" dirty="0" err="1" smtClean="0"/>
              <a:t>Fungsional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Buruk</a:t>
            </a:r>
            <a:endParaRPr lang="en-US" sz="3600" dirty="0"/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(Mayhew, 1992)</a:t>
            </a:r>
          </a:p>
          <a:p>
            <a:pPr eaLnBrk="1" hangingPunct="1"/>
            <a:r>
              <a:rPr lang="en-US" smtClean="0"/>
              <a:t>Penekanan pada kemudahan teknik implementasi daripada analisis mendalam tentang </a:t>
            </a:r>
            <a:r>
              <a:rPr lang="en-US" i="1" smtClean="0"/>
              <a:t>user tasks</a:t>
            </a:r>
            <a:endParaRPr lang="en-US" smtClean="0"/>
          </a:p>
          <a:p>
            <a:pPr eaLnBrk="1" hangingPunct="1"/>
            <a:r>
              <a:rPr lang="en-US" smtClean="0"/>
              <a:t>Fokus pada aplikasi, fitur, fungsi, atau tipe data daripada </a:t>
            </a:r>
            <a:r>
              <a:rPr lang="en-US" i="1" smtClean="0"/>
              <a:t>tasks</a:t>
            </a:r>
          </a:p>
          <a:p>
            <a:pPr eaLnBrk="1" hangingPunct="1"/>
            <a:r>
              <a:rPr lang="en-US" smtClean="0"/>
              <a:t>Tim desain terbagi sesuai aplikasi, dengan komunikasi antar tim yang rendah</a:t>
            </a:r>
          </a:p>
          <a:p>
            <a:pPr eaLnBrk="1" hangingPunct="1"/>
            <a:r>
              <a:rPr lang="en-US" smtClean="0"/>
              <a:t>Terlalu mengikuti petunjuk manual beserta in-efisiensi di dalamnya pada sistem komputer</a:t>
            </a:r>
          </a:p>
        </p:txBody>
      </p:sp>
      <p:sp>
        <p:nvSpPr>
          <p:cNvPr id="245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6C1A2-4B04-40C0-B370-54E52604AD0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Panduan</a:t>
            </a:r>
            <a:r>
              <a:rPr lang="en-US" sz="4000" dirty="0" smtClean="0"/>
              <a:t> </a:t>
            </a:r>
            <a:r>
              <a:rPr lang="en-US" sz="4000" dirty="0" err="1" smtClean="0"/>
              <a:t>Umum</a:t>
            </a:r>
            <a:r>
              <a:rPr lang="en-US" sz="4000" dirty="0" smtClean="0"/>
              <a:t> </a:t>
            </a:r>
            <a:r>
              <a:rPr lang="en-US" sz="4000" dirty="0" err="1" smtClean="0"/>
              <a:t>Pengorganisasian</a:t>
            </a:r>
            <a:r>
              <a:rPr lang="en-US" sz="4000" dirty="0" smtClean="0"/>
              <a:t> Windows</a:t>
            </a:r>
            <a:endParaRPr lang="en-US" sz="4000" dirty="0"/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827700" y="2590800"/>
            <a:ext cx="6711654" cy="3657606"/>
          </a:xfrm>
        </p:spPr>
        <p:txBody>
          <a:bodyPr/>
          <a:lstStyle/>
          <a:p>
            <a:pPr eaLnBrk="1" hangingPunct="1"/>
            <a:r>
              <a:rPr lang="en-US" smtClean="0"/>
              <a:t>Minimalkan jumlah windows yang digunakan untuk tujuan tertentu</a:t>
            </a:r>
          </a:p>
          <a:p>
            <a:pPr eaLnBrk="1" hangingPunct="1"/>
            <a:r>
              <a:rPr lang="en-US" smtClean="0"/>
              <a:t>Sebisa mungkin, gunakan window tunggal</a:t>
            </a:r>
          </a:p>
          <a:p>
            <a:pPr eaLnBrk="1" hangingPunct="1"/>
            <a:r>
              <a:rPr lang="en-US" smtClean="0"/>
              <a:t>Pertimbangkan </a:t>
            </a:r>
            <a:r>
              <a:rPr lang="en-US" i="1" smtClean="0"/>
              <a:t>user tasks</a:t>
            </a:r>
          </a:p>
          <a:p>
            <a:pPr eaLnBrk="1" hangingPunct="1"/>
            <a:r>
              <a:rPr lang="en-US" smtClean="0"/>
              <a:t>Jangan memenuhi window dengan informasi yang jarang digunakan; letakkan pada </a:t>
            </a:r>
            <a:r>
              <a:rPr lang="en-US" i="1" smtClean="0"/>
              <a:t>secondary window</a:t>
            </a:r>
            <a:r>
              <a:rPr lang="en-US" smtClean="0"/>
              <a:t> yang jarang diakses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56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AD83A-4610-4F8B-B3D4-CA862D99C58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Ukuran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26629" name="Content Placeholder 2"/>
          <p:cNvSpPr>
            <a:spLocks noGrp="1"/>
          </p:cNvSpPr>
          <p:nvPr>
            <p:ph idx="1"/>
          </p:nvPr>
        </p:nvSpPr>
        <p:spPr>
          <a:xfrm>
            <a:off x="827700" y="1752601"/>
            <a:ext cx="7173300" cy="449580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Sediakan windows yang cukup besar untuk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Menampilkan semua informasi yang relevan sesuai </a:t>
            </a:r>
            <a:r>
              <a:rPr lang="en-US" i="1" smtClean="0">
                <a:latin typeface="Agency FB" panose="020B0503020202020204" pitchFamily="34" charset="0"/>
              </a:rPr>
              <a:t>task</a:t>
            </a:r>
            <a:endParaRPr lang="en-US" smtClean="0">
              <a:latin typeface="Agency FB" panose="020B0503020202020204" pitchFamily="34" charset="0"/>
            </a:endParaRP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Hindari menyembunyikan informasi penting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Hindari memenuhi layar atau menyebabkan kebingungan visual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Minimalkan kebutuhan </a:t>
            </a:r>
            <a:r>
              <a:rPr lang="en-US" i="1" smtClean="0">
                <a:latin typeface="Agency FB" panose="020B0503020202020204" pitchFamily="34" charset="0"/>
              </a:rPr>
              <a:t>scrolling</a:t>
            </a:r>
            <a:r>
              <a:rPr lang="en-US" smtClean="0">
                <a:latin typeface="Agency FB" panose="020B0503020202020204" pitchFamily="34" charset="0"/>
              </a:rPr>
              <a:t>; gunakan sebagian dari layar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Jika sebuah window terlalu besar, tentukan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Apakah semua informasi diperlukan?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Apakah semua informasi berhubungan?</a:t>
            </a:r>
          </a:p>
          <a:p>
            <a:pPr eaLnBrk="1" hangingPunct="1"/>
            <a:r>
              <a:rPr lang="en-US" smtClean="0">
                <a:latin typeface="Agency FB" panose="020B0503020202020204" pitchFamily="34" charset="0"/>
              </a:rPr>
              <a:t>Jika tidak, buat window sekecil mungkin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gency FB" panose="020B0503020202020204" pitchFamily="34" charset="0"/>
              </a:rPr>
              <a:t>Ukuran window optimal: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Untuk teks, sekitar 12 baris</a:t>
            </a:r>
          </a:p>
          <a:p>
            <a:pPr lvl="1" eaLnBrk="1" hangingPunct="1"/>
            <a:r>
              <a:rPr lang="en-US" smtClean="0">
                <a:latin typeface="Agency FB" panose="020B0503020202020204" pitchFamily="34" charset="0"/>
              </a:rPr>
              <a:t>Untuk informasi alfanumerik, sekitar 7 baris</a:t>
            </a:r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6E62C5-EE82-4D4F-A614-6CE8C292F55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Letak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50291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window di </a:t>
            </a:r>
            <a:r>
              <a:rPr lang="en-US" dirty="0" err="1" smtClean="0"/>
              <a:t>layar</a:t>
            </a:r>
            <a:r>
              <a:rPr lang="en-US" dirty="0" smtClean="0"/>
              <a:t>, </a:t>
            </a:r>
            <a:r>
              <a:rPr lang="en-US" dirty="0" err="1" smtClean="0"/>
              <a:t>pertimbangkan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window, </a:t>
            </a:r>
            <a:r>
              <a:rPr lang="en-US" dirty="0" err="1" smtClean="0"/>
              <a:t>dimensi</a:t>
            </a:r>
            <a:r>
              <a:rPr lang="en-US" dirty="0" smtClean="0"/>
              <a:t> total </a:t>
            </a:r>
            <a:r>
              <a:rPr lang="en-US" dirty="0" err="1" smtClean="0"/>
              <a:t>layar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kemunculan</a:t>
            </a:r>
            <a:r>
              <a:rPr lang="en-US" dirty="0" smtClean="0"/>
              <a:t> window</a:t>
            </a:r>
          </a:p>
          <a:p>
            <a:pPr eaLnBrk="1" hangingPunct="1"/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Letakkan</a:t>
            </a:r>
            <a:r>
              <a:rPr lang="en-US" dirty="0" smtClean="0"/>
              <a:t> window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Jika</a:t>
            </a:r>
            <a:r>
              <a:rPr lang="en-US" dirty="0" smtClean="0"/>
              <a:t> window di-</a:t>
            </a:r>
            <a:r>
              <a:rPr lang="en-US" i="1" dirty="0" smtClean="0"/>
              <a:t>restore</a:t>
            </a:r>
            <a:r>
              <a:rPr lang="en-US" dirty="0" smtClean="0"/>
              <a:t>, </a:t>
            </a:r>
            <a:r>
              <a:rPr lang="en-US" dirty="0" err="1" smtClean="0"/>
              <a:t>letakkan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terakhirnya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Jika</a:t>
            </a:r>
            <a:r>
              <a:rPr lang="en-US" dirty="0" smtClean="0"/>
              <a:t> window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, </a:t>
            </a:r>
            <a:r>
              <a:rPr lang="en-US" dirty="0" err="1" smtClean="0"/>
              <a:t>letakkan</a:t>
            </a:r>
            <a:endParaRPr lang="en-US" dirty="0" smtClean="0"/>
          </a:p>
          <a:p>
            <a:pPr lvl="2" eaLnBrk="1" hangingPunct="1"/>
            <a:r>
              <a:rPr lang="en-US" dirty="0" smtClean="0"/>
              <a:t>Di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en-US" dirty="0" smtClean="0"/>
              <a:t> / pointer</a:t>
            </a:r>
          </a:p>
          <a:p>
            <a:pPr lvl="2" eaLnBrk="1" hangingPunct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dinavigasi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menutupi</a:t>
            </a:r>
            <a:r>
              <a:rPr lang="en-US" dirty="0" smtClean="0"/>
              <a:t> window lain yang </a:t>
            </a:r>
            <a:r>
              <a:rPr lang="en-US" dirty="0" err="1" smtClean="0"/>
              <a:t>penting</a:t>
            </a:r>
            <a:r>
              <a:rPr lang="en-US" dirty="0" smtClean="0"/>
              <a:t>/ </a:t>
            </a:r>
            <a:r>
              <a:rPr lang="en-US" dirty="0" err="1" smtClean="0"/>
              <a:t>berkaitan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windows,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window (</a:t>
            </a:r>
            <a:r>
              <a:rPr lang="en-US" i="1" dirty="0" smtClean="0"/>
              <a:t>cascade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monitor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i="1" dirty="0" smtClean="0"/>
              <a:t>secondary window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monitor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primary window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,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i="1" dirty="0" smtClean="0"/>
              <a:t>secondary window</a:t>
            </a:r>
            <a:r>
              <a:rPr lang="en-US" dirty="0" smtClean="0"/>
              <a:t> di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i="1" dirty="0" smtClean="0"/>
              <a:t>primary window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horizontal</a:t>
            </a:r>
          </a:p>
          <a:p>
            <a:pPr lvl="1" eaLnBrk="1" hangingPunct="1"/>
            <a:r>
              <a:rPr lang="en-US" dirty="0" err="1" smtClean="0"/>
              <a:t>Cegah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window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di-</a:t>
            </a:r>
            <a:r>
              <a:rPr lang="en-US" dirty="0" err="1" smtClean="0"/>
              <a:t>reposisi</a:t>
            </a:r>
            <a:endParaRPr lang="en-US" dirty="0" smtClean="0"/>
          </a:p>
        </p:txBody>
      </p:sp>
      <p:sp>
        <p:nvSpPr>
          <p:cNvPr id="276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8A142-8333-482F-847D-D15AA212F8C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Letak</a:t>
            </a:r>
            <a:r>
              <a:rPr lang="en-US" dirty="0" smtClean="0"/>
              <a:t> Window …</a:t>
            </a:r>
            <a:endParaRPr lang="en-US" dirty="0"/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Dialog box:</a:t>
            </a:r>
          </a:p>
          <a:p>
            <a:pPr lvl="1" eaLnBrk="1" hangingPunct="1"/>
            <a:r>
              <a:rPr lang="en-US" smtClean="0"/>
              <a:t>Jika dialog box berkaitan dengan seluruh sistem, letakkan di tengah layar</a:t>
            </a:r>
          </a:p>
          <a:p>
            <a:pPr lvl="1" eaLnBrk="1" hangingPunct="1"/>
            <a:r>
              <a:rPr lang="en-US" smtClean="0"/>
              <a:t>Jaga informasi di layar tetap tampak</a:t>
            </a:r>
          </a:p>
          <a:p>
            <a:pPr lvl="1" eaLnBrk="1" hangingPunct="1"/>
            <a:r>
              <a:rPr lang="en-US" smtClean="0"/>
              <a:t>Jika sebuah dialog box memanggil dialog box lain, buat box yang pertama dapat dipindahkan kapanpun</a:t>
            </a:r>
          </a:p>
        </p:txBody>
      </p:sp>
      <p:sp>
        <p:nvSpPr>
          <p:cNvPr id="286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A02BB-4919-4A1E-B63B-E0D0F9B9718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Web Browser</a:t>
            </a:r>
            <a:endParaRPr lang="en-US" i="1" dirty="0"/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i="1" smtClean="0"/>
              <a:t>Browser</a:t>
            </a:r>
            <a:r>
              <a:rPr lang="en-US" smtClean="0"/>
              <a:t>: </a:t>
            </a:r>
            <a:r>
              <a:rPr lang="en-US" i="1" smtClean="0"/>
              <a:t>user interface</a:t>
            </a:r>
            <a:r>
              <a:rPr lang="en-US" smtClean="0"/>
              <a:t> untuk </a:t>
            </a:r>
            <a:r>
              <a:rPr lang="en-US" i="1" smtClean="0"/>
              <a:t>World Wide Web</a:t>
            </a:r>
          </a:p>
          <a:p>
            <a:pPr eaLnBrk="1" hangingPunct="1"/>
            <a:r>
              <a:rPr lang="en-US" smtClean="0"/>
              <a:t>Komponen standar browser:</a:t>
            </a:r>
          </a:p>
          <a:p>
            <a:pPr lvl="1" eaLnBrk="1" hangingPunct="1"/>
            <a:r>
              <a:rPr lang="en-US" i="1" smtClean="0"/>
              <a:t>back, forward, stop, refresh, home, search, favorites, history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Content area</a:t>
            </a:r>
            <a:r>
              <a:rPr lang="en-US" smtClean="0"/>
              <a:t>, biasanya berisi:</a:t>
            </a:r>
          </a:p>
          <a:p>
            <a:pPr lvl="1" eaLnBrk="1" hangingPunct="1"/>
            <a:r>
              <a:rPr lang="en-US" smtClean="0"/>
              <a:t>Panel navigasi global, di atas</a:t>
            </a:r>
          </a:p>
          <a:p>
            <a:pPr lvl="1" eaLnBrk="1" hangingPunct="1"/>
            <a:r>
              <a:rPr lang="en-US" smtClean="0"/>
              <a:t>Panel navigasi lokal, di kiri</a:t>
            </a:r>
          </a:p>
          <a:p>
            <a:pPr lvl="1" eaLnBrk="1" hangingPunct="1"/>
            <a:r>
              <a:rPr lang="en-US" smtClean="0"/>
              <a:t>Panel navigasi bawah</a:t>
            </a:r>
          </a:p>
          <a:p>
            <a:pPr lvl="1" eaLnBrk="1" hangingPunct="1"/>
            <a:r>
              <a:rPr lang="en-US" smtClean="0"/>
              <a:t>Informasi, </a:t>
            </a:r>
            <a:r>
              <a:rPr lang="en-US" i="1" smtClean="0"/>
              <a:t>data fields</a:t>
            </a:r>
            <a:r>
              <a:rPr lang="en-US" smtClean="0"/>
              <a:t>, tombol, dll</a:t>
            </a:r>
          </a:p>
          <a:p>
            <a:pPr eaLnBrk="1" hangingPunct="1"/>
            <a:r>
              <a:rPr lang="en-US" smtClean="0"/>
              <a:t>Kemampuan windowing pada </a:t>
            </a:r>
            <a:r>
              <a:rPr lang="en-US" i="1" smtClean="0"/>
              <a:t>content area</a:t>
            </a:r>
            <a:r>
              <a:rPr lang="en-US" smtClean="0"/>
              <a:t> terbatas:</a:t>
            </a:r>
          </a:p>
          <a:p>
            <a:pPr lvl="1" eaLnBrk="1" hangingPunct="1"/>
            <a:r>
              <a:rPr lang="en-US" i="1" smtClean="0"/>
              <a:t>Frames</a:t>
            </a:r>
          </a:p>
          <a:p>
            <a:pPr lvl="1" eaLnBrk="1" hangingPunct="1"/>
            <a:r>
              <a:rPr lang="en-US" i="1" smtClean="0"/>
              <a:t>Java scripts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97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29557-15F3-48BD-A36E-154BEBD5C415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5908"/>
            <a:ext cx="7924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Frames</a:t>
            </a:r>
            <a:endParaRPr lang="en-US" i="1" dirty="0"/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Deskripsi: </a:t>
            </a:r>
          </a:p>
          <a:p>
            <a:pPr lvl="1" eaLnBrk="1" hangingPunct="1"/>
            <a:r>
              <a:rPr lang="en-US" smtClean="0"/>
              <a:t>Beberapa bagian layar yang dapat menampilkan banyak dokumen pada sebuah halaman.</a:t>
            </a:r>
          </a:p>
          <a:p>
            <a:pPr lvl="1" eaLnBrk="1" hangingPunct="1"/>
            <a:r>
              <a:rPr lang="en-US" smtClean="0"/>
              <a:t>Dokumen dapat dilihat, di-</a:t>
            </a:r>
            <a:r>
              <a:rPr lang="en-US" i="1" smtClean="0"/>
              <a:t>scroll </a:t>
            </a:r>
            <a:r>
              <a:rPr lang="en-US" smtClean="0"/>
              <a:t>dan di-</a:t>
            </a:r>
            <a:r>
              <a:rPr lang="en-US" i="1" smtClean="0"/>
              <a:t>update</a:t>
            </a:r>
            <a:r>
              <a:rPr lang="en-US" smtClean="0"/>
              <a:t> secara independen</a:t>
            </a:r>
          </a:p>
          <a:p>
            <a:pPr lvl="1" eaLnBrk="1" hangingPunct="1"/>
            <a:r>
              <a:rPr lang="en-US" smtClean="0"/>
              <a:t>Dokumen ditampilkan dalam format </a:t>
            </a:r>
            <a:r>
              <a:rPr lang="en-US" i="1" smtClean="0"/>
              <a:t>tiled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Penggunaan:</a:t>
            </a:r>
          </a:p>
          <a:p>
            <a:pPr lvl="1" eaLnBrk="1" hangingPunct="1"/>
            <a:r>
              <a:rPr lang="en-US" smtClean="0"/>
              <a:t>Untuk </a:t>
            </a:r>
            <a:r>
              <a:rPr lang="en-US" i="1" smtClean="0"/>
              <a:t>content</a:t>
            </a:r>
            <a:r>
              <a:rPr lang="en-US" smtClean="0"/>
              <a:t> yang diharapkan sering berubah</a:t>
            </a:r>
          </a:p>
          <a:p>
            <a:pPr lvl="1" eaLnBrk="1" hangingPunct="1"/>
            <a:r>
              <a:rPr lang="en-US" smtClean="0"/>
              <a:t>Memungkinkan pengguna mengubah </a:t>
            </a:r>
            <a:r>
              <a:rPr lang="en-US" i="1" smtClean="0"/>
              <a:t>content </a:t>
            </a:r>
            <a:r>
              <a:rPr lang="en-US" smtClean="0"/>
              <a:t> layar secara parsial</a:t>
            </a:r>
          </a:p>
          <a:p>
            <a:pPr lvl="1" eaLnBrk="1" hangingPunct="1"/>
            <a:r>
              <a:rPr lang="en-US" smtClean="0"/>
              <a:t>Memungkinkan pengguna membandingkan beberapa informasi</a:t>
            </a:r>
          </a:p>
          <a:p>
            <a:pPr eaLnBrk="1" hangingPunct="1"/>
            <a:r>
              <a:rPr lang="en-US" smtClean="0"/>
              <a:t>Panduan:</a:t>
            </a:r>
          </a:p>
          <a:p>
            <a:pPr lvl="1" eaLnBrk="1" hangingPunct="1"/>
            <a:r>
              <a:rPr lang="en-US" smtClean="0"/>
              <a:t>Gunakan sedikit frame (max 3) pada satu waktu</a:t>
            </a:r>
          </a:p>
          <a:p>
            <a:pPr lvl="1" eaLnBrk="1" hangingPunct="1"/>
            <a:r>
              <a:rPr lang="en-US" smtClean="0"/>
              <a:t>Pilih ukuran berdasarkan tipe informasi yang ditampilkan</a:t>
            </a:r>
          </a:p>
          <a:p>
            <a:pPr lvl="1" eaLnBrk="1" hangingPunct="1"/>
            <a:r>
              <a:rPr lang="en-US" smtClean="0"/>
              <a:t>Jangan buat pengguna mengubah ukuran frame untuk melihat informasi</a:t>
            </a:r>
          </a:p>
          <a:p>
            <a:pPr lvl="1" eaLnBrk="1" hangingPunct="1"/>
            <a:r>
              <a:rPr lang="en-US" smtClean="0"/>
              <a:t>Jangan menggunakan lebih dari 1 </a:t>
            </a:r>
            <a:r>
              <a:rPr lang="en-US" i="1" smtClean="0"/>
              <a:t>scrolling region </a:t>
            </a:r>
            <a:r>
              <a:rPr lang="en-US" smtClean="0"/>
              <a:t>dalam sebuah halaman</a:t>
            </a:r>
          </a:p>
        </p:txBody>
      </p:sp>
      <p:sp>
        <p:nvSpPr>
          <p:cNvPr id="307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05682-EDB8-4ECF-8A4A-123889DEDDE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Pop-Up Windows</a:t>
            </a:r>
            <a:endParaRPr lang="en-US" i="1" dirty="0"/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105400" cy="4952999"/>
          </a:xfrm>
        </p:spPr>
        <p:txBody>
          <a:bodyPr/>
          <a:lstStyle/>
          <a:p>
            <a:pPr eaLnBrk="1" hangingPunct="1"/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di Web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1996</a:t>
            </a:r>
          </a:p>
          <a:p>
            <a:pPr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seksama</a:t>
            </a:r>
            <a:endParaRPr lang="en-US" dirty="0" smtClean="0"/>
          </a:p>
        </p:txBody>
      </p:sp>
      <p:sp>
        <p:nvSpPr>
          <p:cNvPr id="317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103C3-17AC-4C8E-A46D-FF195E1B6D91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844" y="2438400"/>
            <a:ext cx="28194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Karakteristik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5125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7567544" cy="480060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Nama atau judul, sebagai identitas window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Ukuran (tinggi dan lebar) bisa bervariasi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Status: aktif / dapat diakses atau pasif / tidak dapat diakses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Visibilitas – bagian yang dapat dilihat (sebagian atau seluruhnya dapat tersembunyi di balik window lain)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Lokasi, relatif terhadap batas layar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Tampilan, yaitu pengelolaan terkait dengan windows lain (</a:t>
            </a:r>
            <a:r>
              <a:rPr lang="en-US" sz="2400" i="1" smtClean="0">
                <a:latin typeface="Agency FB" panose="020B0503020202020204" pitchFamily="34" charset="0"/>
              </a:rPr>
              <a:t>tiled, overlap, cascading</a:t>
            </a:r>
            <a:r>
              <a:rPr lang="en-US" sz="2400" smtClean="0">
                <a:latin typeface="Agency FB" panose="020B0503020202020204" pitchFamily="34" charset="0"/>
              </a:rPr>
              <a:t>)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Kemampuan manajemen, metode manipulasi window pada layar</a:t>
            </a:r>
          </a:p>
          <a:p>
            <a:pPr eaLnBrk="1" hangingPunct="1"/>
            <a:r>
              <a:rPr lang="en-US" sz="2400" i="1" smtClean="0">
                <a:latin typeface="Agency FB" panose="020B0503020202020204" pitchFamily="34" charset="0"/>
              </a:rPr>
              <a:t>Highlight</a:t>
            </a:r>
            <a:r>
              <a:rPr lang="en-US" sz="2400" smtClean="0">
                <a:latin typeface="Agency FB" panose="020B0503020202020204" pitchFamily="34" charset="0"/>
              </a:rPr>
              <a:t>, yaitu bagian yang dipilih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Fungsi, </a:t>
            </a:r>
            <a:r>
              <a:rPr lang="en-US" sz="2400" i="1" smtClean="0">
                <a:latin typeface="Agency FB" panose="020B0503020202020204" pitchFamily="34" charset="0"/>
              </a:rPr>
              <a:t>task</a:t>
            </a:r>
            <a:r>
              <a:rPr lang="en-US" sz="2400" smtClean="0">
                <a:latin typeface="Agency FB" panose="020B0503020202020204" pitchFamily="34" charset="0"/>
              </a:rPr>
              <a:t>, atau aplikasi yang didukung</a:t>
            </a:r>
            <a:endParaRPr lang="en-US" sz="2400" i="1" smtClean="0">
              <a:latin typeface="Agency FB" panose="020B0503020202020204" pitchFamily="34" charset="0"/>
            </a:endParaRPr>
          </a:p>
        </p:txBody>
      </p:sp>
      <p:sp>
        <p:nvSpPr>
          <p:cNvPr id="51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A8102-E778-4A8D-87CC-C557FCAA706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Dukungan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534400" cy="2133600"/>
          </a:xfrm>
        </p:spPr>
        <p:txBody>
          <a:bodyPr/>
          <a:lstStyle/>
          <a:p>
            <a:pPr eaLnBrk="1" hangingPunct="1"/>
            <a:r>
              <a:rPr lang="en-US" smtClean="0"/>
              <a:t>Windows harus dapat mendukung pekerjaan manusia yang memerlukan banyak sumber, berpindah-pindah dari satu tugas ke tugas lain, dapat dihentikan sewaktu-waktu, diulang, diubah dan dilanjutkan lagi.</a:t>
            </a:r>
          </a:p>
          <a:p>
            <a:pPr eaLnBrk="1" hangingPunct="1"/>
            <a:r>
              <a:rPr lang="en-US" smtClean="0"/>
              <a:t>Windows harus meringankan memori manusia</a:t>
            </a:r>
          </a:p>
          <a:p>
            <a:pPr eaLnBrk="1" hangingPunct="1"/>
            <a:endParaRPr lang="en-US" smtClean="0"/>
          </a:p>
        </p:txBody>
      </p:sp>
      <p:sp>
        <p:nvSpPr>
          <p:cNvPr id="61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64E4F-7728-4421-AF84-E1800DB67A06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8100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Tampilan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7567544" cy="487680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Menampilkan informasi dalam beberapa level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Menampilkan berbagai jenis informasi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Menampilkan beberapa level dan jenis informasi secara sekuensial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Mengakses dan mengkombinasikan berbagai sumber informasi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Melaksanakan lebih dari satu </a:t>
            </a:r>
            <a:r>
              <a:rPr lang="en-US" sz="2400" i="1" smtClean="0">
                <a:latin typeface="Agency FB" panose="020B0503020202020204" pitchFamily="34" charset="0"/>
              </a:rPr>
              <a:t>task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Mengingatkan pengguna (pilihan menu, rencana)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Mengawasi perubahan internal dan eksternal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Menampilkan sebuah task dalam beberapa representasi yang berbeda</a:t>
            </a:r>
          </a:p>
          <a:p>
            <a:pPr eaLnBrk="1" hangingPunct="1"/>
            <a:r>
              <a:rPr lang="en-US" sz="2400" smtClean="0">
                <a:latin typeface="Agency FB" panose="020B0503020202020204" pitchFamily="34" charset="0"/>
              </a:rPr>
              <a:t>Mengatasi pertimbangan historis, batasan perangkat keras, dan batasan manusia</a:t>
            </a:r>
          </a:p>
          <a:p>
            <a:pPr eaLnBrk="1" hangingPunct="1">
              <a:buFontTx/>
              <a:buNone/>
            </a:pPr>
            <a:endParaRPr lang="en-US" sz="2400" smtClean="0">
              <a:latin typeface="Agency FB" panose="020B0503020202020204" pitchFamily="34" charset="0"/>
            </a:endParaRPr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95707-6739-4080-B4F5-00B73CD653B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endParaRPr lang="en-US" dirty="0"/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01900" cy="419548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Panduan desain yang ada biasanya hanya menyelesaikan masalah perangkat keras, tanpa memperhatikan usabilitas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Standar desain yang ada sangat umum dan terbatas untuk lingkup produk tertentu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Tiap pengembang memperkenalkan standar dan panduan desain baru yang sesuai dengan produk mereka. Akibatnya, pengguna harus mempelajari gaya desain yang berbeda-beda setiap berhadapan dengan produk tertentu.</a:t>
            </a: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C230AA-7879-4D65-B368-F7DC3C86192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i="1" dirty="0" smtClean="0"/>
              <a:t>Hardware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Ukuran layar yang tersedia seringkali tidak cukup besar bagi pengguna untuk memanfaatkan windowing dengan optimal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Kecepatan pemrosesan yang rendah dan ukuran memori yang kecil membatasi penggunaan windows; membatasi kemampuan feedback dan animasi, kualitas grafis dan resolusi yang rendah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Kemampuan windows yang terbatas, mengharuskan pengguna memiliki kemampuan dalam mengelola windowing.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3E156-B882-4421-A229-F205E4BC8C9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144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/>
            <a:r>
              <a:rPr lang="en-US" i="1" smtClean="0"/>
              <a:t>Frame</a:t>
            </a:r>
          </a:p>
          <a:p>
            <a:pPr fontAlgn="auto"/>
            <a:r>
              <a:rPr lang="en-US" i="1" smtClean="0"/>
              <a:t>Title bar</a:t>
            </a:r>
          </a:p>
          <a:p>
            <a:pPr fontAlgn="auto"/>
            <a:r>
              <a:rPr lang="en-US" i="1" smtClean="0"/>
              <a:t>Title bar icon</a:t>
            </a:r>
          </a:p>
          <a:p>
            <a:pPr fontAlgn="auto"/>
            <a:r>
              <a:rPr lang="en-US" i="1" smtClean="0"/>
              <a:t>Window sizing buttons</a:t>
            </a:r>
          </a:p>
          <a:p>
            <a:pPr fontAlgn="auto"/>
            <a:r>
              <a:rPr lang="en-US" i="1" smtClean="0"/>
              <a:t>Help button</a:t>
            </a:r>
          </a:p>
          <a:p>
            <a:pPr fontAlgn="auto"/>
            <a:r>
              <a:rPr lang="en-US" i="1" smtClean="0"/>
              <a:t>Menu bar</a:t>
            </a:r>
          </a:p>
          <a:p>
            <a:pPr fontAlgn="auto"/>
            <a:r>
              <a:rPr lang="en-US" i="1" smtClean="0"/>
              <a:t>Status/ message bar</a:t>
            </a:r>
          </a:p>
          <a:p>
            <a:pPr fontAlgn="auto"/>
            <a:r>
              <a:rPr lang="en-US" i="1" smtClean="0"/>
              <a:t>Scroll bars</a:t>
            </a:r>
          </a:p>
          <a:p>
            <a:pPr fontAlgn="auto"/>
            <a:r>
              <a:rPr lang="en-US" i="1" smtClean="0"/>
              <a:t>Split box</a:t>
            </a:r>
          </a:p>
          <a:p>
            <a:pPr fontAlgn="auto"/>
            <a:r>
              <a:rPr lang="en-US" i="1" smtClean="0"/>
              <a:t>Tool/ command bar</a:t>
            </a:r>
          </a:p>
          <a:p>
            <a:pPr fontAlgn="auto"/>
            <a:r>
              <a:rPr lang="en-US" i="1" smtClean="0"/>
              <a:t>Command area</a:t>
            </a:r>
          </a:p>
          <a:p>
            <a:pPr fontAlgn="auto"/>
            <a:r>
              <a:rPr lang="en-US" i="1" smtClean="0"/>
              <a:t>Size grip</a:t>
            </a:r>
          </a:p>
          <a:p>
            <a:pPr fontAlgn="auto"/>
            <a:r>
              <a:rPr lang="en-US" i="1" smtClean="0"/>
              <a:t>Work area</a:t>
            </a:r>
            <a:endParaRPr lang="en-US" i="1" smtClean="0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172434" y="920761"/>
            <a:ext cx="4533416" cy="5632439"/>
            <a:chOff x="4191000" y="990600"/>
            <a:chExt cx="4514850" cy="556260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191000" y="990600"/>
              <a:ext cx="4514850" cy="3905250"/>
              <a:chOff x="4191000" y="1143000"/>
              <a:chExt cx="4514850" cy="390525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24400" y="1447800"/>
                <a:ext cx="3981450" cy="30861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91000" y="1143000"/>
                <a:ext cx="2619375" cy="39052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4432300"/>
              <a:ext cx="3657600" cy="212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725965" y="917163"/>
            <a:ext cx="6503635" cy="5026437"/>
            <a:chOff x="1752600" y="979686"/>
            <a:chExt cx="6477000" cy="496391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143191"/>
              <a:ext cx="2438400" cy="12953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905000" y="1447979"/>
              <a:ext cx="5029200" cy="761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438400" y="1143191"/>
              <a:ext cx="1828800" cy="8381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 rot="20556477">
              <a:off x="3268663" y="979686"/>
              <a:ext cx="3124200" cy="936588"/>
            </a:xfrm>
            <a:custGeom>
              <a:avLst/>
              <a:gdLst>
                <a:gd name="connsiteX0" fmla="*/ 0 w 2774731"/>
                <a:gd name="connsiteY0" fmla="*/ 1111469 h 1111469"/>
                <a:gd name="connsiteX1" fmla="*/ 1497724 w 2774731"/>
                <a:gd name="connsiteY1" fmla="*/ 86710 h 1111469"/>
                <a:gd name="connsiteX2" fmla="*/ 2774731 w 2774731"/>
                <a:gd name="connsiteY2" fmla="*/ 591207 h 111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4731" h="1111469">
                  <a:moveTo>
                    <a:pt x="0" y="1111469"/>
                  </a:moveTo>
                  <a:cubicBezTo>
                    <a:pt x="517634" y="642444"/>
                    <a:pt x="1035269" y="173420"/>
                    <a:pt x="1497724" y="86710"/>
                  </a:cubicBezTo>
                  <a:cubicBezTo>
                    <a:pt x="1960179" y="0"/>
                    <a:pt x="2567152" y="491359"/>
                    <a:pt x="2774731" y="591207"/>
                  </a:cubicBez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362200" y="1447979"/>
              <a:ext cx="5867400" cy="12953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124312"/>
              <a:ext cx="5410200" cy="16001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3124223" y="3657671"/>
              <a:ext cx="1142954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133600" y="2819525"/>
              <a:ext cx="4572000" cy="1142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05000" y="4419661"/>
              <a:ext cx="6248400" cy="9143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743241" y="3200487"/>
              <a:ext cx="2057318" cy="1143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09800" y="3581494"/>
              <a:ext cx="3352800" cy="236210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4350" y="51569"/>
            <a:ext cx="8471049" cy="140053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Komponen-komponen</a:t>
            </a:r>
            <a:r>
              <a:rPr lang="en-US" sz="3600" dirty="0" smtClean="0"/>
              <a:t> Windows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96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620690" cy="140053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Gaya </a:t>
            </a:r>
            <a:r>
              <a:rPr lang="en-US" sz="3600" dirty="0" err="1" smtClean="0"/>
              <a:t>Penampilan</a:t>
            </a:r>
            <a:r>
              <a:rPr lang="en-US" sz="3600" dirty="0" smtClean="0"/>
              <a:t> Windows</a:t>
            </a:r>
            <a:endParaRPr lang="en-US" sz="3600" dirty="0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484710" y="1676400"/>
            <a:ext cx="4433457" cy="2595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i="1" smtClean="0"/>
              <a:t>Tiled Windows</a:t>
            </a:r>
            <a:r>
              <a:rPr lang="en-US" sz="1600" smtClean="0"/>
              <a:t>: gaya tertua,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menampilkan semua windows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hingga memenuhi layar</a:t>
            </a:r>
          </a:p>
          <a:p>
            <a:pPr eaLnBrk="1" hangingPunct="1"/>
            <a:r>
              <a:rPr lang="en-US" sz="1600" i="1" smtClean="0"/>
              <a:t>Overlapping Windows</a:t>
            </a:r>
            <a:r>
              <a:rPr lang="en-US" sz="1600" smtClean="0"/>
              <a:t>: windows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dapat saling bertumpuk acak</a:t>
            </a:r>
          </a:p>
          <a:p>
            <a:pPr eaLnBrk="1" hangingPunct="1"/>
            <a:r>
              <a:rPr lang="en-US" sz="1600" i="1" smtClean="0"/>
              <a:t>Cascading Windows</a:t>
            </a:r>
            <a:r>
              <a:rPr lang="en-US" sz="1600" smtClean="0"/>
              <a:t>: </a:t>
            </a:r>
            <a:r>
              <a:rPr lang="en-US" sz="1600" i="1" smtClean="0"/>
              <a:t>overlap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secara teratur</a:t>
            </a:r>
          </a:p>
        </p:txBody>
      </p:sp>
      <p:sp>
        <p:nvSpPr>
          <p:cNvPr id="112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91F43-C6E7-4E03-902B-B14A10CC4919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65" y="4271675"/>
            <a:ext cx="4191000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599" y="3486579"/>
            <a:ext cx="426720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2" y="481431"/>
            <a:ext cx="3686175" cy="27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22226</TotalTime>
  <Words>1468</Words>
  <Application>Microsoft Office PowerPoint</Application>
  <PresentationFormat>On-screen Show (4:3)</PresentationFormat>
  <Paragraphs>300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Agency FB</vt:lpstr>
      <vt:lpstr>Arial</vt:lpstr>
      <vt:lpstr>Century Gothic</vt:lpstr>
      <vt:lpstr>Wingdings</vt:lpstr>
      <vt:lpstr>Wingdings 3</vt:lpstr>
      <vt:lpstr>Ion</vt:lpstr>
      <vt:lpstr>Pemilihan Tipe Windows  </vt:lpstr>
      <vt:lpstr>Window</vt:lpstr>
      <vt:lpstr>Karakteristik Window</vt:lpstr>
      <vt:lpstr>Dukungan Windows</vt:lpstr>
      <vt:lpstr>Tampilan Windows</vt:lpstr>
      <vt:lpstr>Pertimbangan Historis</vt:lpstr>
      <vt:lpstr>Batasan Hardware dan Manusia</vt:lpstr>
      <vt:lpstr>Komponen-komponen Windows</vt:lpstr>
      <vt:lpstr>Gaya Penampilan Windows</vt:lpstr>
      <vt:lpstr>Tiled Windows</vt:lpstr>
      <vt:lpstr>Overlapping Windows</vt:lpstr>
      <vt:lpstr>Cascading Windows</vt:lpstr>
      <vt:lpstr>Pemilihan Gaya Tampilan Windows</vt:lpstr>
      <vt:lpstr>Tipe-tipe Windows</vt:lpstr>
      <vt:lpstr>Primary Windows</vt:lpstr>
      <vt:lpstr>Secondary Windows</vt:lpstr>
      <vt:lpstr>Secondary Windows ..</vt:lpstr>
      <vt:lpstr>Dialog Box</vt:lpstr>
      <vt:lpstr>Property Sheets dan Property Inspectors</vt:lpstr>
      <vt:lpstr>Komponen Windows</vt:lpstr>
      <vt:lpstr>Pengorganisasian Fungsi Window</vt:lpstr>
      <vt:lpstr>Faktor Penyebab Organisasi Fungsional yang Buruk</vt:lpstr>
      <vt:lpstr>Panduan Umum Pengorganisasian Windows</vt:lpstr>
      <vt:lpstr>Ukuran Windows</vt:lpstr>
      <vt:lpstr>Letak Window</vt:lpstr>
      <vt:lpstr>Letak Window …</vt:lpstr>
      <vt:lpstr>Web dan Web Browser</vt:lpstr>
      <vt:lpstr>Frames</vt:lpstr>
      <vt:lpstr>Pop-Up Windows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Pemilihan Tipe Windows</dc:title>
  <cp:lastModifiedBy>indi widi</cp:lastModifiedBy>
  <cp:revision>43</cp:revision>
  <dcterms:created xsi:type="dcterms:W3CDTF">2009-07-18T02:29:31Z</dcterms:created>
  <dcterms:modified xsi:type="dcterms:W3CDTF">2015-05-31T14:29:14Z</dcterms:modified>
</cp:coreProperties>
</file>