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94660"/>
  </p:normalViewPr>
  <p:slideViewPr>
    <p:cSldViewPr>
      <p:cViewPr>
        <p:scale>
          <a:sx n="82" d="100"/>
          <a:sy n="82" d="100"/>
        </p:scale>
        <p:origin x="-111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DA2F-D4A2-43F4-B8EC-C4C373CDF649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BE9-9E07-4B98-BD19-CE08DE83B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DA2F-D4A2-43F4-B8EC-C4C373CDF649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BE9-9E07-4B98-BD19-CE08DE83B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DA2F-D4A2-43F4-B8EC-C4C373CDF649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BE9-9E07-4B98-BD19-CE08DE83B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FED5A-3058-48E9-AC7C-A3038D002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30784-A523-4D6D-9B0A-10D275E54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7A3C0-3276-4E7B-AF90-55393925E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DA2F-D4A2-43F4-B8EC-C4C373CDF649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BE9-9E07-4B98-BD19-CE08DE83B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DA2F-D4A2-43F4-B8EC-C4C373CDF649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BE9-9E07-4B98-BD19-CE08DE83B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DA2F-D4A2-43F4-B8EC-C4C373CDF649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BE9-9E07-4B98-BD19-CE08DE83B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DA2F-D4A2-43F4-B8EC-C4C373CDF649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BE9-9E07-4B98-BD19-CE08DE83B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DA2F-D4A2-43F4-B8EC-C4C373CDF649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BE9-9E07-4B98-BD19-CE08DE83B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DA2F-D4A2-43F4-B8EC-C4C373CDF649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BE9-9E07-4B98-BD19-CE08DE83B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DA2F-D4A2-43F4-B8EC-C4C373CDF649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BE9-9E07-4B98-BD19-CE08DE83B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DA2F-D4A2-43F4-B8EC-C4C373CDF649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BE9-9E07-4B98-BD19-CE08DE83B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1DA2F-D4A2-43F4-B8EC-C4C373CDF649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03BE9-9E07-4B98-BD19-CE08DE83B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jpeg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e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jpeg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Formula </a:t>
            </a:r>
            <a:r>
              <a:rPr lang="en-US" dirty="0" err="1" smtClean="0"/>
              <a:t>Integrasi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Newton-Cotes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Aturan</a:t>
            </a:r>
            <a:r>
              <a:rPr lang="en-US" sz="2800" dirty="0" smtClean="0"/>
              <a:t> </a:t>
            </a:r>
            <a:r>
              <a:rPr lang="en-US" sz="2800" dirty="0" err="1" smtClean="0"/>
              <a:t>Trapesium</a:t>
            </a:r>
            <a:r>
              <a:rPr lang="en-US" sz="2800" dirty="0" smtClean="0"/>
              <a:t> </a:t>
            </a:r>
            <a:r>
              <a:rPr lang="en-US" sz="2800" dirty="0" err="1" smtClean="0"/>
              <a:t>Segmen</a:t>
            </a:r>
            <a:r>
              <a:rPr lang="en-US" sz="2800" dirty="0" smtClean="0"/>
              <a:t> </a:t>
            </a:r>
            <a:r>
              <a:rPr lang="en-US" sz="2800" dirty="0" err="1" smtClean="0"/>
              <a:t>Berganda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12474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trapesium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menaksir</a:t>
            </a:r>
            <a:r>
              <a:rPr lang="en-US" dirty="0" smtClean="0"/>
              <a:t> integral </a:t>
            </a:r>
            <a:r>
              <a:rPr lang="en-US" dirty="0" err="1" smtClean="0"/>
              <a:t>dari</a:t>
            </a:r>
            <a:r>
              <a:rPr lang="en-US" dirty="0" smtClean="0"/>
              <a:t> :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99593" y="1772816"/>
          <a:ext cx="6336703" cy="446988"/>
        </p:xfrm>
        <a:graphic>
          <a:graphicData uri="http://schemas.openxmlformats.org/presentationml/2006/ole">
            <p:oleObj spid="_x0000_s9218" name="Equation" r:id="rId3" imgW="3060360" imgH="21564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24208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Dari a=0 </a:t>
            </a:r>
            <a:r>
              <a:rPr lang="en-US" dirty="0" err="1" smtClean="0"/>
              <a:t>sampai</a:t>
            </a:r>
            <a:r>
              <a:rPr lang="en-US" dirty="0" smtClean="0"/>
              <a:t> b=0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2924944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Solusi</a:t>
            </a:r>
            <a:r>
              <a:rPr lang="en-US" dirty="0" smtClean="0"/>
              <a:t>: </a:t>
            </a:r>
          </a:p>
          <a:p>
            <a:r>
              <a:rPr lang="en-US" dirty="0" smtClean="0"/>
              <a:t>n=2 (h=0.4)</a:t>
            </a:r>
          </a:p>
          <a:p>
            <a:r>
              <a:rPr lang="en-US" dirty="0" smtClean="0"/>
              <a:t>f(0)=0.2  f(0.4)=2.456    f(0.8)=0.232</a:t>
            </a:r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43608" y="4221088"/>
          <a:ext cx="3981619" cy="1440160"/>
        </p:xfrm>
        <a:graphic>
          <a:graphicData uri="http://schemas.openxmlformats.org/presentationml/2006/ole">
            <p:oleObj spid="_x0000_s9219" name="Equation" r:id="rId4" imgW="2387520" imgH="863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Aturan</a:t>
            </a:r>
            <a:r>
              <a:rPr lang="en-US" sz="2800" dirty="0" smtClean="0"/>
              <a:t> </a:t>
            </a:r>
            <a:r>
              <a:rPr lang="en-US" sz="2800" dirty="0" err="1" smtClean="0"/>
              <a:t>Trapesium</a:t>
            </a:r>
            <a:r>
              <a:rPr lang="en-US" sz="2800" dirty="0" smtClean="0"/>
              <a:t> </a:t>
            </a:r>
            <a:r>
              <a:rPr lang="en-US" sz="2800" dirty="0" err="1" smtClean="0"/>
              <a:t>Segmen</a:t>
            </a:r>
            <a:r>
              <a:rPr lang="en-US" sz="2800" dirty="0" smtClean="0"/>
              <a:t> </a:t>
            </a:r>
            <a:r>
              <a:rPr lang="en-US" sz="2800" dirty="0" err="1" smtClean="0"/>
              <a:t>Berganda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87142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Aturan</a:t>
            </a:r>
            <a:r>
              <a:rPr lang="en-US" sz="3200" dirty="0" smtClean="0"/>
              <a:t> Simpson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036712"/>
          </a:xfrm>
        </p:spPr>
        <p:txBody>
          <a:bodyPr>
            <a:noAutofit/>
          </a:bodyPr>
          <a:lstStyle/>
          <a:p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memperoleh</a:t>
            </a:r>
            <a:r>
              <a:rPr lang="en-US" sz="1600" dirty="0" smtClean="0"/>
              <a:t> </a:t>
            </a:r>
            <a:r>
              <a:rPr lang="en-US" sz="1600" dirty="0" err="1" smtClean="0"/>
              <a:t>taksiran</a:t>
            </a:r>
            <a:r>
              <a:rPr lang="en-US" sz="1600" dirty="0" smtClean="0"/>
              <a:t> integral yang </a:t>
            </a:r>
            <a:r>
              <a:rPr lang="en-US" sz="1600" dirty="0" err="1" smtClean="0"/>
              <a:t>lebih</a:t>
            </a:r>
            <a:r>
              <a:rPr lang="en-US" sz="1600" dirty="0" smtClean="0"/>
              <a:t> </a:t>
            </a:r>
            <a:r>
              <a:rPr lang="en-US" sz="1600" dirty="0" err="1" smtClean="0"/>
              <a:t>teliti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menggunakan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polinomial</a:t>
            </a:r>
            <a:r>
              <a:rPr lang="en-US" sz="1600" dirty="0" smtClean="0"/>
              <a:t> </a:t>
            </a:r>
            <a:r>
              <a:rPr lang="en-US" sz="1600" dirty="0" err="1" smtClean="0"/>
              <a:t>orde</a:t>
            </a:r>
            <a:r>
              <a:rPr lang="en-US" sz="1600" dirty="0" smtClean="0"/>
              <a:t> yang </a:t>
            </a:r>
            <a:r>
              <a:rPr lang="en-US" sz="1600" dirty="0" err="1" smtClean="0"/>
              <a:t>lebih</a:t>
            </a:r>
            <a:r>
              <a:rPr lang="en-US" sz="1600" dirty="0" smtClean="0"/>
              <a:t> </a:t>
            </a:r>
            <a:r>
              <a:rPr lang="en-US" sz="1600" dirty="0" err="1" smtClean="0"/>
              <a:t>tinggi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menghubungkan</a:t>
            </a:r>
            <a:r>
              <a:rPr lang="en-US" sz="1600" dirty="0" smtClean="0"/>
              <a:t> </a:t>
            </a:r>
            <a:r>
              <a:rPr lang="en-US" sz="1600" dirty="0" err="1" smtClean="0"/>
              <a:t>titik</a:t>
            </a:r>
            <a:r>
              <a:rPr lang="en-US" sz="1600" dirty="0" smtClean="0"/>
              <a:t>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. </a:t>
            </a:r>
            <a:r>
              <a:rPr lang="en-US" sz="1600" dirty="0" err="1" smtClean="0"/>
              <a:t>Misalnya</a:t>
            </a:r>
            <a:r>
              <a:rPr lang="en-US" sz="1600" dirty="0" smtClean="0"/>
              <a:t>, </a:t>
            </a:r>
            <a:r>
              <a:rPr lang="en-US" sz="1600" dirty="0" err="1" smtClean="0"/>
              <a:t>jika</a:t>
            </a:r>
            <a:r>
              <a:rPr lang="en-US" sz="1600" dirty="0" smtClean="0"/>
              <a:t> </a:t>
            </a:r>
            <a:r>
              <a:rPr lang="en-US" sz="1600" dirty="0" err="1" smtClean="0"/>
              <a:t>terdapat</a:t>
            </a:r>
            <a:r>
              <a:rPr lang="en-US" sz="1600" dirty="0" smtClean="0"/>
              <a:t> </a:t>
            </a:r>
            <a:r>
              <a:rPr lang="en-US" sz="1600" dirty="0" err="1" smtClean="0"/>
              <a:t>sebuah</a:t>
            </a:r>
            <a:r>
              <a:rPr lang="en-US" sz="1600" dirty="0" smtClean="0"/>
              <a:t> </a:t>
            </a:r>
            <a:r>
              <a:rPr lang="en-US" sz="1600" dirty="0" err="1" smtClean="0"/>
              <a:t>titik</a:t>
            </a:r>
            <a:r>
              <a:rPr lang="en-US" sz="1600" dirty="0" smtClean="0"/>
              <a:t> </a:t>
            </a:r>
            <a:r>
              <a:rPr lang="en-US" sz="1600" dirty="0" err="1" smtClean="0"/>
              <a:t>tambahan</a:t>
            </a:r>
            <a:r>
              <a:rPr lang="en-US" sz="1600" dirty="0" smtClean="0"/>
              <a:t> </a:t>
            </a:r>
            <a:r>
              <a:rPr lang="en-US" sz="1600" dirty="0" err="1" smtClean="0"/>
              <a:t>antara</a:t>
            </a:r>
            <a:r>
              <a:rPr lang="en-US" sz="1600" dirty="0" smtClean="0"/>
              <a:t> f(a) </a:t>
            </a:r>
            <a:r>
              <a:rPr lang="en-US" sz="1600" dirty="0" err="1" smtClean="0"/>
              <a:t>dan</a:t>
            </a:r>
            <a:r>
              <a:rPr lang="en-US" sz="1600" dirty="0" smtClean="0"/>
              <a:t> f(b), </a:t>
            </a:r>
            <a:r>
              <a:rPr lang="en-US" sz="1600" dirty="0" err="1" smtClean="0"/>
              <a:t>ketiga</a:t>
            </a:r>
            <a:r>
              <a:rPr lang="en-US" sz="1600" dirty="0" smtClean="0"/>
              <a:t> </a:t>
            </a:r>
            <a:r>
              <a:rPr lang="en-US" sz="1600" dirty="0" err="1" smtClean="0"/>
              <a:t>titik</a:t>
            </a:r>
            <a:r>
              <a:rPr lang="en-US" sz="1600" dirty="0" smtClean="0"/>
              <a:t>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dihubungkan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sebuah</a:t>
            </a:r>
            <a:r>
              <a:rPr lang="en-US" sz="1600" dirty="0" smtClean="0"/>
              <a:t> parabola. </a:t>
            </a:r>
            <a:r>
              <a:rPr lang="en-US" sz="1600" dirty="0" err="1" smtClean="0"/>
              <a:t>Jika</a:t>
            </a:r>
            <a:r>
              <a:rPr lang="en-US" sz="1600" dirty="0" smtClean="0"/>
              <a:t> </a:t>
            </a:r>
            <a:r>
              <a:rPr lang="en-US" sz="1600" dirty="0" err="1" smtClean="0"/>
              <a:t>terdapat</a:t>
            </a:r>
            <a:r>
              <a:rPr lang="en-US" sz="1600" dirty="0" smtClean="0"/>
              <a:t> </a:t>
            </a:r>
            <a:r>
              <a:rPr lang="en-US" sz="1600" dirty="0" err="1" smtClean="0"/>
              <a:t>dua</a:t>
            </a:r>
            <a:r>
              <a:rPr lang="en-US" sz="1600" dirty="0" smtClean="0"/>
              <a:t> </a:t>
            </a:r>
            <a:r>
              <a:rPr lang="en-US" sz="1600" dirty="0" err="1" smtClean="0"/>
              <a:t>titik</a:t>
            </a:r>
            <a:r>
              <a:rPr lang="en-US" sz="1600" dirty="0" smtClean="0"/>
              <a:t> </a:t>
            </a:r>
            <a:r>
              <a:rPr lang="en-US" sz="1600" dirty="0" err="1" smtClean="0"/>
              <a:t>berspasi</a:t>
            </a:r>
            <a:r>
              <a:rPr lang="en-US" sz="1600" dirty="0" smtClean="0"/>
              <a:t> </a:t>
            </a:r>
            <a:r>
              <a:rPr lang="en-US" sz="1600" dirty="0" err="1" smtClean="0"/>
              <a:t>sama</a:t>
            </a:r>
            <a:r>
              <a:rPr lang="en-US" sz="1600" dirty="0"/>
              <a:t> </a:t>
            </a:r>
            <a:r>
              <a:rPr lang="en-US" sz="1600" dirty="0" err="1" smtClean="0"/>
              <a:t>antara</a:t>
            </a:r>
            <a:r>
              <a:rPr lang="en-US" sz="1600" dirty="0" smtClean="0"/>
              <a:t> f(a) </a:t>
            </a:r>
            <a:r>
              <a:rPr lang="en-US" sz="1600" dirty="0" err="1" smtClean="0"/>
              <a:t>dan</a:t>
            </a:r>
            <a:r>
              <a:rPr lang="en-US" sz="1600" dirty="0" smtClean="0"/>
              <a:t> f(b) </a:t>
            </a:r>
            <a:r>
              <a:rPr lang="en-US" sz="1600" dirty="0" err="1" smtClean="0"/>
              <a:t>keempat</a:t>
            </a:r>
            <a:r>
              <a:rPr lang="en-US" sz="1600" dirty="0" smtClean="0"/>
              <a:t> </a:t>
            </a:r>
            <a:r>
              <a:rPr lang="en-US" sz="1600" dirty="0" err="1" smtClean="0"/>
              <a:t>titik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dihubungkan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sebuah</a:t>
            </a:r>
            <a:r>
              <a:rPr lang="en-US" sz="1600" dirty="0" smtClean="0"/>
              <a:t> </a:t>
            </a:r>
            <a:r>
              <a:rPr lang="en-US" sz="1600" dirty="0" err="1" smtClean="0"/>
              <a:t>polinomial</a:t>
            </a:r>
            <a:r>
              <a:rPr lang="en-US" sz="1600" dirty="0" smtClean="0"/>
              <a:t> </a:t>
            </a:r>
            <a:r>
              <a:rPr lang="en-US" sz="1600" dirty="0" err="1" smtClean="0"/>
              <a:t>orde</a:t>
            </a:r>
            <a:r>
              <a:rPr lang="en-US" sz="1600" dirty="0" smtClean="0"/>
              <a:t> </a:t>
            </a:r>
            <a:r>
              <a:rPr lang="en-US" sz="1600" dirty="0" err="1" smtClean="0"/>
              <a:t>ketiga</a:t>
            </a:r>
            <a:r>
              <a:rPr lang="en-US" sz="1600" dirty="0" smtClean="0"/>
              <a:t> . </a:t>
            </a:r>
            <a:r>
              <a:rPr lang="en-US" sz="1600" dirty="0" err="1" smtClean="0"/>
              <a:t>Formulasi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 smtClean="0"/>
              <a:t>disebut</a:t>
            </a:r>
            <a:r>
              <a:rPr lang="en-US" sz="1600" dirty="0" smtClean="0"/>
              <a:t> </a:t>
            </a:r>
            <a:r>
              <a:rPr lang="en-US" sz="1600" b="1" dirty="0" err="1" smtClean="0"/>
              <a:t>aturan</a:t>
            </a:r>
            <a:r>
              <a:rPr lang="en-US" sz="1600" b="1" dirty="0" smtClean="0"/>
              <a:t> Simpson</a:t>
            </a:r>
            <a:endParaRPr lang="en-US" sz="16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628739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664" y="537321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a. </a:t>
            </a:r>
            <a:r>
              <a:rPr lang="en-US" sz="1200" dirty="0" err="1" smtClean="0"/>
              <a:t>Aturan</a:t>
            </a:r>
            <a:r>
              <a:rPr lang="en-US" sz="1200" dirty="0" smtClean="0"/>
              <a:t> 1/3 Simpson yang </a:t>
            </a:r>
            <a:r>
              <a:rPr lang="en-US" sz="1200" dirty="0" err="1" smtClean="0"/>
              <a:t>terdiri</a:t>
            </a:r>
            <a:r>
              <a:rPr lang="en-US" sz="1200" dirty="0" smtClean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perhitungan</a:t>
            </a:r>
            <a:r>
              <a:rPr lang="en-US" sz="1200" dirty="0" smtClean="0"/>
              <a:t> </a:t>
            </a:r>
            <a:r>
              <a:rPr lang="en-US" sz="1200" dirty="0" err="1" smtClean="0"/>
              <a:t>luas</a:t>
            </a:r>
            <a:r>
              <a:rPr lang="en-US" sz="1200" dirty="0" smtClean="0"/>
              <a:t>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bawah</a:t>
            </a:r>
            <a:r>
              <a:rPr lang="en-US" sz="1200" dirty="0" smtClean="0"/>
              <a:t> </a:t>
            </a:r>
            <a:r>
              <a:rPr lang="en-US" sz="1200" dirty="0" err="1" smtClean="0"/>
              <a:t>sebuah</a:t>
            </a:r>
            <a:r>
              <a:rPr lang="en-US" sz="1200" dirty="0" smtClean="0"/>
              <a:t> parabola yang </a:t>
            </a:r>
            <a:r>
              <a:rPr lang="en-US" sz="1200" dirty="0" err="1" smtClean="0"/>
              <a:t>menghubungkan</a:t>
            </a:r>
            <a:r>
              <a:rPr lang="en-US" sz="1200" dirty="0" smtClean="0"/>
              <a:t> </a:t>
            </a:r>
            <a:r>
              <a:rPr lang="en-US" sz="1200" dirty="0" err="1" smtClean="0"/>
              <a:t>tiga</a:t>
            </a:r>
            <a:r>
              <a:rPr lang="en-US" sz="1200" dirty="0" smtClean="0"/>
              <a:t> </a:t>
            </a:r>
            <a:r>
              <a:rPr lang="en-US" sz="1200" dirty="0" err="1" smtClean="0"/>
              <a:t>titik</a:t>
            </a:r>
            <a:r>
              <a:rPr lang="en-US" sz="1200" dirty="0" smtClean="0"/>
              <a:t> 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537321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b. </a:t>
            </a:r>
            <a:r>
              <a:rPr lang="en-US" sz="1200" dirty="0" err="1" smtClean="0"/>
              <a:t>Aturan</a:t>
            </a:r>
            <a:r>
              <a:rPr lang="en-US" sz="1200" dirty="0" smtClean="0"/>
              <a:t> Simpson 3/8 yang </a:t>
            </a:r>
            <a:r>
              <a:rPr lang="en-US" sz="1200" dirty="0" err="1" smtClean="0"/>
              <a:t>terdiri</a:t>
            </a:r>
            <a:r>
              <a:rPr lang="en-US" sz="1200" dirty="0" smtClean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perhitungan</a:t>
            </a:r>
            <a:r>
              <a:rPr lang="en-US" sz="1200" dirty="0" smtClean="0"/>
              <a:t> </a:t>
            </a:r>
            <a:r>
              <a:rPr lang="en-US" sz="1200" dirty="0" err="1" smtClean="0"/>
              <a:t>luas</a:t>
            </a:r>
            <a:r>
              <a:rPr lang="en-US" sz="1200" dirty="0" smtClean="0"/>
              <a:t>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bawah</a:t>
            </a:r>
            <a:r>
              <a:rPr lang="en-US" sz="1200" dirty="0" smtClean="0"/>
              <a:t> </a:t>
            </a:r>
            <a:r>
              <a:rPr lang="en-US" sz="1200" dirty="0" err="1" smtClean="0"/>
              <a:t>sebuah</a:t>
            </a:r>
            <a:r>
              <a:rPr lang="en-US" sz="1200" dirty="0" smtClean="0"/>
              <a:t> </a:t>
            </a:r>
            <a:r>
              <a:rPr lang="en-US" sz="1200" dirty="0" err="1" smtClean="0"/>
              <a:t>persamaan</a:t>
            </a:r>
            <a:r>
              <a:rPr lang="en-US" sz="1200" dirty="0" smtClean="0"/>
              <a:t> </a:t>
            </a:r>
            <a:r>
              <a:rPr lang="en-US" sz="1200" dirty="0" err="1" smtClean="0"/>
              <a:t>kubik</a:t>
            </a:r>
            <a:r>
              <a:rPr lang="en-US" sz="1200" dirty="0" smtClean="0"/>
              <a:t> yang </a:t>
            </a:r>
            <a:r>
              <a:rPr lang="en-US" sz="1200" dirty="0" err="1" smtClean="0"/>
              <a:t>menghubungkan</a:t>
            </a:r>
            <a:r>
              <a:rPr lang="en-US" sz="1200" dirty="0" smtClean="0"/>
              <a:t> </a:t>
            </a:r>
            <a:r>
              <a:rPr lang="en-US" sz="1200" dirty="0" err="1" smtClean="0"/>
              <a:t>empat</a:t>
            </a:r>
            <a:r>
              <a:rPr lang="en-US" sz="1200" dirty="0" smtClean="0"/>
              <a:t> </a:t>
            </a:r>
            <a:r>
              <a:rPr lang="en-US" sz="1200" dirty="0" err="1" smtClean="0"/>
              <a:t>titik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Aturan</a:t>
            </a:r>
            <a:r>
              <a:rPr lang="en-US" sz="3200" dirty="0" smtClean="0"/>
              <a:t> Simpson 1/3</a:t>
            </a:r>
            <a:endParaRPr lang="en-US" sz="3200" dirty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467544" y="980728"/>
          <a:ext cx="8258175" cy="1831975"/>
        </p:xfrm>
        <a:graphic>
          <a:graphicData uri="http://schemas.openxmlformats.org/presentationml/2006/ole">
            <p:oleObj spid="_x0000_s12290" name="Equation" r:id="rId3" imgW="7467480" imgH="1625400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2996952"/>
          <a:ext cx="9144000" cy="1066800"/>
        </p:xfrm>
        <a:graphic>
          <a:graphicData uri="http://schemas.openxmlformats.org/presentationml/2006/ole">
            <p:oleObj spid="_x0000_s12291" name="Equation" r:id="rId4" imgW="4216320" imgH="52056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51520" y="4365104"/>
          <a:ext cx="5306716" cy="1779909"/>
        </p:xfrm>
        <a:graphic>
          <a:graphicData uri="http://schemas.openxmlformats.org/presentationml/2006/ole">
            <p:oleObj spid="_x0000_s12292" name="Equation" r:id="rId5" imgW="2412720" imgH="9270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9552" y="40770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Atau</a:t>
            </a:r>
            <a:r>
              <a:rPr lang="en-US" dirty="0" smtClean="0"/>
              <a:t> :</a:t>
            </a:r>
            <a:endParaRPr lang="en-US" dirty="0"/>
          </a:p>
        </p:txBody>
      </p: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5796136" y="4221088"/>
            <a:ext cx="2681287" cy="2190750"/>
            <a:chOff x="5834063" y="1055688"/>
            <a:chExt cx="2681287" cy="2190750"/>
          </a:xfrm>
          <a:effectLst>
            <a:outerShdw blurRad="50800" dist="50800" dir="5400000" algn="ctr" rotWithShape="0">
              <a:schemeClr val="bg1"/>
            </a:outerShdw>
          </a:effectLst>
        </p:grpSpPr>
        <p:pic>
          <p:nvPicPr>
            <p:cNvPr id="13" name="Picture 3" descr="e:\Chap21\Fig2110.jpg"/>
            <p:cNvPicPr>
              <a:picLocks noChangeAspect="1" noChangeArrowheads="1"/>
            </p:cNvPicPr>
            <p:nvPr/>
          </p:nvPicPr>
          <p:blipFill>
            <a:blip r:embed="rId6" cstate="print"/>
            <a:srcRect l="2734" t="6009" r="50409" b="13474"/>
            <a:stretch>
              <a:fillRect/>
            </a:stretch>
          </p:blipFill>
          <p:spPr bwMode="auto">
            <a:xfrm>
              <a:off x="5834063" y="1055688"/>
              <a:ext cx="2681287" cy="2190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6251598" y="3027357"/>
              <a:ext cx="200821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altLang="en-US" sz="1400" dirty="0">
                  <a:solidFill>
                    <a:schemeClr val="tx2"/>
                  </a:solidFill>
                </a:rPr>
                <a:t>a=</a:t>
              </a:r>
              <a:r>
                <a:rPr lang="en-US" altLang="en-US" sz="1400" i="1" dirty="0">
                  <a:solidFill>
                    <a:schemeClr val="tx2"/>
                  </a:solidFill>
                </a:rPr>
                <a:t>x</a:t>
              </a:r>
              <a:r>
                <a:rPr lang="en-US" altLang="en-US" sz="1400" i="1" baseline="-25000" dirty="0">
                  <a:solidFill>
                    <a:schemeClr val="tx2"/>
                  </a:solidFill>
                </a:rPr>
                <a:t>0</a:t>
              </a:r>
              <a:r>
                <a:rPr lang="en-US" altLang="en-US" sz="1400" dirty="0">
                  <a:solidFill>
                    <a:schemeClr val="tx2"/>
                  </a:solidFill>
                </a:rPr>
                <a:t>             </a:t>
              </a:r>
              <a:r>
                <a:rPr lang="en-US" altLang="en-US" sz="1400" i="1" dirty="0">
                  <a:solidFill>
                    <a:schemeClr val="tx2"/>
                  </a:solidFill>
                </a:rPr>
                <a:t>x</a:t>
              </a:r>
              <a:r>
                <a:rPr lang="en-US" altLang="en-US" sz="1400" i="1" baseline="-25000" dirty="0">
                  <a:solidFill>
                    <a:schemeClr val="tx2"/>
                  </a:solidFill>
                </a:rPr>
                <a:t>1</a:t>
              </a:r>
              <a:r>
                <a:rPr lang="en-US" altLang="en-US" sz="1400" dirty="0">
                  <a:solidFill>
                    <a:schemeClr val="tx2"/>
                  </a:solidFill>
                </a:rPr>
                <a:t>             b=</a:t>
              </a:r>
              <a:r>
                <a:rPr lang="en-US" altLang="en-US" sz="1400" i="1" dirty="0">
                  <a:solidFill>
                    <a:schemeClr val="tx2"/>
                  </a:solidFill>
                </a:rPr>
                <a:t>x</a:t>
              </a:r>
              <a:r>
                <a:rPr lang="en-US" altLang="en-US" sz="1400" i="1" baseline="-25000" dirty="0">
                  <a:solidFill>
                    <a:schemeClr val="tx2"/>
                  </a:solidFill>
                </a:rPr>
                <a:t>2</a:t>
              </a:r>
              <a:endParaRPr lang="en-US" altLang="en-US" sz="1400" dirty="0"/>
            </a:p>
          </p:txBody>
        </p:sp>
        <p:cxnSp>
          <p:nvCxnSpPr>
            <p:cNvPr id="15" name="Straight Connector 11"/>
            <p:cNvCxnSpPr>
              <a:cxnSpLocks noChangeShapeType="1"/>
            </p:cNvCxnSpPr>
            <p:nvPr/>
          </p:nvCxnSpPr>
          <p:spPr bwMode="auto">
            <a:xfrm rot="5400000">
              <a:off x="6525447" y="2388377"/>
              <a:ext cx="1277956" cy="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Dot"/>
              <a:round/>
              <a:headEnd/>
              <a:tailEnd/>
            </a:ln>
          </p:spPr>
        </p:cxnSp>
      </p:grpSp>
      <p:sp>
        <p:nvSpPr>
          <p:cNvPr id="16" name="Oval 15"/>
          <p:cNvSpPr/>
          <p:nvPr/>
        </p:nvSpPr>
        <p:spPr>
          <a:xfrm>
            <a:off x="683568" y="4509120"/>
            <a:ext cx="792088" cy="576064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75656" y="4293096"/>
            <a:ext cx="2952328" cy="720080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urved Connector 20"/>
          <p:cNvCxnSpPr/>
          <p:nvPr/>
        </p:nvCxnSpPr>
        <p:spPr>
          <a:xfrm rot="5400000">
            <a:off x="-180528" y="5229200"/>
            <a:ext cx="1224136" cy="648072"/>
          </a:xfrm>
          <a:prstGeom prst="curvedConnector3">
            <a:avLst>
              <a:gd name="adj1" fmla="val -11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6237312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lebar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27" name="Shape 26"/>
          <p:cNvCxnSpPr/>
          <p:nvPr/>
        </p:nvCxnSpPr>
        <p:spPr>
          <a:xfrm>
            <a:off x="4355976" y="4581128"/>
            <a:ext cx="432048" cy="7200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788024" y="429309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tinggi</a:t>
            </a:r>
            <a:r>
              <a:rPr lang="en-US" dirty="0" smtClean="0">
                <a:solidFill>
                  <a:srgbClr val="00B0F0"/>
                </a:solidFill>
              </a:rPr>
              <a:t> rata2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Aturan</a:t>
            </a:r>
            <a:r>
              <a:rPr lang="en-US" sz="3200" dirty="0" smtClean="0"/>
              <a:t> Simpson 1/3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1224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100" b="1" dirty="0" err="1" smtClean="0"/>
              <a:t>Contoh</a:t>
            </a:r>
            <a:r>
              <a:rPr lang="en-US" sz="2100" b="1" dirty="0" smtClean="0"/>
              <a:t> :</a:t>
            </a:r>
            <a:r>
              <a:rPr lang="en-US" sz="2100" dirty="0" smtClean="0"/>
              <a:t> </a:t>
            </a:r>
          </a:p>
          <a:p>
            <a:pPr>
              <a:buNone/>
            </a:pPr>
            <a:r>
              <a:rPr lang="en-US" sz="2100" dirty="0"/>
              <a:t>	</a:t>
            </a:r>
            <a:r>
              <a:rPr lang="en-US" sz="2100" dirty="0" err="1" smtClean="0"/>
              <a:t>Integrasikan</a:t>
            </a:r>
            <a:r>
              <a:rPr lang="en-US" sz="2100" dirty="0" smtClean="0"/>
              <a:t> </a:t>
            </a:r>
            <a:r>
              <a:rPr lang="en-US" sz="2100" dirty="0" err="1" smtClean="0"/>
              <a:t>persamaan</a:t>
            </a:r>
            <a:r>
              <a:rPr lang="en-US" sz="2100" dirty="0" smtClean="0"/>
              <a:t> </a:t>
            </a:r>
            <a:r>
              <a:rPr lang="en-US" sz="2100" dirty="0" err="1" smtClean="0"/>
              <a:t>berikut</a:t>
            </a:r>
            <a:r>
              <a:rPr lang="en-US" sz="2100" dirty="0" smtClean="0"/>
              <a:t> </a:t>
            </a:r>
            <a:r>
              <a:rPr lang="en-US" sz="2100" dirty="0" err="1" smtClean="0"/>
              <a:t>dengan</a:t>
            </a:r>
            <a:r>
              <a:rPr lang="en-US" sz="2100" dirty="0" smtClean="0"/>
              <a:t> </a:t>
            </a:r>
            <a:r>
              <a:rPr lang="en-US" sz="2100" dirty="0" err="1" smtClean="0"/>
              <a:t>menggunakan</a:t>
            </a:r>
            <a:r>
              <a:rPr lang="en-US" sz="2100" dirty="0" smtClean="0"/>
              <a:t> </a:t>
            </a:r>
            <a:r>
              <a:rPr lang="en-US" sz="2100" dirty="0" err="1" smtClean="0"/>
              <a:t>aturan</a:t>
            </a:r>
            <a:r>
              <a:rPr lang="en-US" sz="2100" dirty="0" smtClean="0"/>
              <a:t> Simpson 1/3</a:t>
            </a:r>
            <a:endParaRPr lang="en-US" sz="21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07704" y="2132856"/>
          <a:ext cx="5550155" cy="864096"/>
        </p:xfrm>
        <a:graphic>
          <a:graphicData uri="http://schemas.openxmlformats.org/presentationml/2006/ole">
            <p:oleObj spid="_x0000_s13314" name="Equation" r:id="rId3" imgW="2120760" imgH="33012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292494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Solusi</a:t>
            </a:r>
            <a:r>
              <a:rPr lang="en-US" b="1" dirty="0" smtClean="0"/>
              <a:t>:</a:t>
            </a:r>
            <a:endParaRPr lang="en-US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83568" y="3429000"/>
          <a:ext cx="5616624" cy="432048"/>
        </p:xfrm>
        <a:graphic>
          <a:graphicData uri="http://schemas.openxmlformats.org/presentationml/2006/ole">
            <p:oleObj spid="_x0000_s13315" name="Equation" r:id="rId4" imgW="1981080" imgH="15228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55576" y="4005064"/>
          <a:ext cx="4959160" cy="792088"/>
        </p:xfrm>
        <a:graphic>
          <a:graphicData uri="http://schemas.openxmlformats.org/presentationml/2006/ole">
            <p:oleObj spid="_x0000_s13316" name="Equation" r:id="rId5" imgW="1828800" imgH="29196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83568" y="5013176"/>
          <a:ext cx="4918700" cy="864096"/>
        </p:xfrm>
        <a:graphic>
          <a:graphicData uri="http://schemas.openxmlformats.org/presentationml/2006/ole">
            <p:oleObj spid="_x0000_s13317" name="Equation" r:id="rId6" imgW="1879560" imgH="330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Aturan</a:t>
            </a:r>
            <a:r>
              <a:rPr lang="en-US" sz="3200" dirty="0" smtClean="0"/>
              <a:t> Simpson 1/3 </a:t>
            </a:r>
            <a:r>
              <a:rPr lang="en-US" sz="3200" dirty="0" err="1" smtClean="0"/>
              <a:t>Segmen</a:t>
            </a:r>
            <a:r>
              <a:rPr lang="en-US" sz="3200" dirty="0" smtClean="0"/>
              <a:t> </a:t>
            </a:r>
            <a:r>
              <a:rPr lang="en-US" sz="3200" dirty="0" err="1" smtClean="0"/>
              <a:t>Berganda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144016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dirty="0" err="1" smtClean="0"/>
              <a:t>halnya</a:t>
            </a:r>
            <a:r>
              <a:rPr lang="en-US" sz="2800" dirty="0" smtClean="0"/>
              <a:t> </a:t>
            </a:r>
            <a:r>
              <a:rPr lang="en-US" sz="2800" dirty="0" err="1" smtClean="0"/>
              <a:t>aturan</a:t>
            </a:r>
            <a:r>
              <a:rPr lang="en-US" sz="2800" dirty="0" smtClean="0"/>
              <a:t> </a:t>
            </a:r>
            <a:r>
              <a:rPr lang="en-US" sz="2800" dirty="0" err="1" smtClean="0"/>
              <a:t>trapesium</a:t>
            </a:r>
            <a:r>
              <a:rPr lang="en-US" sz="2800" dirty="0" smtClean="0"/>
              <a:t> ,</a:t>
            </a:r>
            <a:r>
              <a:rPr lang="en-US" sz="2800" dirty="0" err="1" smtClean="0"/>
              <a:t>aturan</a:t>
            </a:r>
            <a:r>
              <a:rPr lang="en-US" sz="2800" dirty="0" smtClean="0"/>
              <a:t> Simpson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diperbaiki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membagi</a:t>
            </a:r>
            <a:r>
              <a:rPr lang="en-US" sz="2800" dirty="0" smtClean="0"/>
              <a:t> interval </a:t>
            </a:r>
            <a:r>
              <a:rPr lang="en-US" sz="2800" dirty="0" err="1" smtClean="0"/>
              <a:t>integrasi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sejumlah</a:t>
            </a:r>
            <a:r>
              <a:rPr lang="en-US" sz="2800" dirty="0" smtClean="0"/>
              <a:t> </a:t>
            </a:r>
            <a:r>
              <a:rPr lang="en-US" sz="2800" dirty="0" err="1" smtClean="0"/>
              <a:t>segmen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lebarnya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endParaRPr lang="en-US" sz="2800" dirty="0"/>
          </a:p>
        </p:txBody>
      </p:sp>
      <p:pic>
        <p:nvPicPr>
          <p:cNvPr id="4" name="Picture 5" descr="Fig2108"/>
          <p:cNvPicPr>
            <a:picLocks noChangeAspect="1" noChangeArrowheads="1"/>
          </p:cNvPicPr>
          <p:nvPr/>
        </p:nvPicPr>
        <p:blipFill>
          <a:blip r:embed="rId3" cstate="print"/>
          <a:srcRect l="3465" t="2682" r="3210" b="6514"/>
          <a:stretch>
            <a:fillRect/>
          </a:stretch>
        </p:blipFill>
        <p:spPr bwMode="auto">
          <a:xfrm>
            <a:off x="5220072" y="2420888"/>
            <a:ext cx="3415803" cy="344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611560" y="2420888"/>
          <a:ext cx="4014788" cy="3086100"/>
        </p:xfrm>
        <a:graphic>
          <a:graphicData uri="http://schemas.openxmlformats.org/presentationml/2006/ole">
            <p:oleObj spid="_x0000_s28674" name="Equation" r:id="rId4" imgW="2794000" imgH="2146300" progId="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67544" y="5589240"/>
          <a:ext cx="4362450" cy="693738"/>
        </p:xfrm>
        <a:graphic>
          <a:graphicData uri="http://schemas.openxmlformats.org/presentationml/2006/ole">
            <p:oleObj spid="_x0000_s28675" name="Equation" r:id="rId5" imgW="3035300" imgH="482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Aturan</a:t>
            </a:r>
            <a:r>
              <a:rPr lang="en-US" sz="3200" dirty="0" smtClean="0"/>
              <a:t> Simpson 3/8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1512168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serupa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menurunkan</a:t>
            </a:r>
            <a:r>
              <a:rPr lang="en-US" sz="2400" dirty="0" smtClean="0"/>
              <a:t> </a:t>
            </a:r>
            <a:r>
              <a:rPr lang="en-US" sz="2400" dirty="0" err="1" smtClean="0"/>
              <a:t>aturan</a:t>
            </a:r>
            <a:r>
              <a:rPr lang="en-US" sz="2400" dirty="0" smtClean="0"/>
              <a:t> </a:t>
            </a:r>
            <a:r>
              <a:rPr lang="en-US" sz="2400" dirty="0" err="1" smtClean="0"/>
              <a:t>trapesium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Simpson 1/3,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polinomial</a:t>
            </a:r>
            <a:r>
              <a:rPr lang="en-US" sz="2400" dirty="0" smtClean="0"/>
              <a:t> Lagrange </a:t>
            </a:r>
            <a:r>
              <a:rPr lang="en-US" sz="2400" dirty="0" err="1" smtClean="0"/>
              <a:t>orde</a:t>
            </a:r>
            <a:r>
              <a:rPr lang="en-US" sz="2400" dirty="0" smtClean="0"/>
              <a:t> </a:t>
            </a:r>
            <a:r>
              <a:rPr lang="en-US" sz="2400" dirty="0" err="1" smtClean="0"/>
              <a:t>ketiga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dicocokkan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empat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, </a:t>
            </a:r>
            <a:r>
              <a:rPr lang="en-US" sz="2400" dirty="0" err="1" smtClean="0"/>
              <a:t>lalu</a:t>
            </a:r>
            <a:r>
              <a:rPr lang="en-US" sz="2400" dirty="0" smtClean="0"/>
              <a:t> </a:t>
            </a:r>
            <a:r>
              <a:rPr lang="en-US" sz="2400" dirty="0" err="1" smtClean="0"/>
              <a:t>diintegrasikan</a:t>
            </a:r>
            <a:r>
              <a:rPr lang="en-US" sz="2400" dirty="0" smtClean="0"/>
              <a:t>: </a:t>
            </a:r>
            <a:endParaRPr lang="en-US" sz="2400" dirty="0"/>
          </a:p>
        </p:txBody>
      </p:sp>
      <p:pic>
        <p:nvPicPr>
          <p:cNvPr id="4" name="Picture 8" descr="Fig2112"/>
          <p:cNvPicPr>
            <a:picLocks noChangeAspect="1" noChangeArrowheads="1"/>
          </p:cNvPicPr>
          <p:nvPr/>
        </p:nvPicPr>
        <p:blipFill>
          <a:blip r:embed="rId3" cstate="print"/>
          <a:srcRect l="679" t="1921" r="2451" b="3004"/>
          <a:stretch>
            <a:fillRect/>
          </a:stretch>
        </p:blipFill>
        <p:spPr bwMode="auto">
          <a:xfrm>
            <a:off x="5652120" y="2276872"/>
            <a:ext cx="318135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611560" y="2276872"/>
          <a:ext cx="4799012" cy="3922713"/>
        </p:xfrm>
        <a:graphic>
          <a:graphicData uri="http://schemas.openxmlformats.org/presentationml/2006/ole">
            <p:oleObj spid="_x0000_s29698" name="Equation" r:id="rId4" imgW="2641600" imgH="21590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609329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Aturan</a:t>
            </a:r>
            <a:r>
              <a:rPr lang="en-US" dirty="0" smtClean="0"/>
              <a:t> Simpson 3/8 </a:t>
            </a:r>
            <a:r>
              <a:rPr lang="en-US" dirty="0" err="1" smtClean="0"/>
              <a:t>bermanfaat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banyaknya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ganjil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389921-BD24-4449-AE14-D68D650C0A5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726487" cy="803275"/>
          </a:xfrm>
          <a:prstGeom prst="bevel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</a:rPr>
              <a:t>Formula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</a:rPr>
              <a:t>Integrasi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</a:rPr>
              <a:t>Tertutup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</a:rPr>
              <a:t> Newton-Cotes</a:t>
            </a:r>
          </a:p>
        </p:txBody>
      </p:sp>
      <p:graphicFrame>
        <p:nvGraphicFramePr>
          <p:cNvPr id="399568" name="Group 208"/>
          <p:cNvGraphicFramePr>
            <a:graphicFrameLocks noGrp="1"/>
          </p:cNvGraphicFramePr>
          <p:nvPr>
            <p:ph idx="1"/>
          </p:nvPr>
        </p:nvGraphicFramePr>
        <p:xfrm>
          <a:off x="250825" y="1822450"/>
          <a:ext cx="8713788" cy="2925806"/>
        </p:xfrm>
        <a:graphic>
          <a:graphicData uri="http://schemas.openxmlformats.org/drawingml/2006/table">
            <a:tbl>
              <a:tblPr/>
              <a:tblGrid>
                <a:gridCol w="925466"/>
                <a:gridCol w="657234"/>
                <a:gridCol w="1168416"/>
                <a:gridCol w="3760839"/>
                <a:gridCol w="2201833"/>
              </a:tblGrid>
              <a:tr h="7140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Segments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(n)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Titik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Nama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Formula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Kesalahan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pemotongan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44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Trapezoidal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(b-a) * (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)+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))/2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-(1/12)(b-a)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”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ξ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9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Simpson’s 1/3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(b-a) * (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)+ 4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)+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))/6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-(1/2880)(b-a)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(4)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ξ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9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Simpson’s 3/8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(b-a) * (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)+ 3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)+ 3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)+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))/8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-(1/6480)(b-a)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(4)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ξ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9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Boole’s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(b-a) * (7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 + 32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 + 12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 + 32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 + 7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))/90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proportional with (b-a)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V="1">
            <a:off x="4864100" y="3346450"/>
            <a:ext cx="2701925" cy="2117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V="1">
            <a:off x="4864100" y="3967163"/>
            <a:ext cx="3176588" cy="14970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763688" y="4869160"/>
            <a:ext cx="306705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600" dirty="0" err="1" smtClean="0">
                <a:solidFill>
                  <a:schemeClr val="tx1"/>
                </a:solidFill>
              </a:rPr>
              <a:t>Orde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sama</a:t>
            </a:r>
            <a:r>
              <a:rPr lang="en-US" sz="1600" dirty="0" smtClean="0">
                <a:solidFill>
                  <a:schemeClr val="tx1"/>
                </a:solidFill>
              </a:rPr>
              <a:t> , </a:t>
            </a:r>
            <a:r>
              <a:rPr lang="en-US" sz="1600" dirty="0" err="1" smtClean="0">
                <a:solidFill>
                  <a:schemeClr val="tx1"/>
                </a:solidFill>
              </a:rPr>
              <a:t>tetapi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Simpson’s 3/8 </a:t>
            </a:r>
            <a:r>
              <a:rPr lang="en-US" sz="1600" dirty="0" err="1" smtClean="0"/>
              <a:t>lebih</a:t>
            </a:r>
            <a:r>
              <a:rPr lang="en-US" sz="1600" dirty="0" smtClean="0"/>
              <a:t> </a:t>
            </a:r>
            <a:r>
              <a:rPr lang="en-US" sz="1600" dirty="0" err="1" smtClean="0"/>
              <a:t>akurat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51520" y="5877272"/>
            <a:ext cx="8892480" cy="36933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teknik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praktis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1"/>
                </a:solidFill>
              </a:rPr>
              <a:t>formula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orde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lebih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tinggi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lebih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4 </a:t>
            </a:r>
            <a:r>
              <a:rPr lang="en-US" dirty="0" err="1" smtClean="0">
                <a:solidFill>
                  <a:schemeClr val="tx1"/>
                </a:solidFill>
              </a:rPr>
              <a:t>titik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 err="1" smtClean="0">
                <a:solidFill>
                  <a:schemeClr val="tx1"/>
                </a:solidFill>
              </a:rPr>
              <a:t>jarang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digunakan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32625" y="6416675"/>
            <a:ext cx="1522413" cy="304800"/>
          </a:xfrm>
        </p:spPr>
        <p:txBody>
          <a:bodyPr/>
          <a:lstStyle/>
          <a:p>
            <a:pPr>
              <a:defRPr/>
            </a:pPr>
            <a:fld id="{12B477AA-0144-4767-A9D2-6A1022A042AA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0245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04200" cy="762000"/>
          </a:xfrm>
          <a:prstGeom prst="bevel">
            <a:avLst/>
          </a:prstGeom>
          <a:noFill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err="1" smtClean="0">
                <a:latin typeface="Times New Roman" pitchFamily="18" charset="0"/>
              </a:rPr>
              <a:t>Integrasi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dengan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Segmen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Tidak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Sama</a:t>
            </a:r>
            <a:endParaRPr lang="en-US" sz="3600" dirty="0" smtClean="0">
              <a:latin typeface="Times New Roman" pitchFamily="18" charset="0"/>
            </a:endParaRP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2" y="2597150"/>
            <a:ext cx="5781079" cy="466725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altLang="en-US" sz="2000" u="sng" dirty="0" err="1" smtClean="0">
                <a:latin typeface="Times New Roman" pitchFamily="18" charset="0"/>
              </a:rPr>
              <a:t>Contoh</a:t>
            </a:r>
            <a:r>
              <a:rPr lang="en-US" altLang="en-US" sz="2000" u="sng" dirty="0" smtClean="0">
                <a:latin typeface="Times New Roman" pitchFamily="18" charset="0"/>
              </a:rPr>
              <a:t> </a:t>
            </a:r>
            <a:r>
              <a:rPr lang="en-US" altLang="en-US" sz="2000" u="sng" dirty="0" smtClean="0">
                <a:latin typeface="Times New Roman" pitchFamily="18" charset="0"/>
              </a:rPr>
              <a:t> (</a:t>
            </a:r>
            <a:r>
              <a:rPr lang="en-US" altLang="en-US" sz="2000" u="sng" dirty="0" err="1" smtClean="0">
                <a:latin typeface="Times New Roman" pitchFamily="18" charset="0"/>
              </a:rPr>
              <a:t>dengan</a:t>
            </a:r>
            <a:r>
              <a:rPr lang="en-US" altLang="en-US" sz="2000" u="sng" dirty="0" smtClean="0">
                <a:latin typeface="Times New Roman" pitchFamily="18" charset="0"/>
              </a:rPr>
              <a:t> </a:t>
            </a:r>
            <a:r>
              <a:rPr lang="en-US" altLang="en-US" sz="2000" u="sng" dirty="0" err="1" smtClean="0">
                <a:latin typeface="Times New Roman" pitchFamily="18" charset="0"/>
              </a:rPr>
              <a:t>menggunakan</a:t>
            </a:r>
            <a:r>
              <a:rPr lang="en-US" altLang="en-US" sz="2000" u="sng" dirty="0" smtClean="0">
                <a:latin typeface="Times New Roman" pitchFamily="18" charset="0"/>
              </a:rPr>
              <a:t> data </a:t>
            </a:r>
            <a:r>
              <a:rPr lang="en-US" altLang="en-US" sz="2000" u="sng" dirty="0" err="1" smtClean="0">
                <a:latin typeface="Times New Roman" pitchFamily="18" charset="0"/>
              </a:rPr>
              <a:t>dari</a:t>
            </a:r>
            <a:r>
              <a:rPr lang="en-US" altLang="en-US" sz="2000" u="sng" dirty="0" smtClean="0">
                <a:latin typeface="Times New Roman" pitchFamily="18" charset="0"/>
              </a:rPr>
              <a:t> </a:t>
            </a:r>
            <a:r>
              <a:rPr lang="en-US" altLang="en-US" sz="2000" u="sng" dirty="0" err="1" smtClean="0">
                <a:latin typeface="Times New Roman" pitchFamily="18" charset="0"/>
              </a:rPr>
              <a:t>tabel</a:t>
            </a:r>
            <a:r>
              <a:rPr lang="en-US" altLang="en-US" sz="2000" u="sng" dirty="0" smtClean="0">
                <a:latin typeface="Times New Roman" pitchFamily="18" charset="0"/>
              </a:rPr>
              <a:t> </a:t>
            </a:r>
            <a:r>
              <a:rPr lang="en-US" altLang="en-US" sz="2000" u="sng" dirty="0" err="1" smtClean="0">
                <a:latin typeface="Times New Roman" pitchFamily="18" charset="0"/>
              </a:rPr>
              <a:t>di</a:t>
            </a:r>
            <a:r>
              <a:rPr lang="en-US" altLang="en-US" sz="2000" u="sng" dirty="0" smtClean="0">
                <a:latin typeface="Times New Roman" pitchFamily="18" charset="0"/>
              </a:rPr>
              <a:t> </a:t>
            </a:r>
            <a:r>
              <a:rPr lang="en-US" altLang="en-US" sz="2000" u="sng" dirty="0" err="1" smtClean="0">
                <a:latin typeface="Times New Roman" pitchFamily="18" charset="0"/>
              </a:rPr>
              <a:t>bawah</a:t>
            </a:r>
            <a:r>
              <a:rPr lang="en-US" altLang="en-US" sz="2000" u="sng" dirty="0" smtClean="0">
                <a:latin typeface="Times New Roman" pitchFamily="18" charset="0"/>
              </a:rPr>
              <a:t>) :</a:t>
            </a:r>
            <a:endParaRPr lang="en-US" altLang="en-US" sz="2000" dirty="0" smtClean="0">
              <a:latin typeface="Times New Roman" pitchFamily="18" charset="0"/>
            </a:endParaRPr>
          </a:p>
        </p:txBody>
      </p:sp>
      <p:graphicFrame>
        <p:nvGraphicFramePr>
          <p:cNvPr id="13317" name="Object 8"/>
          <p:cNvGraphicFramePr>
            <a:graphicFrameLocks noChangeAspect="1"/>
          </p:cNvGraphicFramePr>
          <p:nvPr/>
        </p:nvGraphicFramePr>
        <p:xfrm>
          <a:off x="539552" y="1340768"/>
          <a:ext cx="8178800" cy="828675"/>
        </p:xfrm>
        <a:graphic>
          <a:graphicData uri="http://schemas.openxmlformats.org/presentationml/2006/ole">
            <p:oleObj spid="_x0000_s30722" name="Equation" r:id="rId3" imgW="3898900" imgH="393700" progId="Equation.3">
              <p:embed/>
            </p:oleObj>
          </a:graphicData>
        </a:graphic>
      </p:graphicFrame>
      <p:graphicFrame>
        <p:nvGraphicFramePr>
          <p:cNvPr id="397389" name="Group 77"/>
          <p:cNvGraphicFramePr>
            <a:graphicFrameLocks noGrp="1"/>
          </p:cNvGraphicFramePr>
          <p:nvPr>
            <p:ph sz="half" idx="2"/>
          </p:nvPr>
        </p:nvGraphicFramePr>
        <p:xfrm>
          <a:off x="5594350" y="4129088"/>
          <a:ext cx="2994026" cy="2471737"/>
        </p:xfrm>
        <a:graphic>
          <a:graphicData uri="http://schemas.openxmlformats.org/drawingml/2006/table">
            <a:tbl>
              <a:tblPr/>
              <a:tblGrid>
                <a:gridCol w="649277"/>
                <a:gridCol w="828660"/>
                <a:gridCol w="647689"/>
                <a:gridCol w="868400"/>
              </a:tblGrid>
              <a:tr h="457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91438" marR="91438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f(x)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f(x)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 marL="91438" marR="91438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0.2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0.44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2.842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0.12</a:t>
                      </a:r>
                    </a:p>
                  </a:txBody>
                  <a:tcPr marL="91438" marR="91438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1.309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0.54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3.507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0.22</a:t>
                      </a:r>
                    </a:p>
                  </a:txBody>
                  <a:tcPr marL="91438" marR="91438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1.305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0.64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3.181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0.32</a:t>
                      </a:r>
                    </a:p>
                  </a:txBody>
                  <a:tcPr marL="91438" marR="91438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1.743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0.70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2.363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0.36</a:t>
                      </a:r>
                    </a:p>
                  </a:txBody>
                  <a:tcPr marL="91438" marR="91438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2.074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0.80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0.232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0.40</a:t>
                      </a:r>
                    </a:p>
                  </a:txBody>
                  <a:tcPr marL="91438" marR="91438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2.456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43" name="Object 69"/>
          <p:cNvGraphicFramePr>
            <a:graphicFrameLocks noChangeAspect="1"/>
          </p:cNvGraphicFramePr>
          <p:nvPr/>
        </p:nvGraphicFramePr>
        <p:xfrm>
          <a:off x="179512" y="3140968"/>
          <a:ext cx="8771721" cy="971781"/>
        </p:xfrm>
        <a:graphic>
          <a:graphicData uri="http://schemas.openxmlformats.org/presentationml/2006/ole">
            <p:oleObj spid="_x0000_s30723" name="Equation" r:id="rId4" imgW="7785000" imgH="850680" progId="Equation.3">
              <p:embed/>
            </p:oleObj>
          </a:graphicData>
        </a:graphic>
      </p:graphicFrame>
      <p:sp>
        <p:nvSpPr>
          <p:cNvPr id="13361" name="Rectangle 72"/>
          <p:cNvSpPr>
            <a:spLocks noChangeArrowheads="1"/>
          </p:cNvSpPr>
          <p:nvPr/>
        </p:nvSpPr>
        <p:spPr bwMode="auto">
          <a:xfrm>
            <a:off x="755576" y="5517232"/>
            <a:ext cx="46085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altLang="en-US" dirty="0">
                <a:solidFill>
                  <a:schemeClr val="tx1"/>
                </a:solidFill>
              </a:rPr>
              <a:t>Data </a:t>
            </a:r>
            <a:r>
              <a:rPr lang="en-US" altLang="en-US" dirty="0" err="1" smtClean="0">
                <a:solidFill>
                  <a:schemeClr val="tx1"/>
                </a:solidFill>
              </a:rPr>
              <a:t>untuk</a:t>
            </a:r>
            <a:endParaRPr lang="en-US" altLang="en-US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altLang="en-US" i="1" dirty="0">
                <a:solidFill>
                  <a:schemeClr val="tx1"/>
                </a:solidFill>
              </a:rPr>
              <a:t>f(x)= </a:t>
            </a:r>
            <a:r>
              <a:rPr lang="en-US" altLang="en-US" i="1" dirty="0" smtClean="0">
                <a:solidFill>
                  <a:schemeClr val="tx1"/>
                </a:solidFill>
              </a:rPr>
              <a:t>0.2+25x-200x</a:t>
            </a:r>
            <a:r>
              <a:rPr lang="en-US" altLang="en-US" i="1" baseline="30000" dirty="0" smtClean="0">
                <a:solidFill>
                  <a:schemeClr val="tx1"/>
                </a:solidFill>
              </a:rPr>
              <a:t>2</a:t>
            </a:r>
            <a:r>
              <a:rPr lang="en-US" altLang="en-US" i="1" dirty="0" smtClean="0">
                <a:solidFill>
                  <a:schemeClr val="tx1"/>
                </a:solidFill>
              </a:rPr>
              <a:t>+675x</a:t>
            </a:r>
            <a:r>
              <a:rPr lang="en-US" altLang="en-US" i="1" baseline="30000" dirty="0" smtClean="0">
                <a:solidFill>
                  <a:schemeClr val="tx1"/>
                </a:solidFill>
              </a:rPr>
              <a:t>3</a:t>
            </a:r>
            <a:r>
              <a:rPr lang="en-US" altLang="en-US" i="1" dirty="0" smtClean="0">
                <a:solidFill>
                  <a:schemeClr val="tx1"/>
                </a:solidFill>
              </a:rPr>
              <a:t>-900x</a:t>
            </a:r>
            <a:r>
              <a:rPr lang="en-US" altLang="en-US" i="1" baseline="30000" dirty="0" smtClean="0">
                <a:solidFill>
                  <a:schemeClr val="tx1"/>
                </a:solidFill>
              </a:rPr>
              <a:t>4</a:t>
            </a:r>
            <a:r>
              <a:rPr lang="en-US" altLang="en-US" i="1" dirty="0" smtClean="0">
                <a:solidFill>
                  <a:schemeClr val="tx1"/>
                </a:solidFill>
              </a:rPr>
              <a:t>+400x</a:t>
            </a:r>
            <a:r>
              <a:rPr lang="en-US" altLang="en-US" i="1" baseline="30000" dirty="0" smtClean="0">
                <a:solidFill>
                  <a:schemeClr val="tx1"/>
                </a:solidFill>
              </a:rPr>
              <a:t>5   </a:t>
            </a:r>
            <a:r>
              <a:rPr lang="en-US" altLang="en-US" i="1" baseline="-25000" dirty="0" smtClean="0">
                <a:solidFill>
                  <a:schemeClr val="tx1"/>
                </a:solidFill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</a:rPr>
              <a:t>dengan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</a:rPr>
              <a:t>harga-harga</a:t>
            </a:r>
            <a:r>
              <a:rPr lang="en-US" altLang="en-US" dirty="0" smtClean="0">
                <a:solidFill>
                  <a:schemeClr val="tx1"/>
                </a:solidFill>
              </a:rPr>
              <a:t> x yang </a:t>
            </a:r>
            <a:r>
              <a:rPr lang="en-US" altLang="en-US" dirty="0" err="1" smtClean="0">
                <a:solidFill>
                  <a:schemeClr val="tx1"/>
                </a:solidFill>
              </a:rPr>
              <a:t>berspasi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</a:rPr>
              <a:t>sama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endParaRPr lang="en-US" altLang="en-US" i="1" dirty="0">
              <a:solidFill>
                <a:schemeClr val="tx1"/>
              </a:solidFill>
            </a:endParaRPr>
          </a:p>
        </p:txBody>
      </p:sp>
      <p:sp>
        <p:nvSpPr>
          <p:cNvPr id="10290" name="Rectangle 73"/>
          <p:cNvSpPr>
            <a:spLocks noChangeArrowheads="1"/>
          </p:cNvSpPr>
          <p:nvPr/>
        </p:nvSpPr>
        <p:spPr bwMode="auto">
          <a:xfrm>
            <a:off x="539552" y="4581128"/>
            <a:ext cx="4819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dirty="0" err="1" smtClean="0">
                <a:solidFill>
                  <a:schemeClr val="tx1"/>
                </a:solidFill>
              </a:rPr>
              <a:t>Kesalahan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relatif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e 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= </a:t>
            </a:r>
            <a:r>
              <a:rPr lang="en-US" dirty="0">
                <a:solidFill>
                  <a:schemeClr val="tx1"/>
                </a:solidFill>
              </a:rPr>
              <a:t>2.8%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9552" y="980728"/>
            <a:ext cx="3943350" cy="393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sz="2000" kern="0" dirty="0" err="1" smtClean="0">
                <a:solidFill>
                  <a:schemeClr val="tx1"/>
                </a:solidFill>
              </a:rPr>
              <a:t>Menggunakan</a:t>
            </a:r>
            <a:r>
              <a:rPr lang="en-US" sz="2000" kern="0" dirty="0" smtClean="0">
                <a:solidFill>
                  <a:schemeClr val="tx1"/>
                </a:solidFill>
              </a:rPr>
              <a:t> </a:t>
            </a:r>
            <a:r>
              <a:rPr lang="en-US" sz="2000" kern="0" dirty="0" err="1" smtClean="0">
                <a:solidFill>
                  <a:schemeClr val="tx1"/>
                </a:solidFill>
              </a:rPr>
              <a:t>Aturan</a:t>
            </a:r>
            <a:r>
              <a:rPr lang="en-US" sz="2000" kern="0" dirty="0" smtClean="0">
                <a:solidFill>
                  <a:schemeClr val="tx1"/>
                </a:solidFill>
              </a:rPr>
              <a:t> </a:t>
            </a:r>
            <a:r>
              <a:rPr lang="en-US" sz="2000" kern="0" dirty="0" err="1" smtClean="0">
                <a:solidFill>
                  <a:schemeClr val="tx1"/>
                </a:solidFill>
              </a:rPr>
              <a:t>Trapesium</a:t>
            </a:r>
            <a:endParaRPr lang="en-US" sz="2000" kern="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220486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Dimana</a:t>
            </a:r>
            <a:r>
              <a:rPr lang="en-US" dirty="0" smtClean="0"/>
              <a:t> h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lebar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Formula Newton Cotes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39752" y="2636912"/>
          <a:ext cx="3744416" cy="782515"/>
        </p:xfrm>
        <a:graphic>
          <a:graphicData uri="http://schemas.openxmlformats.org/presentationml/2006/ole">
            <p:oleObj spid="_x0000_s1026" name="Equation" r:id="rId3" imgW="1587240" imgH="4824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71600" y="4077072"/>
          <a:ext cx="5472608" cy="504056"/>
        </p:xfrm>
        <a:graphic>
          <a:graphicData uri="http://schemas.openxmlformats.org/presentationml/2006/ole">
            <p:oleObj spid="_x0000_s1027" name="Equation" r:id="rId4" imgW="1091880" imgH="15228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3608" y="371703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Dimana</a:t>
            </a:r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07704" y="3645024"/>
          <a:ext cx="864095" cy="504056"/>
        </p:xfrm>
        <a:graphic>
          <a:graphicData uri="http://schemas.openxmlformats.org/presentationml/2006/ole">
            <p:oleObj spid="_x0000_s1028" name="Equation" r:id="rId5" imgW="203040" imgH="12672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99792" y="371703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polinomial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730002"/>
            <a:ext cx="4320480" cy="212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99592" y="119675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Formula Newton Cotes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integrasi</a:t>
            </a:r>
            <a:r>
              <a:rPr lang="en-US" dirty="0" smtClean="0"/>
              <a:t> </a:t>
            </a:r>
            <a:r>
              <a:rPr lang="en-US" dirty="0" err="1" smtClean="0"/>
              <a:t>numerik</a:t>
            </a:r>
            <a:r>
              <a:rPr lang="en-US" dirty="0" smtClean="0"/>
              <a:t> yang paling </a:t>
            </a:r>
            <a:r>
              <a:rPr lang="en-US" dirty="0" err="1" smtClean="0"/>
              <a:t>umum</a:t>
            </a:r>
            <a:r>
              <a:rPr lang="en-US" dirty="0" smtClean="0"/>
              <a:t>. </a:t>
            </a:r>
            <a:r>
              <a:rPr lang="en-US" dirty="0" err="1" smtClean="0"/>
              <a:t>Formulasi</a:t>
            </a:r>
            <a:r>
              <a:rPr lang="en-US" dirty="0" smtClean="0"/>
              <a:t>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penggantian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rumit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data yang </a:t>
            </a:r>
            <a:r>
              <a:rPr lang="en-US" dirty="0" err="1" smtClean="0"/>
              <a:t>ditabulasikan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aproksimasi</a:t>
            </a:r>
            <a:r>
              <a:rPr lang="en-US" dirty="0" smtClean="0"/>
              <a:t> yang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diintegrasikan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52120" y="594928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Aproksimasi</a:t>
            </a:r>
            <a:r>
              <a:rPr lang="en-US" sz="1200" dirty="0" smtClean="0"/>
              <a:t> </a:t>
            </a:r>
            <a:r>
              <a:rPr lang="en-US" sz="1200" dirty="0" err="1" smtClean="0"/>
              <a:t>sebuah</a:t>
            </a:r>
            <a:r>
              <a:rPr lang="en-US" sz="1200" dirty="0" smtClean="0"/>
              <a:t> integral </a:t>
            </a:r>
            <a:r>
              <a:rPr lang="en-US" sz="1200" dirty="0" err="1" smtClean="0"/>
              <a:t>oleh</a:t>
            </a:r>
            <a:r>
              <a:rPr lang="en-US" sz="1200" dirty="0" smtClean="0"/>
              <a:t> </a:t>
            </a:r>
            <a:r>
              <a:rPr lang="en-US" sz="1200" dirty="0" err="1" smtClean="0"/>
              <a:t>luas</a:t>
            </a:r>
            <a:r>
              <a:rPr lang="en-US" sz="1200" dirty="0" smtClean="0"/>
              <a:t>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bawah</a:t>
            </a:r>
            <a:r>
              <a:rPr lang="en-US" sz="1200" dirty="0" smtClean="0"/>
              <a:t> : </a:t>
            </a:r>
          </a:p>
          <a:p>
            <a:pPr marL="342900" indent="-342900">
              <a:buAutoNum type="alphaLcPeriod"/>
            </a:pPr>
            <a:r>
              <a:rPr lang="en-US" sz="1200" dirty="0" err="1" smtClean="0"/>
              <a:t>Sebuah</a:t>
            </a:r>
            <a:r>
              <a:rPr lang="en-US" sz="1200" dirty="0" smtClean="0"/>
              <a:t> </a:t>
            </a:r>
            <a:r>
              <a:rPr lang="en-US" sz="1200" dirty="0" err="1" smtClean="0"/>
              <a:t>garis</a:t>
            </a:r>
            <a:r>
              <a:rPr lang="en-US" sz="1200" dirty="0" smtClean="0"/>
              <a:t> </a:t>
            </a:r>
            <a:r>
              <a:rPr lang="en-US" sz="1200" dirty="0" err="1" smtClean="0"/>
              <a:t>lurus</a:t>
            </a:r>
            <a:r>
              <a:rPr lang="en-US" sz="1200" dirty="0" smtClean="0"/>
              <a:t> </a:t>
            </a:r>
            <a:r>
              <a:rPr lang="en-US" sz="1200" dirty="0" err="1" smtClean="0"/>
              <a:t>tunggal</a:t>
            </a:r>
            <a:r>
              <a:rPr lang="en-US" sz="1200" dirty="0" smtClean="0"/>
              <a:t> </a:t>
            </a:r>
          </a:p>
          <a:p>
            <a:pPr marL="342900" indent="-342900">
              <a:buAutoNum type="alphaLcPeriod"/>
            </a:pPr>
            <a:r>
              <a:rPr lang="en-US" sz="1200" dirty="0" err="1" smtClean="0"/>
              <a:t>Sebuah</a:t>
            </a:r>
            <a:r>
              <a:rPr lang="en-US" sz="1200" dirty="0" smtClean="0"/>
              <a:t> parabola </a:t>
            </a:r>
            <a:r>
              <a:rPr lang="en-US" sz="1200" dirty="0" err="1" smtClean="0"/>
              <a:t>tunggal</a:t>
            </a:r>
            <a:r>
              <a:rPr lang="en-US" sz="1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Formula Newton Cotes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24744"/>
            <a:ext cx="3429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31840" y="429309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Aproksimasi</a:t>
            </a:r>
            <a:r>
              <a:rPr lang="en-US" sz="1200" dirty="0" smtClean="0"/>
              <a:t> </a:t>
            </a:r>
            <a:r>
              <a:rPr lang="en-US" sz="1200" dirty="0" err="1" smtClean="0"/>
              <a:t>sebuah</a:t>
            </a:r>
            <a:r>
              <a:rPr lang="en-US" sz="1200" dirty="0" smtClean="0"/>
              <a:t> integral </a:t>
            </a:r>
            <a:r>
              <a:rPr lang="en-US" sz="1200" dirty="0" err="1" smtClean="0"/>
              <a:t>oleh</a:t>
            </a:r>
            <a:r>
              <a:rPr lang="en-US" sz="1200" dirty="0" smtClean="0"/>
              <a:t> </a:t>
            </a:r>
            <a:r>
              <a:rPr lang="en-US" sz="1200" dirty="0" err="1" smtClean="0"/>
              <a:t>luas</a:t>
            </a:r>
            <a:r>
              <a:rPr lang="en-US" sz="1200" dirty="0" smtClean="0"/>
              <a:t>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bawah</a:t>
            </a:r>
            <a:r>
              <a:rPr lang="en-US" sz="1200" dirty="0" smtClean="0"/>
              <a:t> </a:t>
            </a:r>
            <a:r>
              <a:rPr lang="en-US" sz="1200" dirty="0" err="1" smtClean="0"/>
              <a:t>tiga</a:t>
            </a:r>
            <a:r>
              <a:rPr lang="en-US" sz="1200" dirty="0" smtClean="0"/>
              <a:t> </a:t>
            </a:r>
            <a:r>
              <a:rPr lang="en-US" sz="1200" dirty="0" err="1" smtClean="0"/>
              <a:t>segmen</a:t>
            </a:r>
            <a:r>
              <a:rPr lang="en-US" sz="1200" dirty="0" smtClean="0"/>
              <a:t> </a:t>
            </a:r>
            <a:r>
              <a:rPr lang="en-US" sz="1200" dirty="0" err="1" smtClean="0"/>
              <a:t>garis</a:t>
            </a:r>
            <a:r>
              <a:rPr lang="en-US" sz="1200" dirty="0" smtClean="0"/>
              <a:t> </a:t>
            </a:r>
            <a:r>
              <a:rPr lang="en-US" sz="1200" dirty="0" err="1" smtClean="0"/>
              <a:t>lurus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Formula Newton Cotes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12474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titik-titik</a:t>
            </a:r>
            <a:r>
              <a:rPr lang="en-US" dirty="0" smtClean="0"/>
              <a:t> data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integrasi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: </a:t>
            </a:r>
            <a:r>
              <a:rPr lang="en-US" dirty="0" err="1" smtClean="0"/>
              <a:t>menpunyai</a:t>
            </a:r>
            <a:r>
              <a:rPr lang="en-US" dirty="0" smtClean="0"/>
              <a:t> </a:t>
            </a:r>
            <a:r>
              <a:rPr lang="en-US" dirty="0" err="1" smtClean="0"/>
              <a:t>batas-batas</a:t>
            </a:r>
            <a:r>
              <a:rPr lang="en-US" dirty="0" smtClean="0"/>
              <a:t> </a:t>
            </a:r>
            <a:r>
              <a:rPr lang="en-US" dirty="0" err="1" smtClean="0"/>
              <a:t>integrasi</a:t>
            </a:r>
            <a:r>
              <a:rPr lang="en-US" dirty="0" smtClean="0"/>
              <a:t> yang </a:t>
            </a:r>
            <a:r>
              <a:rPr lang="en-US" dirty="0" err="1" smtClean="0"/>
              <a:t>diperluas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bentangan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852936"/>
            <a:ext cx="49625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55776" y="530120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1200" dirty="0" err="1" smtClean="0"/>
              <a:t>tertutup</a:t>
            </a:r>
            <a:endParaRPr lang="en-US" sz="1200" dirty="0" smtClean="0"/>
          </a:p>
          <a:p>
            <a:pPr marL="342900" indent="-342900">
              <a:buAutoNum type="alphaLcPeriod"/>
            </a:pPr>
            <a:r>
              <a:rPr lang="en-US" sz="1200" dirty="0" err="1" smtClean="0"/>
              <a:t>terbuka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Aturan</a:t>
            </a:r>
            <a:r>
              <a:rPr lang="en-US" sz="3200" dirty="0" smtClean="0"/>
              <a:t> </a:t>
            </a:r>
            <a:r>
              <a:rPr lang="en-US" sz="3200" dirty="0" err="1" smtClean="0"/>
              <a:t>Trapesium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05273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trapesium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formula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integrasi</a:t>
            </a:r>
            <a:r>
              <a:rPr lang="en-US" dirty="0" smtClean="0"/>
              <a:t> Newton-Cotes </a:t>
            </a:r>
            <a:r>
              <a:rPr lang="en-US" dirty="0" err="1" smtClean="0"/>
              <a:t>tertutup</a:t>
            </a:r>
            <a:r>
              <a:rPr lang="en-US" dirty="0" smtClean="0"/>
              <a:t>.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polinomial</a:t>
            </a:r>
            <a:r>
              <a:rPr lang="en-US" dirty="0" smtClean="0"/>
              <a:t> </a:t>
            </a:r>
            <a:r>
              <a:rPr lang="en-US" dirty="0" err="1" smtClean="0"/>
              <a:t>orde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23528" y="1844824"/>
          <a:ext cx="3096344" cy="1008112"/>
        </p:xfrm>
        <a:graphic>
          <a:graphicData uri="http://schemas.openxmlformats.org/presentationml/2006/ole">
            <p:oleObj spid="_x0000_s4098" name="Equation" r:id="rId3" imgW="1485900" imgH="4826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314096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: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23528" y="3717032"/>
          <a:ext cx="3449415" cy="648072"/>
        </p:xfrm>
        <a:graphic>
          <a:graphicData uri="http://schemas.openxmlformats.org/presentationml/2006/ole">
            <p:oleObj spid="_x0000_s4099" name="Equation" r:id="rId4" imgW="2095200" imgH="39348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458112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taksiran</a:t>
            </a:r>
            <a:r>
              <a:rPr lang="en-US" dirty="0" smtClean="0"/>
              <a:t> integral f(x)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batas-batas</a:t>
            </a:r>
            <a:r>
              <a:rPr lang="en-US" dirty="0" smtClean="0"/>
              <a:t> a </a:t>
            </a:r>
            <a:r>
              <a:rPr lang="en-US" dirty="0" err="1" smtClean="0"/>
              <a:t>dan</a:t>
            </a:r>
            <a:r>
              <a:rPr lang="en-US" dirty="0" smtClean="0"/>
              <a:t> b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95536" y="5085184"/>
          <a:ext cx="4384908" cy="936104"/>
        </p:xfrm>
        <a:graphic>
          <a:graphicData uri="http://schemas.openxmlformats.org/presentationml/2006/ole">
            <p:oleObj spid="_x0000_s4100" name="Equation" r:id="rId5" imgW="2260440" imgH="4824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932040" y="630932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Aturan</a:t>
            </a:r>
            <a:r>
              <a:rPr lang="en-US" sz="1400" dirty="0" smtClean="0"/>
              <a:t> </a:t>
            </a:r>
            <a:r>
              <a:rPr lang="en-US" sz="1400" dirty="0" err="1" smtClean="0"/>
              <a:t>trapesium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788024" y="566124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8" descr="Fig2104"/>
          <p:cNvPicPr>
            <a:picLocks noChangeAspect="1" noChangeArrowheads="1"/>
          </p:cNvPicPr>
          <p:nvPr/>
        </p:nvPicPr>
        <p:blipFill>
          <a:blip r:embed="rId6" cstate="print"/>
          <a:srcRect t="4848" b="6689"/>
          <a:stretch>
            <a:fillRect/>
          </a:stretch>
        </p:blipFill>
        <p:spPr bwMode="auto">
          <a:xfrm>
            <a:off x="4788024" y="1844824"/>
            <a:ext cx="40386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012160" y="5229200"/>
          <a:ext cx="2336800" cy="609600"/>
        </p:xfrm>
        <a:graphic>
          <a:graphicData uri="http://schemas.openxmlformats.org/presentationml/2006/ole">
            <p:oleObj spid="_x0000_s4101" name="Equation" r:id="rId7" imgW="2336760" imgH="609480" progId="Equation.3">
              <p:embed/>
            </p:oleObj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H="1">
            <a:off x="6156176" y="5949280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Aturan</a:t>
            </a:r>
            <a:r>
              <a:rPr lang="en-US" sz="3200" dirty="0" smtClean="0"/>
              <a:t> </a:t>
            </a:r>
            <a:r>
              <a:rPr lang="en-US" sz="3200" dirty="0" err="1" smtClean="0"/>
              <a:t>Trapesium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lum bright="-3000" contrast="7000"/>
          </a:blip>
          <a:srcRect/>
          <a:stretch>
            <a:fillRect/>
          </a:stretch>
        </p:blipFill>
        <p:spPr bwMode="auto">
          <a:xfrm>
            <a:off x="251520" y="1556792"/>
            <a:ext cx="464033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19672" y="479715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Taksiran</a:t>
            </a:r>
            <a:r>
              <a:rPr lang="en-US" dirty="0" smtClean="0"/>
              <a:t> </a:t>
            </a:r>
            <a:r>
              <a:rPr lang="en-US" dirty="0" err="1" smtClean="0"/>
              <a:t>integrasi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15816" y="5301208"/>
          <a:ext cx="3240360" cy="1031071"/>
        </p:xfrm>
        <a:graphic>
          <a:graphicData uri="http://schemas.openxmlformats.org/presentationml/2006/ole">
            <p:oleObj spid="_x0000_s5123" name="Equation" r:id="rId4" imgW="1752480" imgH="660240" progId="Equation.3">
              <p:embed/>
            </p:oleObj>
          </a:graphicData>
        </a:graphic>
      </p:graphicFrame>
      <p:pic>
        <p:nvPicPr>
          <p:cNvPr id="7" name="Picture 8" descr="Fig2104"/>
          <p:cNvPicPr>
            <a:picLocks noChangeAspect="1" noChangeArrowheads="1"/>
          </p:cNvPicPr>
          <p:nvPr/>
        </p:nvPicPr>
        <p:blipFill>
          <a:blip r:embed="rId5" cstate="print"/>
          <a:srcRect t="4848" b="6689"/>
          <a:stretch>
            <a:fillRect/>
          </a:stretch>
        </p:blipFill>
        <p:spPr bwMode="auto">
          <a:xfrm>
            <a:off x="5105400" y="1484784"/>
            <a:ext cx="40386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588224" y="5589240"/>
          <a:ext cx="1270000" cy="609600"/>
        </p:xfrm>
        <a:graphic>
          <a:graphicData uri="http://schemas.openxmlformats.org/presentationml/2006/ole">
            <p:oleObj spid="_x0000_s5124" name="Equation" r:id="rId6" imgW="1269720" imgH="609480" progId="Equation.3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6156176" y="6021288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13" y="325438"/>
            <a:ext cx="8301037" cy="2805112"/>
          </a:xfrm>
          <a:solidFill>
            <a:schemeClr val="bg1"/>
          </a:solidFill>
        </p:spPr>
        <p:txBody>
          <a:bodyPr anchor="t">
            <a:normAutofit fontScale="90000"/>
          </a:bodyPr>
          <a:lstStyle/>
          <a:p>
            <a:pPr algn="l" eaLnBrk="1" hangingPunct="1"/>
            <a:r>
              <a:rPr lang="en-US" altLang="en-US" sz="2800" b="1" u="sng" dirty="0" err="1" smtClean="0">
                <a:solidFill>
                  <a:schemeClr val="tx1"/>
                </a:solidFill>
                <a:latin typeface="Times New Roman" pitchFamily="18" charset="0"/>
              </a:rPr>
              <a:t>Contoh</a:t>
            </a:r>
            <a:r>
              <a:rPr lang="en-US" altLang="en-US" sz="2800" b="1" u="sng" dirty="0" smtClean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</a:rPr>
              <a:t>aplikasi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</a:rPr>
              <a:t>tunggal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</a:rPr>
              <a:t>dari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</a:rPr>
              <a:t>aturan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</a:rPr>
              <a:t>trapesium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altLang="en-US" sz="2800" dirty="0" err="1" smtClean="0">
                <a:latin typeface="Times New Roman" pitchFamily="18" charset="0"/>
              </a:rPr>
              <a:t>Integrasikan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secara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numerik</a:t>
            </a:r>
            <a:r>
              <a:rPr lang="en-US" altLang="en-US" sz="2800" dirty="0" smtClean="0">
                <a:latin typeface="Times New Roman" pitchFamily="18" charset="0"/>
              </a:rPr>
              <a:t> :</a:t>
            </a:r>
            <a:r>
              <a:rPr lang="en-US" altLang="en-US" sz="2400" dirty="0" smtClean="0">
                <a:latin typeface="Times New Roman" pitchFamily="18" charset="0"/>
              </a:rPr>
              <a:t/>
            </a:r>
            <a:br>
              <a:rPr lang="en-US" altLang="en-US" sz="2400" dirty="0" smtClean="0">
                <a:latin typeface="Times New Roman" pitchFamily="18" charset="0"/>
              </a:rPr>
            </a:br>
            <a:r>
              <a:rPr lang="en-US" altLang="en-US" sz="1800" dirty="0" smtClean="0">
                <a:latin typeface="Times New Roman" pitchFamily="18" charset="0"/>
              </a:rPr>
              <a:t/>
            </a:r>
            <a:br>
              <a:rPr lang="en-US" altLang="en-US" sz="1800" dirty="0" smtClean="0">
                <a:latin typeface="Times New Roman" pitchFamily="18" charset="0"/>
              </a:rPr>
            </a:br>
            <a:r>
              <a:rPr lang="en-US" altLang="en-US" sz="2400" dirty="0" smtClean="0">
                <a:latin typeface="Times New Roman" pitchFamily="18" charset="0"/>
              </a:rPr>
              <a:t>	</a:t>
            </a:r>
            <a:r>
              <a:rPr lang="en-US" altLang="en-US" sz="2400" i="1" dirty="0" smtClean="0">
                <a:latin typeface="Times New Roman" pitchFamily="18" charset="0"/>
              </a:rPr>
              <a:t>f(x)</a:t>
            </a:r>
            <a:r>
              <a:rPr lang="en-US" altLang="en-US" sz="2400" dirty="0" smtClean="0">
                <a:latin typeface="Times New Roman" pitchFamily="18" charset="0"/>
              </a:rPr>
              <a:t> = 0.2 +25</a:t>
            </a:r>
            <a:r>
              <a:rPr lang="en-US" altLang="en-US" sz="2400" i="1" dirty="0" smtClean="0">
                <a:latin typeface="Times New Roman" pitchFamily="18" charset="0"/>
              </a:rPr>
              <a:t>x</a:t>
            </a:r>
            <a:r>
              <a:rPr lang="en-US" altLang="en-US" sz="2400" dirty="0" smtClean="0">
                <a:latin typeface="Times New Roman" pitchFamily="18" charset="0"/>
              </a:rPr>
              <a:t> – 200</a:t>
            </a:r>
            <a:r>
              <a:rPr lang="en-US" altLang="en-US" sz="2400" i="1" dirty="0" smtClean="0">
                <a:latin typeface="Times New Roman" pitchFamily="18" charset="0"/>
              </a:rPr>
              <a:t>x</a:t>
            </a:r>
            <a:r>
              <a:rPr lang="en-US" altLang="en-US" sz="2400" baseline="30000" dirty="0" smtClean="0">
                <a:latin typeface="Times New Roman" pitchFamily="18" charset="0"/>
              </a:rPr>
              <a:t>2</a:t>
            </a:r>
            <a:r>
              <a:rPr lang="en-US" altLang="en-US" sz="2400" dirty="0" smtClean="0">
                <a:latin typeface="Times New Roman" pitchFamily="18" charset="0"/>
              </a:rPr>
              <a:t> + 675</a:t>
            </a:r>
            <a:r>
              <a:rPr lang="en-US" altLang="en-US" sz="2400" i="1" dirty="0" smtClean="0">
                <a:latin typeface="Times New Roman" pitchFamily="18" charset="0"/>
              </a:rPr>
              <a:t>x</a:t>
            </a:r>
            <a:r>
              <a:rPr lang="en-US" altLang="en-US" sz="2400" baseline="30000" dirty="0" smtClean="0">
                <a:latin typeface="Times New Roman" pitchFamily="18" charset="0"/>
              </a:rPr>
              <a:t>3</a:t>
            </a:r>
            <a:r>
              <a:rPr lang="en-US" altLang="en-US" sz="2400" dirty="0" smtClean="0">
                <a:latin typeface="Times New Roman" pitchFamily="18" charset="0"/>
              </a:rPr>
              <a:t> – 900</a:t>
            </a:r>
            <a:r>
              <a:rPr lang="en-US" altLang="en-US" sz="2400" i="1" dirty="0" smtClean="0">
                <a:latin typeface="Times New Roman" pitchFamily="18" charset="0"/>
              </a:rPr>
              <a:t>x</a:t>
            </a:r>
            <a:r>
              <a:rPr lang="en-US" altLang="en-US" sz="2400" baseline="30000" dirty="0" smtClean="0">
                <a:latin typeface="Times New Roman" pitchFamily="18" charset="0"/>
              </a:rPr>
              <a:t>4</a:t>
            </a:r>
            <a:r>
              <a:rPr lang="en-US" altLang="en-US" sz="2400" dirty="0" smtClean="0">
                <a:latin typeface="Times New Roman" pitchFamily="18" charset="0"/>
              </a:rPr>
              <a:t> + 400</a:t>
            </a:r>
            <a:r>
              <a:rPr lang="en-US" altLang="en-US" sz="2400" i="1" dirty="0" smtClean="0">
                <a:latin typeface="Times New Roman" pitchFamily="18" charset="0"/>
              </a:rPr>
              <a:t>x</a:t>
            </a:r>
            <a:r>
              <a:rPr lang="en-US" altLang="en-US" sz="2400" baseline="30000" dirty="0" smtClean="0">
                <a:latin typeface="Times New Roman" pitchFamily="18" charset="0"/>
              </a:rPr>
              <a:t>5</a:t>
            </a:r>
            <a:r>
              <a:rPr lang="en-US" altLang="en-US" sz="2400" dirty="0" smtClean="0">
                <a:latin typeface="Times New Roman" pitchFamily="18" charset="0"/>
              </a:rPr>
              <a:t/>
            </a:r>
            <a:br>
              <a:rPr lang="en-US" altLang="en-US" sz="2400" dirty="0" smtClean="0">
                <a:latin typeface="Times New Roman" pitchFamily="18" charset="0"/>
              </a:rPr>
            </a:br>
            <a:r>
              <a:rPr lang="en-US" altLang="en-US" sz="1600" dirty="0" smtClean="0">
                <a:latin typeface="Times New Roman" pitchFamily="18" charset="0"/>
              </a:rPr>
              <a:t/>
            </a:r>
            <a:br>
              <a:rPr lang="en-US" altLang="en-US" sz="1600" dirty="0" smtClean="0">
                <a:latin typeface="Times New Roman" pitchFamily="18" charset="0"/>
              </a:rPr>
            </a:br>
            <a:r>
              <a:rPr lang="en-US" altLang="en-US" sz="2400" dirty="0" err="1" smtClean="0">
                <a:latin typeface="Times New Roman" pitchFamily="18" charset="0"/>
              </a:rPr>
              <a:t>Integrasi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i="1" dirty="0" smtClean="0">
                <a:latin typeface="Times New Roman" pitchFamily="18" charset="0"/>
              </a:rPr>
              <a:t>f(x)</a:t>
            </a:r>
            <a:r>
              <a:rPr lang="en-US" altLang="en-US" sz="2400" dirty="0" smtClean="0">
                <a:latin typeface="Times New Roman" pitchFamily="18" charset="0"/>
              </a:rPr>
              <a:t>  </a:t>
            </a:r>
            <a:r>
              <a:rPr lang="en-US" altLang="en-US" sz="2400" dirty="0" err="1" smtClean="0">
                <a:latin typeface="Times New Roman" pitchFamily="18" charset="0"/>
              </a:rPr>
              <a:t>dari</a:t>
            </a:r>
            <a:r>
              <a:rPr lang="en-US" altLang="en-US" sz="2400" dirty="0" smtClean="0">
                <a:latin typeface="Times New Roman" pitchFamily="18" charset="0"/>
              </a:rPr>
              <a:t>  a=0 </a:t>
            </a:r>
            <a:r>
              <a:rPr lang="en-US" altLang="en-US" sz="2400" dirty="0" err="1" smtClean="0">
                <a:latin typeface="Times New Roman" pitchFamily="18" charset="0"/>
              </a:rPr>
              <a:t>hingga</a:t>
            </a:r>
            <a:r>
              <a:rPr lang="en-US" altLang="en-US" sz="2400" dirty="0" smtClean="0">
                <a:latin typeface="Times New Roman" pitchFamily="18" charset="0"/>
              </a:rPr>
              <a:t> b=0.8</a:t>
            </a:r>
            <a:br>
              <a:rPr lang="en-US" altLang="en-US" sz="2400" dirty="0" smtClean="0">
                <a:latin typeface="Times New Roman" pitchFamily="18" charset="0"/>
              </a:rPr>
            </a:br>
            <a:r>
              <a:rPr lang="en-US" altLang="en-US" sz="2000" dirty="0" smtClean="0">
                <a:latin typeface="Times New Roman" pitchFamily="18" charset="0"/>
              </a:rPr>
              <a:t/>
            </a:r>
            <a:br>
              <a:rPr lang="en-US" altLang="en-US" sz="2000" dirty="0" smtClean="0">
                <a:latin typeface="Times New Roman" pitchFamily="18" charset="0"/>
              </a:rPr>
            </a:br>
            <a:r>
              <a:rPr lang="en-US" altLang="en-US" sz="2000" dirty="0" smtClean="0">
                <a:latin typeface="Times New Roman" pitchFamily="18" charset="0"/>
              </a:rPr>
              <a:t/>
            </a:r>
            <a:br>
              <a:rPr lang="en-US" altLang="en-US" sz="2000" dirty="0" smtClean="0">
                <a:latin typeface="Times New Roman" pitchFamily="18" charset="0"/>
              </a:rPr>
            </a:br>
            <a:r>
              <a:rPr lang="en-US" altLang="en-US" sz="2000" dirty="0" smtClean="0">
                <a:latin typeface="Times New Roman" pitchFamily="18" charset="0"/>
              </a:rPr>
              <a:t/>
            </a:r>
            <a:br>
              <a:rPr lang="en-US" altLang="en-US" sz="2000" dirty="0" smtClean="0">
                <a:latin typeface="Times New Roman" pitchFamily="18" charset="0"/>
              </a:rPr>
            </a:br>
            <a:r>
              <a:rPr lang="en-US" altLang="en-US" sz="2000" dirty="0" smtClean="0">
                <a:latin typeface="Times New Roman" pitchFamily="18" charset="0"/>
              </a:rPr>
              <a:t/>
            </a:r>
            <a:br>
              <a:rPr lang="en-US" altLang="en-US" sz="2000" dirty="0" smtClean="0">
                <a:latin typeface="Times New Roman" pitchFamily="18" charset="0"/>
              </a:rPr>
            </a:br>
            <a:endParaRPr lang="en-US" altLang="en-US" sz="2400" u="sng" dirty="0" smtClean="0">
              <a:latin typeface="Times New Roman" pitchFamily="18" charset="0"/>
            </a:endParaRP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90538" y="4043363"/>
          <a:ext cx="4713287" cy="2482850"/>
        </p:xfrm>
        <a:graphic>
          <a:graphicData uri="http://schemas.openxmlformats.org/presentationml/2006/ole">
            <p:oleObj spid="_x0000_s6146" name="Equation" r:id="rId3" imgW="2844720" imgH="1498320" progId="Equation.3">
              <p:embed/>
            </p:oleObj>
          </a:graphicData>
        </a:graphic>
      </p:graphicFrame>
      <p:graphicFrame>
        <p:nvGraphicFramePr>
          <p:cNvPr id="5123" name="Object 11"/>
          <p:cNvGraphicFramePr>
            <a:graphicFrameLocks noChangeAspect="1"/>
          </p:cNvGraphicFramePr>
          <p:nvPr>
            <p:ph sz="quarter" idx="2"/>
          </p:nvPr>
        </p:nvGraphicFramePr>
        <p:xfrm>
          <a:off x="1979712" y="2276872"/>
          <a:ext cx="5224463" cy="855662"/>
        </p:xfrm>
        <a:graphic>
          <a:graphicData uri="http://schemas.openxmlformats.org/presentationml/2006/ole">
            <p:oleObj spid="_x0000_s6147" name="Equation" r:id="rId4" imgW="2946240" imgH="482400" progId="Equation.3">
              <p:embed/>
            </p:oleObj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93713" y="3313113"/>
            <a:ext cx="8324850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sz="2400" u="sng" kern="0" dirty="0" err="1" smtClean="0">
                <a:solidFill>
                  <a:srgbClr val="0099FF"/>
                </a:solidFill>
                <a:ea typeface="+mj-ea"/>
                <a:cs typeface="+mj-cs"/>
              </a:rPr>
              <a:t>Solusi</a:t>
            </a:r>
            <a:r>
              <a:rPr lang="en-US" sz="2400" u="sng" kern="0" dirty="0" smtClean="0">
                <a:solidFill>
                  <a:srgbClr val="0099FF"/>
                </a:solidFill>
                <a:ea typeface="+mj-ea"/>
                <a:cs typeface="+mj-cs"/>
              </a:rPr>
              <a:t>:</a:t>
            </a:r>
            <a:r>
              <a:rPr lang="en-US" sz="2400" kern="0" dirty="0" smtClean="0">
                <a:solidFill>
                  <a:schemeClr val="accent1"/>
                </a:solidFill>
                <a:ea typeface="+mj-ea"/>
                <a:cs typeface="+mj-cs"/>
              </a:rPr>
              <a:t>    </a:t>
            </a:r>
            <a:r>
              <a:rPr lang="en-US" sz="2400" kern="0" dirty="0">
                <a:solidFill>
                  <a:schemeClr val="tx2"/>
                </a:solidFill>
                <a:ea typeface="+mj-ea"/>
                <a:cs typeface="+mj-cs"/>
              </a:rPr>
              <a:t>f(a)=f(0) = 0.2  and   f(b)=f(0.8) = 0.232</a:t>
            </a:r>
            <a:br>
              <a:rPr lang="en-US" sz="2400" kern="0" dirty="0">
                <a:solidFill>
                  <a:schemeClr val="tx2"/>
                </a:solidFill>
                <a:ea typeface="+mj-ea"/>
                <a:cs typeface="+mj-cs"/>
              </a:rPr>
            </a:br>
            <a:r>
              <a:rPr lang="en-US" sz="2400" kern="0" dirty="0">
                <a:solidFill>
                  <a:schemeClr val="tx2"/>
                </a:solidFill>
                <a:ea typeface="+mj-ea"/>
                <a:cs typeface="+mj-cs"/>
              </a:rPr>
              <a:t/>
            </a:r>
            <a:br>
              <a:rPr lang="en-US" sz="2400" kern="0" dirty="0">
                <a:solidFill>
                  <a:schemeClr val="tx2"/>
                </a:solidFill>
                <a:ea typeface="+mj-ea"/>
                <a:cs typeface="+mj-cs"/>
              </a:rPr>
            </a:br>
            <a:r>
              <a:rPr lang="en-US" sz="2400" kern="0" dirty="0">
                <a:solidFill>
                  <a:schemeClr val="tx2"/>
                </a:solidFill>
                <a:ea typeface="+mj-ea"/>
                <a:cs typeface="+mj-cs"/>
              </a:rPr>
              <a:t/>
            </a:r>
            <a:br>
              <a:rPr lang="en-US" sz="2400" kern="0" dirty="0">
                <a:solidFill>
                  <a:schemeClr val="tx2"/>
                </a:solidFill>
                <a:ea typeface="+mj-ea"/>
                <a:cs typeface="+mj-cs"/>
              </a:rPr>
            </a:br>
            <a:r>
              <a:rPr lang="en-US" sz="2400" kern="0" dirty="0">
                <a:solidFill>
                  <a:schemeClr val="tx2"/>
                </a:solidFill>
                <a:ea typeface="+mj-ea"/>
                <a:cs typeface="+mj-cs"/>
              </a:rPr>
              <a:t/>
            </a:r>
            <a:br>
              <a:rPr lang="en-US" sz="2400" kern="0" dirty="0">
                <a:solidFill>
                  <a:schemeClr val="tx2"/>
                </a:solidFill>
                <a:ea typeface="+mj-ea"/>
                <a:cs typeface="+mj-cs"/>
              </a:rPr>
            </a:br>
            <a:endParaRPr lang="en-US" sz="2400" u="sng" kern="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pic>
        <p:nvPicPr>
          <p:cNvPr id="6150" name="Picture 13" descr="Fig2106"/>
          <p:cNvPicPr>
            <a:picLocks noChangeAspect="1" noChangeArrowheads="1"/>
          </p:cNvPicPr>
          <p:nvPr/>
        </p:nvPicPr>
        <p:blipFill>
          <a:blip r:embed="rId5" cstate="print"/>
          <a:srcRect l="3920" t="3313" r="3673" b="2251"/>
          <a:stretch>
            <a:fillRect/>
          </a:stretch>
        </p:blipFill>
        <p:spPr bwMode="auto">
          <a:xfrm>
            <a:off x="5422900" y="3970338"/>
            <a:ext cx="335915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40400" y="6167438"/>
            <a:ext cx="2628900" cy="109537"/>
          </a:xfrm>
          <a:prstGeom prst="rect">
            <a:avLst/>
          </a:prstGeom>
          <a:solidFill>
            <a:srgbClr val="FFC000">
              <a:alpha val="2509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Aturan</a:t>
            </a:r>
            <a:r>
              <a:rPr lang="en-US" sz="2800" dirty="0" smtClean="0"/>
              <a:t> </a:t>
            </a:r>
            <a:r>
              <a:rPr lang="en-US" sz="2800" dirty="0" err="1" smtClean="0"/>
              <a:t>Trapesium</a:t>
            </a:r>
            <a:r>
              <a:rPr lang="en-US" sz="2800" dirty="0" smtClean="0"/>
              <a:t> </a:t>
            </a:r>
            <a:r>
              <a:rPr lang="en-US" sz="2800" dirty="0" err="1" smtClean="0"/>
              <a:t>Segmen</a:t>
            </a:r>
            <a:r>
              <a:rPr lang="en-US" sz="2800" dirty="0" smtClean="0"/>
              <a:t> </a:t>
            </a:r>
            <a:r>
              <a:rPr lang="en-US" sz="2800" dirty="0" err="1" smtClean="0"/>
              <a:t>Berganda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908720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akurasi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trapesium</a:t>
            </a:r>
            <a:r>
              <a:rPr lang="en-US" dirty="0" smtClean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membagi</a:t>
            </a:r>
            <a:r>
              <a:rPr lang="en-US" dirty="0" smtClean="0"/>
              <a:t> interval </a:t>
            </a:r>
            <a:r>
              <a:rPr lang="en-US" dirty="0" err="1" smtClean="0"/>
              <a:t>integrasi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a </a:t>
            </a:r>
            <a:r>
              <a:rPr lang="en-US" dirty="0" err="1" smtClean="0"/>
              <a:t>ke</a:t>
            </a:r>
            <a:r>
              <a:rPr lang="en-US" dirty="0" smtClean="0"/>
              <a:t> b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ditambahkan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integrasi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interval. </a:t>
            </a:r>
            <a:r>
              <a:rPr lang="en-US" dirty="0" err="1" smtClean="0"/>
              <a:t>Persamaan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formulasi</a:t>
            </a:r>
            <a:r>
              <a:rPr lang="en-US" dirty="0" smtClean="0"/>
              <a:t> </a:t>
            </a:r>
            <a:r>
              <a:rPr lang="en-US" dirty="0" err="1" smtClean="0"/>
              <a:t>integrasi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berganda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(</a:t>
            </a:r>
            <a:r>
              <a:rPr lang="en-US" dirty="0" err="1" smtClean="0"/>
              <a:t>gabungan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852936"/>
            <a:ext cx="28289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24944"/>
            <a:ext cx="23717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04248" y="3284984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dirty="0" smtClean="0"/>
              <a:t>2 </a:t>
            </a:r>
            <a:r>
              <a:rPr lang="en-US" dirty="0" err="1" smtClean="0"/>
              <a:t>segmen</a:t>
            </a:r>
            <a:endParaRPr lang="en-US" dirty="0" smtClean="0"/>
          </a:p>
          <a:p>
            <a:pPr marL="342900" indent="-342900">
              <a:buAutoNum type="alphaLcPeriod"/>
            </a:pPr>
            <a:r>
              <a:rPr lang="en-US" dirty="0" smtClean="0"/>
              <a:t>3 </a:t>
            </a:r>
            <a:r>
              <a:rPr lang="en-US" dirty="0" err="1" smtClean="0"/>
              <a:t>segmen</a:t>
            </a:r>
            <a:endParaRPr lang="en-US" dirty="0" smtClean="0"/>
          </a:p>
          <a:p>
            <a:pPr marL="342900" indent="-342900">
              <a:buAutoNum type="alphaLcPeriod"/>
            </a:pPr>
            <a:r>
              <a:rPr lang="en-US" dirty="0" smtClean="0"/>
              <a:t>4 </a:t>
            </a:r>
            <a:r>
              <a:rPr lang="en-US" dirty="0" err="1" smtClean="0"/>
              <a:t>segmen</a:t>
            </a:r>
            <a:endParaRPr lang="en-US" dirty="0" smtClean="0"/>
          </a:p>
          <a:p>
            <a:pPr marL="342900" indent="-342900">
              <a:buAutoNum type="alphaLcPeriod"/>
            </a:pPr>
            <a:r>
              <a:rPr lang="en-US" dirty="0" smtClean="0"/>
              <a:t>5 </a:t>
            </a:r>
            <a:r>
              <a:rPr lang="en-US" dirty="0" err="1" smtClean="0"/>
              <a:t>segmen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Aturan</a:t>
            </a:r>
            <a:r>
              <a:rPr lang="en-US" sz="3200" dirty="0" smtClean="0"/>
              <a:t> </a:t>
            </a:r>
            <a:r>
              <a:rPr lang="en-US" sz="3200" dirty="0" err="1" smtClean="0"/>
              <a:t>Trapesium</a:t>
            </a:r>
            <a:r>
              <a:rPr lang="en-US" sz="3200" dirty="0" smtClean="0"/>
              <a:t> </a:t>
            </a:r>
            <a:r>
              <a:rPr lang="en-US" sz="3200" dirty="0" err="1" smtClean="0"/>
              <a:t>Segmen</a:t>
            </a:r>
            <a:r>
              <a:rPr lang="en-US" sz="3200" dirty="0" smtClean="0"/>
              <a:t> </a:t>
            </a:r>
            <a:r>
              <a:rPr lang="en-US" sz="3200" dirty="0" err="1" smtClean="0"/>
              <a:t>Berganda</a:t>
            </a:r>
            <a:endParaRPr lang="en-US" sz="3200" dirty="0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539552" y="1628800"/>
          <a:ext cx="4680520" cy="1495009"/>
        </p:xfrm>
        <a:graphic>
          <a:graphicData uri="http://schemas.openxmlformats.org/presentationml/2006/ole">
            <p:oleObj spid="_x0000_s8194" name="Equation" r:id="rId3" imgW="3974760" imgH="1269720" progId="Equation.3">
              <p:embed/>
            </p:oleObj>
          </a:graphicData>
        </a:graphic>
      </p:graphicFrame>
      <p:pic>
        <p:nvPicPr>
          <p:cNvPr id="5" name="Picture 5" descr="Fig2108"/>
          <p:cNvPicPr>
            <a:picLocks noChangeAspect="1" noChangeArrowheads="1"/>
          </p:cNvPicPr>
          <p:nvPr/>
        </p:nvPicPr>
        <p:blipFill>
          <a:blip r:embed="rId4" cstate="print"/>
          <a:srcRect l="3465" t="919" r="3210" b="2107"/>
          <a:stretch>
            <a:fillRect/>
          </a:stretch>
        </p:blipFill>
        <p:spPr bwMode="auto">
          <a:xfrm>
            <a:off x="5508104" y="908720"/>
            <a:ext cx="346625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251520" y="4797152"/>
          <a:ext cx="8324255" cy="1749236"/>
        </p:xfrm>
        <a:graphic>
          <a:graphicData uri="http://schemas.openxmlformats.org/presentationml/2006/ole">
            <p:oleObj spid="_x0000_s8195" name="Equation" r:id="rId5" imgW="7010280" imgH="1473120" progId="Equation.3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4788024" y="6381328"/>
            <a:ext cx="288032" cy="2452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55976" y="6550223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lebar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703840" y="655022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Tinggi</a:t>
            </a:r>
            <a:r>
              <a:rPr lang="en-US" sz="1400" dirty="0" smtClean="0"/>
              <a:t> rata-rata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119675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Jika</a:t>
            </a:r>
            <a:r>
              <a:rPr lang="en-US" dirty="0" smtClean="0"/>
              <a:t>  h= </a:t>
            </a:r>
            <a:r>
              <a:rPr lang="en-US" dirty="0" err="1" smtClean="0"/>
              <a:t>lebar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n = </a:t>
            </a:r>
            <a:r>
              <a:rPr lang="en-US" dirty="0" err="1" smtClean="0"/>
              <a:t>banyaknya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436096" y="5517232"/>
            <a:ext cx="3384376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690</Words>
  <Application>Microsoft Office PowerPoint</Application>
  <PresentationFormat>On-screen Show (4:3)</PresentationFormat>
  <Paragraphs>124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Equation</vt:lpstr>
      <vt:lpstr>Microsoft Equation 3.0</vt:lpstr>
      <vt:lpstr>Formula Integrasi  Newton-Cotes</vt:lpstr>
      <vt:lpstr>Formula Newton Cotes</vt:lpstr>
      <vt:lpstr>Formula Newton Cotes</vt:lpstr>
      <vt:lpstr>Formula Newton Cotes</vt:lpstr>
      <vt:lpstr>Aturan Trapesium</vt:lpstr>
      <vt:lpstr>Aturan Trapesium</vt:lpstr>
      <vt:lpstr>Contoh: aplikasi tunggal dari aturan trapesium Integrasikan secara numerik :   f(x) = 0.2 +25x – 200x2 + 675x3 – 900x4 + 400x5  Integrasi f(x)  dari  a=0 hingga b=0.8     </vt:lpstr>
      <vt:lpstr>Aturan Trapesium Segmen Berganda</vt:lpstr>
      <vt:lpstr>Aturan Trapesium Segmen Berganda</vt:lpstr>
      <vt:lpstr>Aturan Trapesium Segmen Berganda</vt:lpstr>
      <vt:lpstr>Aturan Trapesium Segmen Berganda</vt:lpstr>
      <vt:lpstr>Aturan Simpson</vt:lpstr>
      <vt:lpstr>Aturan Simpson 1/3</vt:lpstr>
      <vt:lpstr>Aturan Simpson 1/3</vt:lpstr>
      <vt:lpstr>Aturan Simpson 1/3 Segmen Berganda</vt:lpstr>
      <vt:lpstr>Aturan Simpson 3/8</vt:lpstr>
      <vt:lpstr>Formula Integrasi  Tertutup Newton-Cotes</vt:lpstr>
      <vt:lpstr>Integrasi dengan Segmen Tidak Sama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Formulasi Integrasi  Newton-Cotes</dc:title>
  <dc:creator>moi</dc:creator>
  <cp:lastModifiedBy>moi</cp:lastModifiedBy>
  <cp:revision>70</cp:revision>
  <dcterms:created xsi:type="dcterms:W3CDTF">2014-06-22T15:26:34Z</dcterms:created>
  <dcterms:modified xsi:type="dcterms:W3CDTF">2015-06-07T15:32:58Z</dcterms:modified>
</cp:coreProperties>
</file>