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0000"/>
    <a:srgbClr val="FF3300"/>
    <a:srgbClr val="34523B"/>
    <a:srgbClr val="3E6247"/>
    <a:srgbClr val="578964"/>
    <a:srgbClr val="419F7B"/>
    <a:srgbClr val="2FB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4343400" cy="1447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038600"/>
            <a:ext cx="4191000" cy="11430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3152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14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90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2C8BADA9-2A3D-4EFA-9707-0D0F3B26840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1016000" y="0"/>
            <a:ext cx="5867400" cy="3822700"/>
            <a:chOff x="640" y="0"/>
            <a:chExt cx="3696" cy="2408"/>
          </a:xfrm>
        </p:grpSpPr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1184" y="1368"/>
              <a:ext cx="3152" cy="10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1333" y="1232"/>
              <a:ext cx="2859" cy="1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auto">
            <a:xfrm>
              <a:off x="640" y="0"/>
              <a:ext cx="683" cy="17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624" y="1416"/>
                </a:cxn>
              </a:cxnLst>
              <a:rect l="0" t="0" r="r" b="b"/>
              <a:pathLst>
                <a:path w="624" h="1416">
                  <a:moveTo>
                    <a:pt x="0" y="0"/>
                  </a:moveTo>
                  <a:lnTo>
                    <a:pt x="0" y="1416"/>
                  </a:lnTo>
                  <a:lnTo>
                    <a:pt x="624" y="141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auto">
            <a:xfrm>
              <a:off x="768" y="0"/>
              <a:ext cx="416" cy="20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624" y="1416"/>
                </a:cxn>
              </a:cxnLst>
              <a:rect l="0" t="0" r="r" b="b"/>
              <a:pathLst>
                <a:path w="624" h="1416">
                  <a:moveTo>
                    <a:pt x="0" y="0"/>
                  </a:moveTo>
                  <a:lnTo>
                    <a:pt x="0" y="1416"/>
                  </a:lnTo>
                  <a:lnTo>
                    <a:pt x="624" y="1416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11" descr="liam_ball_1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657600" y="381000"/>
            <a:ext cx="866775" cy="1019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35475-B7D2-4CB7-848E-A3CDC654A6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600" y="381000"/>
            <a:ext cx="1676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48768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FA5F8-431D-4444-AA4B-87F03F7796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F0034-7D33-428E-95FD-70181F17C09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6" descr="liam_ball_1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4800" y="4572000"/>
            <a:ext cx="866775" cy="10191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8445A-C02A-46F7-AAB0-C14950995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76400"/>
            <a:ext cx="2628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2628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E5650-FE3E-415E-99FB-DC55E6731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8B39-FFC7-4B31-9FB2-DAD5058E0B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14E05-922C-47DE-8FFF-8BD4629D0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163D2-166D-4000-9DBD-43E792969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D4AEF-4924-427B-8395-B19647BB4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itmap_125.bmp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12009" t="15208" r="13008" b="12808"/>
          <a:stretch>
            <a:fillRect/>
          </a:stretch>
        </p:blipFill>
        <p:spPr>
          <a:xfrm>
            <a:off x="914400" y="1371600"/>
            <a:ext cx="5715000" cy="4572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0" y="1752600"/>
            <a:ext cx="5257800" cy="3962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2600" y="6053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F0A05-54F0-4A82-A43E-259516F0F4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76400"/>
            <a:ext cx="5410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87F288A8-6C74-4300-AECF-D83F95E5778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304800" y="165100"/>
            <a:ext cx="8813800" cy="6692900"/>
            <a:chOff x="192" y="104"/>
            <a:chExt cx="5552" cy="4216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192" y="104"/>
              <a:ext cx="3763" cy="6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96" y="192"/>
              <a:ext cx="3817" cy="6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1112" y="751"/>
              <a:ext cx="0" cy="3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640" y="680"/>
              <a:ext cx="5104" cy="1792"/>
            </a:xfrm>
            <a:custGeom>
              <a:avLst/>
              <a:gdLst/>
              <a:ahLst/>
              <a:cxnLst>
                <a:cxn ang="0">
                  <a:pos x="4816" y="0"/>
                </a:cxn>
                <a:cxn ang="0">
                  <a:pos x="0" y="0"/>
                </a:cxn>
                <a:cxn ang="0">
                  <a:pos x="0" y="1984"/>
                </a:cxn>
                <a:cxn ang="0">
                  <a:pos x="448" y="1984"/>
                </a:cxn>
              </a:cxnLst>
              <a:rect l="0" t="0" r="r" b="b"/>
              <a:pathLst>
                <a:path w="4816" h="1984">
                  <a:moveTo>
                    <a:pt x="4816" y="0"/>
                  </a:moveTo>
                  <a:lnTo>
                    <a:pt x="0" y="0"/>
                  </a:lnTo>
                  <a:lnTo>
                    <a:pt x="0" y="1984"/>
                  </a:lnTo>
                  <a:lnTo>
                    <a:pt x="448" y="1984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>
        <p:tmplLst>
          <p:tmpl lvl="1">
            <p:tnLst>
              <p:par>
                <p:cTn presetID="45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rgbClr val="FF00FF"/>
                </a:solidFill>
              </a:rPr>
              <a:t>WAWASAN  NUSANTARA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038600"/>
            <a:ext cx="4522440" cy="1143000"/>
          </a:xfrm>
        </p:spPr>
        <p:txBody>
          <a:bodyPr/>
          <a:lstStyle/>
          <a:p>
            <a:pPr algn="ctr"/>
            <a:r>
              <a:rPr lang="id-ID" b="1" dirty="0" smtClean="0"/>
              <a:t>D</a:t>
            </a:r>
            <a:r>
              <a:rPr lang="en-US" b="1" dirty="0" smtClean="0"/>
              <a:t>r</a:t>
            </a:r>
            <a:r>
              <a:rPr lang="id-ID" b="1" dirty="0" smtClean="0"/>
              <a:t>. Dewi Kurniasih</a:t>
            </a:r>
            <a:r>
              <a:rPr lang="en-US" b="1" dirty="0" smtClean="0"/>
              <a:t>, S.IP.,</a:t>
            </a:r>
            <a:r>
              <a:rPr lang="en-US" b="1" dirty="0" err="1" smtClean="0"/>
              <a:t>M.Si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PENGERTIAN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352928" cy="4104456"/>
          </a:xfrm>
        </p:spPr>
        <p:txBody>
          <a:bodyPr/>
          <a:lstStyle/>
          <a:p>
            <a:r>
              <a:rPr lang="id-ID" dirty="0" smtClean="0"/>
              <a:t>Wawasan 	 “</a:t>
            </a:r>
            <a:r>
              <a:rPr lang="id-ID" i="1" dirty="0" smtClean="0"/>
              <a:t>Wawas”</a:t>
            </a:r>
            <a:r>
              <a:rPr lang="id-ID" dirty="0" smtClean="0"/>
              <a:t> (Bhs Jawa): Pandangan</a:t>
            </a:r>
          </a:p>
          <a:p>
            <a:endParaRPr lang="id-ID" dirty="0" smtClean="0"/>
          </a:p>
          <a:p>
            <a:r>
              <a:rPr lang="id-ID" dirty="0" smtClean="0"/>
              <a:t>Nusantara	  “Nusa” dan “Antara”</a:t>
            </a:r>
          </a:p>
          <a:p>
            <a:endParaRPr lang="id-ID" dirty="0" smtClean="0"/>
          </a:p>
          <a:p>
            <a:r>
              <a:rPr lang="id-ID" dirty="0" smtClean="0"/>
              <a:t>Prof. Wan Usman: “.. Cara pandang Bangsa Indonesia mengenai diri dan tanah airnya sebagai negara kepulauan dengan semua aspek kehidupan yang beragam ..”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6672"/>
            <a:ext cx="2604223" cy="187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>
            <a:off x="2699792" y="2492896"/>
            <a:ext cx="576064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699792" y="3573016"/>
            <a:ext cx="576064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HAKEKAT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0416"/>
            <a:ext cx="6631632" cy="4704928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Keutuhan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nusantara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id-ID" dirty="0" smtClean="0">
                <a:solidFill>
                  <a:srgbClr val="FF0000"/>
                </a:solidFill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</a:rPr>
              <a:t>.. </a:t>
            </a:r>
            <a:r>
              <a:rPr lang="en-US" dirty="0" err="1" smtClean="0">
                <a:solidFill>
                  <a:srgbClr val="FF0000"/>
                </a:solidFill>
              </a:rPr>
              <a:t>cara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pandang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selalu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utuh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id-ID" dirty="0" smtClean="0">
                <a:solidFill>
                  <a:srgbClr val="FF0000"/>
                </a:solidFill>
              </a:rPr>
              <a:t>                 </a:t>
            </a:r>
            <a:r>
              <a:rPr lang="en-US" dirty="0" err="1" smtClean="0">
                <a:solidFill>
                  <a:srgbClr val="FF0000"/>
                </a:solidFill>
              </a:rPr>
              <a:t>menyeluruh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lingkup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nusantara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kepentingan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nasional</a:t>
            </a:r>
            <a:r>
              <a:rPr lang="en-US" dirty="0" smtClean="0">
                <a:solidFill>
                  <a:srgbClr val="FF0000"/>
                </a:solidFill>
              </a:rPr>
              <a:t>..       </a:t>
            </a:r>
            <a:endParaRPr lang="id-ID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“ </a:t>
            </a:r>
            <a:r>
              <a:rPr lang="en-US" dirty="0" err="1" smtClean="0">
                <a:solidFill>
                  <a:srgbClr val="FF0000"/>
                </a:solidFill>
              </a:rPr>
              <a:t>Setiap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warganegara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aparatur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harus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berfikir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bersikap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bertindak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secara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utuh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menyeluruh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kepentingan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bangsa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negara</a:t>
            </a:r>
            <a:r>
              <a:rPr lang="en-US" dirty="0" smtClean="0">
                <a:solidFill>
                  <a:srgbClr val="FF0000"/>
                </a:solidFill>
              </a:rPr>
              <a:t> Indonesia”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66074"/>
            <a:ext cx="2664296" cy="199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ASAS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76400"/>
            <a:ext cx="8424936" cy="4704928"/>
          </a:xfrm>
        </p:spPr>
        <p:txBody>
          <a:bodyPr/>
          <a:lstStyle/>
          <a:p>
            <a:pPr marL="1089025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Kepentingan yang sama</a:t>
            </a:r>
            <a:endParaRPr lang="en-US" dirty="0" smtClean="0">
              <a:solidFill>
                <a:srgbClr val="7030A0"/>
              </a:solidFill>
            </a:endParaRPr>
          </a:p>
          <a:p>
            <a:pPr marL="1089025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Keadilan</a:t>
            </a:r>
            <a:endParaRPr lang="en-US" dirty="0" smtClean="0">
              <a:solidFill>
                <a:srgbClr val="7030A0"/>
              </a:solidFill>
            </a:endParaRPr>
          </a:p>
          <a:p>
            <a:pPr marL="1089025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Kejujuran</a:t>
            </a:r>
            <a:endParaRPr lang="en-US" dirty="0" smtClean="0">
              <a:solidFill>
                <a:srgbClr val="7030A0"/>
              </a:solidFill>
            </a:endParaRPr>
          </a:p>
          <a:p>
            <a:pPr marL="1089025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Solidaritas</a:t>
            </a:r>
            <a:endParaRPr lang="en-US" dirty="0" smtClean="0">
              <a:solidFill>
                <a:srgbClr val="7030A0"/>
              </a:solidFill>
            </a:endParaRPr>
          </a:p>
          <a:p>
            <a:pPr marL="1089025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Kerjasama</a:t>
            </a:r>
            <a:endParaRPr lang="en-US" dirty="0" smtClean="0">
              <a:solidFill>
                <a:srgbClr val="7030A0"/>
              </a:solidFill>
            </a:endParaRPr>
          </a:p>
          <a:p>
            <a:pPr marL="2513013" lvl="0" indent="-514350"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Kesetiaan terhadap ikrar bersama demi terpeliharanya persatuan dan kesatuan dalam kebhinekaan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32656"/>
            <a:ext cx="3321720" cy="248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670367"/>
            <a:ext cx="2733650" cy="192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81000"/>
            <a:ext cx="8964488" cy="685800"/>
          </a:xfrm>
        </p:spPr>
        <p:txBody>
          <a:bodyPr/>
          <a:lstStyle/>
          <a:p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ARAH PANDANG, KEDUDUKAN DAN FUNGSI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991672" cy="4848944"/>
          </a:xfrm>
        </p:spPr>
        <p:txBody>
          <a:bodyPr/>
          <a:lstStyle/>
          <a:p>
            <a:pPr marL="719138" indent="-600075">
              <a:buFont typeface="Wingdings" pitchFamily="2" charset="2"/>
              <a:buChar char="q"/>
            </a:pPr>
            <a:r>
              <a:rPr lang="de-DE" sz="2400" dirty="0" smtClean="0">
                <a:solidFill>
                  <a:srgbClr val="FF3300"/>
                </a:solidFill>
              </a:rPr>
              <a:t>Arah pandang Wanus ke dalam dan ke luar..</a:t>
            </a:r>
            <a:endParaRPr lang="id-ID" sz="2400" dirty="0" smtClean="0">
              <a:solidFill>
                <a:srgbClr val="FF3300"/>
              </a:solidFill>
            </a:endParaRPr>
          </a:p>
          <a:p>
            <a:pPr marL="719138" indent="-600075">
              <a:buFont typeface="Wingdings" pitchFamily="2" charset="2"/>
              <a:buChar char="q"/>
            </a:pPr>
            <a:endParaRPr lang="de-DE" sz="2400" dirty="0" smtClean="0">
              <a:solidFill>
                <a:srgbClr val="FF3300"/>
              </a:solidFill>
            </a:endParaRPr>
          </a:p>
          <a:p>
            <a:pPr marL="719138" indent="-600075">
              <a:buFont typeface="Wingdings" pitchFamily="2" charset="2"/>
              <a:buChar char="q"/>
            </a:pPr>
            <a:r>
              <a:rPr lang="de-DE" sz="2400" dirty="0" smtClean="0">
                <a:solidFill>
                  <a:srgbClr val="FF3300"/>
                </a:solidFill>
              </a:rPr>
              <a:t>... Landasan visional dalam menyelenggarakan kehidupan nasional ...</a:t>
            </a:r>
            <a:endParaRPr lang="id-ID" sz="2400" dirty="0" smtClean="0">
              <a:solidFill>
                <a:srgbClr val="FF3300"/>
              </a:solidFill>
            </a:endParaRPr>
          </a:p>
          <a:p>
            <a:pPr marL="719138" indent="-600075">
              <a:buFont typeface="Wingdings" pitchFamily="2" charset="2"/>
              <a:buChar char="q"/>
            </a:pPr>
            <a:endParaRPr lang="de-DE" sz="2400" dirty="0" smtClean="0">
              <a:solidFill>
                <a:srgbClr val="FF3300"/>
              </a:solidFill>
            </a:endParaRPr>
          </a:p>
          <a:p>
            <a:pPr marL="719138" indent="-600075">
              <a:buFont typeface="Wingdings" pitchFamily="2" charset="2"/>
              <a:buChar char="q"/>
            </a:pPr>
            <a:r>
              <a:rPr lang="de-DE" sz="2400" dirty="0" smtClean="0">
                <a:solidFill>
                  <a:srgbClr val="FF3300"/>
                </a:solidFill>
              </a:rPr>
              <a:t>... Pedoman, motivasi, dorongan serta rambu-rambu dalam menentukan segala kebijakan, keputusan, tindakan dan perbuatan bagi penyelenggara negara baik di tingkat pusat dan daerah maupun bagi seluruh rakyat Indonesia dalam kehidupan bermasyarakat, berbangsa dan bernegara ...</a:t>
            </a:r>
            <a:endParaRPr lang="en-US" sz="2400" dirty="0" smtClean="0">
              <a:solidFill>
                <a:srgbClr val="FF3300"/>
              </a:solidFill>
            </a:endParaRPr>
          </a:p>
          <a:p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94928"/>
            <a:ext cx="7776864" cy="685800"/>
          </a:xfrm>
        </p:spPr>
        <p:txBody>
          <a:bodyPr/>
          <a:lstStyle/>
          <a:p>
            <a:pPr algn="ctr"/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IMPLEMENTASI WANUS DALAM KEHIDUPAN NASIONAL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991672" cy="4848944"/>
          </a:xfrm>
        </p:spPr>
        <p:txBody>
          <a:bodyPr/>
          <a:lstStyle/>
          <a:p>
            <a:pPr marL="730250" lvl="3" indent="-514350">
              <a:buFont typeface="+mj-lt"/>
              <a:buAutoNum type="arabicPeriod"/>
            </a:pPr>
            <a:r>
              <a:rPr lang="de-DE" sz="3600" dirty="0" smtClean="0">
                <a:solidFill>
                  <a:srgbClr val="FF00FF"/>
                </a:solidFill>
              </a:rPr>
              <a:t>Implementasi Wanus dalam kehidupan politik</a:t>
            </a:r>
            <a:endParaRPr lang="en-US" sz="3600" dirty="0" smtClean="0">
              <a:solidFill>
                <a:srgbClr val="FF00FF"/>
              </a:solidFill>
            </a:endParaRPr>
          </a:p>
          <a:p>
            <a:pPr marL="730250" lvl="3" indent="-514350">
              <a:buFont typeface="+mj-lt"/>
              <a:buAutoNum type="arabicPeriod"/>
            </a:pPr>
            <a:r>
              <a:rPr lang="de-DE" sz="3600" dirty="0" smtClean="0">
                <a:solidFill>
                  <a:srgbClr val="FF00FF"/>
                </a:solidFill>
              </a:rPr>
              <a:t>Implementasi Wanus dalam kehidupan ekonomi</a:t>
            </a:r>
            <a:endParaRPr lang="en-US" sz="3600" dirty="0" smtClean="0">
              <a:solidFill>
                <a:srgbClr val="FF00FF"/>
              </a:solidFill>
            </a:endParaRPr>
          </a:p>
          <a:p>
            <a:pPr marL="730250" lvl="3" indent="-514350">
              <a:buFont typeface="+mj-lt"/>
              <a:buAutoNum type="arabicPeriod"/>
            </a:pPr>
            <a:r>
              <a:rPr lang="de-DE" sz="3600" dirty="0" smtClean="0">
                <a:solidFill>
                  <a:srgbClr val="FF00FF"/>
                </a:solidFill>
              </a:rPr>
              <a:t>Implementasi Wanus dalam kehidupan sosial budaya</a:t>
            </a:r>
            <a:endParaRPr lang="en-US" sz="3600" dirty="0" smtClean="0">
              <a:solidFill>
                <a:srgbClr val="FF00FF"/>
              </a:solidFill>
            </a:endParaRPr>
          </a:p>
          <a:p>
            <a:pPr marL="730250" lvl="3" indent="-514350">
              <a:buFont typeface="+mj-lt"/>
              <a:buAutoNum type="arabicPeriod"/>
            </a:pPr>
            <a:r>
              <a:rPr lang="de-DE" sz="3600" dirty="0" smtClean="0">
                <a:solidFill>
                  <a:srgbClr val="FF00FF"/>
                </a:solidFill>
              </a:rPr>
              <a:t>Implementasi Wanus dalam kehidupan hankam</a:t>
            </a:r>
            <a:endParaRPr lang="en-US" sz="3600" dirty="0" smtClean="0">
              <a:solidFill>
                <a:srgbClr val="FF00FF"/>
              </a:solidFill>
            </a:endParaRPr>
          </a:p>
          <a:p>
            <a:endParaRPr lang="en-US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4824536" cy="685800"/>
          </a:xfrm>
        </p:spPr>
        <p:txBody>
          <a:bodyPr/>
          <a:lstStyle/>
          <a:p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SOSIALISASI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6991672" cy="4848944"/>
          </a:xfrm>
        </p:spPr>
        <p:txBody>
          <a:bodyPr/>
          <a:lstStyle/>
          <a:p>
            <a:pPr marL="861822" indent="-742950">
              <a:buNone/>
            </a:pPr>
            <a:r>
              <a:rPr lang="id-ID" sz="3200" dirty="0" smtClean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Sifat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cara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penyampaiannya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1255713" indent="-319088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a.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Langsung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255713" indent="-319088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b.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Tidak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langsung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993775" indent="-830263">
              <a:buNone/>
            </a:pPr>
            <a:r>
              <a:rPr lang="id-ID" sz="3200" dirty="0" smtClean="0">
                <a:solidFill>
                  <a:schemeClr val="accent6">
                    <a:lumMod val="50000"/>
                  </a:schemeClr>
                </a:solidFill>
              </a:rPr>
              <a:t>            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2.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Metode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penyampaiannya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2587625" lvl="1" indent="-428625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Keteladanan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587625" lvl="1" indent="-428625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Edukasi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587625" lvl="1" indent="-428625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Komunikasi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587625" lvl="1" indent="-428625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Integrasi</a:t>
            </a:r>
            <a:endParaRPr lang="en-US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93680"/>
            <a:ext cx="3591272" cy="260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4824536" cy="685800"/>
          </a:xfrm>
        </p:spPr>
        <p:txBody>
          <a:bodyPr/>
          <a:lstStyle/>
          <a:p>
            <a:r>
              <a:rPr lang="id-ID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TANTANGAN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3116560"/>
            <a:ext cx="7135688" cy="3480792"/>
          </a:xfrm>
        </p:spPr>
        <p:txBody>
          <a:bodyPr/>
          <a:lstStyle/>
          <a:p>
            <a:pPr marL="630238" lvl="0" indent="-630238">
              <a:buFont typeface="Wingdings" pitchFamily="2" charset="2"/>
              <a:buChar char="ü"/>
            </a:pPr>
            <a:r>
              <a:rPr lang="en-US" sz="4000" dirty="0" err="1" smtClean="0">
                <a:solidFill>
                  <a:srgbClr val="CC0000"/>
                </a:solidFill>
              </a:rPr>
              <a:t>Pemberdayaan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masyarakat</a:t>
            </a:r>
            <a:endParaRPr lang="en-US" sz="4000" dirty="0" smtClean="0">
              <a:solidFill>
                <a:srgbClr val="CC0000"/>
              </a:solidFill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US" sz="4000" dirty="0" err="1" smtClean="0">
                <a:solidFill>
                  <a:srgbClr val="CC0000"/>
                </a:solidFill>
              </a:rPr>
              <a:t>Dunia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tanpa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batas</a:t>
            </a:r>
            <a:endParaRPr lang="en-US" sz="4000" dirty="0" smtClean="0">
              <a:solidFill>
                <a:srgbClr val="CC0000"/>
              </a:solidFill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CC0000"/>
                </a:solidFill>
              </a:rPr>
              <a:t>Era </a:t>
            </a:r>
            <a:r>
              <a:rPr lang="en-US" sz="4000" dirty="0" err="1" smtClean="0">
                <a:solidFill>
                  <a:srgbClr val="CC0000"/>
                </a:solidFill>
              </a:rPr>
              <a:t>baru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kapitalisme</a:t>
            </a:r>
            <a:endParaRPr lang="en-US" sz="4000" dirty="0" smtClean="0">
              <a:solidFill>
                <a:srgbClr val="CC0000"/>
              </a:solidFill>
            </a:endParaRPr>
          </a:p>
          <a:p>
            <a:pPr marL="630238" lvl="0" indent="-630238">
              <a:buFont typeface="Wingdings" pitchFamily="2" charset="2"/>
              <a:buChar char="ü"/>
            </a:pPr>
            <a:r>
              <a:rPr lang="en-US" sz="4000" dirty="0" err="1" smtClean="0">
                <a:solidFill>
                  <a:srgbClr val="CC0000"/>
                </a:solidFill>
              </a:rPr>
              <a:t>Kesadaran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warga</a:t>
            </a:r>
            <a:r>
              <a:rPr lang="en-US" sz="4000" dirty="0" smtClean="0">
                <a:solidFill>
                  <a:srgbClr val="CC0000"/>
                </a:solidFill>
              </a:rPr>
              <a:t> </a:t>
            </a:r>
            <a:r>
              <a:rPr lang="en-US" sz="4000" dirty="0" err="1" smtClean="0">
                <a:solidFill>
                  <a:srgbClr val="CC0000"/>
                </a:solidFill>
              </a:rPr>
              <a:t>negara</a:t>
            </a:r>
            <a:endParaRPr lang="en-US" sz="4000" dirty="0" smtClean="0">
              <a:solidFill>
                <a:srgbClr val="CC0000"/>
              </a:solidFill>
            </a:endParaRPr>
          </a:p>
          <a:p>
            <a:endParaRPr lang="en-US" sz="4000" dirty="0">
              <a:solidFill>
                <a:srgbClr val="CC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7504"/>
            <a:ext cx="4802832" cy="240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805264"/>
            <a:ext cx="5638800" cy="685800"/>
          </a:xfrm>
        </p:spPr>
        <p:txBody>
          <a:bodyPr/>
          <a:lstStyle/>
          <a:p>
            <a:r>
              <a:rPr lang="id-ID" dirty="0" smtClean="0"/>
              <a:t>Sekian &amp; Terima Kasih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5904" y="2780928"/>
            <a:ext cx="656042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Anim-3_Blue green">
  <a:themeElements>
    <a:clrScheme name="Office Theme 10">
      <a:dk1>
        <a:srgbClr val="446EB2"/>
      </a:dk1>
      <a:lt1>
        <a:srgbClr val="BDCFA7"/>
      </a:lt1>
      <a:dk2>
        <a:srgbClr val="123E96"/>
      </a:dk2>
      <a:lt2>
        <a:srgbClr val="336699"/>
      </a:lt2>
      <a:accent1>
        <a:srgbClr val="9CC08E"/>
      </a:accent1>
      <a:accent2>
        <a:srgbClr val="3333CC"/>
      </a:accent2>
      <a:accent3>
        <a:srgbClr val="DBE4D0"/>
      </a:accent3>
      <a:accent4>
        <a:srgbClr val="395D97"/>
      </a:accent4>
      <a:accent5>
        <a:srgbClr val="CBDCC6"/>
      </a:accent5>
      <a:accent6>
        <a:srgbClr val="2D2DB9"/>
      </a:accent6>
      <a:hlink>
        <a:srgbClr val="E8FAB0"/>
      </a:hlink>
      <a:folHlink>
        <a:srgbClr val="0B52A1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00"/>
        </a:dk1>
        <a:lt1>
          <a:srgbClr val="FFFFFF"/>
        </a:lt1>
        <a:dk2>
          <a:srgbClr val="000000"/>
        </a:dk2>
        <a:lt2>
          <a:srgbClr val="969696"/>
        </a:lt2>
        <a:accent1>
          <a:srgbClr val="84D07E"/>
        </a:accent1>
        <a:accent2>
          <a:srgbClr val="F1B997"/>
        </a:accent2>
        <a:accent3>
          <a:srgbClr val="FFFFFF"/>
        </a:accent3>
        <a:accent4>
          <a:srgbClr val="005600"/>
        </a:accent4>
        <a:accent5>
          <a:srgbClr val="C2E4C0"/>
        </a:accent5>
        <a:accent6>
          <a:srgbClr val="DAA788"/>
        </a:accent6>
        <a:hlink>
          <a:srgbClr val="6600C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CBB6D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FDABA"/>
        </a:accent5>
        <a:accent6>
          <a:srgbClr val="B9B9E7"/>
        </a:accent6>
        <a:hlink>
          <a:srgbClr val="3333CC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6666"/>
        </a:dk1>
        <a:lt1>
          <a:srgbClr val="D7D7EA"/>
        </a:lt1>
        <a:dk2>
          <a:srgbClr val="333399"/>
        </a:dk2>
        <a:lt2>
          <a:srgbClr val="25252F"/>
        </a:lt2>
        <a:accent1>
          <a:srgbClr val="B8E1A1"/>
        </a:accent1>
        <a:accent2>
          <a:srgbClr val="9797DD"/>
        </a:accent2>
        <a:accent3>
          <a:srgbClr val="E8E8F3"/>
        </a:accent3>
        <a:accent4>
          <a:srgbClr val="2A5656"/>
        </a:accent4>
        <a:accent5>
          <a:srgbClr val="D8EECD"/>
        </a:accent5>
        <a:accent6>
          <a:srgbClr val="8888C8"/>
        </a:accent6>
        <a:hlink>
          <a:srgbClr val="6633CC"/>
        </a:hlink>
        <a:folHlink>
          <a:srgbClr val="66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8E3E"/>
        </a:dk1>
        <a:lt1>
          <a:srgbClr val="99CC00"/>
        </a:lt1>
        <a:dk2>
          <a:srgbClr val="000099"/>
        </a:dk2>
        <a:lt2>
          <a:srgbClr val="3E3E5C"/>
        </a:lt2>
        <a:accent1>
          <a:srgbClr val="BEDC8C"/>
        </a:accent1>
        <a:accent2>
          <a:srgbClr val="CCECFF"/>
        </a:accent2>
        <a:accent3>
          <a:srgbClr val="CAE2AA"/>
        </a:accent3>
        <a:accent4>
          <a:srgbClr val="347834"/>
        </a:accent4>
        <a:accent5>
          <a:srgbClr val="DBEBC5"/>
        </a:accent5>
        <a:accent6>
          <a:srgbClr val="B9D6E7"/>
        </a:accent6>
        <a:hlink>
          <a:srgbClr val="6600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3399"/>
        </a:dk1>
        <a:lt1>
          <a:srgbClr val="FFFFFF"/>
        </a:lt1>
        <a:dk2>
          <a:srgbClr val="0000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82"/>
        </a:accent4>
        <a:accent5>
          <a:srgbClr val="DAEDEF"/>
        </a:accent5>
        <a:accent6>
          <a:srgbClr val="2D2D8A"/>
        </a:accent6>
        <a:hlink>
          <a:srgbClr val="009A4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DEF6F1"/>
        </a:lt1>
        <a:dk2>
          <a:srgbClr val="000066"/>
        </a:dk2>
        <a:lt2>
          <a:srgbClr val="969696"/>
        </a:lt2>
        <a:accent1>
          <a:srgbClr val="E1F3F3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EEF8F8"/>
        </a:accent5>
        <a:accent6>
          <a:srgbClr val="7FB3E7"/>
        </a:accent6>
        <a:hlink>
          <a:srgbClr val="6600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7D2EE6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7129D0"/>
        </a:accent6>
        <a:hlink>
          <a:srgbClr val="1BBD0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5A5A86"/>
        </a:dk1>
        <a:lt1>
          <a:srgbClr val="F0FFCD"/>
        </a:lt1>
        <a:dk2>
          <a:srgbClr val="8AA2D2"/>
        </a:dk2>
        <a:lt2>
          <a:srgbClr val="2D2015"/>
        </a:lt2>
        <a:accent1>
          <a:srgbClr val="D8DAFC"/>
        </a:accent1>
        <a:accent2>
          <a:srgbClr val="CC99CC"/>
        </a:accent2>
        <a:accent3>
          <a:srgbClr val="F6FFE3"/>
        </a:accent3>
        <a:accent4>
          <a:srgbClr val="4C4C72"/>
        </a:accent4>
        <a:accent5>
          <a:srgbClr val="E9EAFD"/>
        </a:accent5>
        <a:accent6>
          <a:srgbClr val="B98AB9"/>
        </a:accent6>
        <a:hlink>
          <a:srgbClr val="2AA22D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7ABFF"/>
        </a:dk1>
        <a:lt1>
          <a:srgbClr val="CCECFF"/>
        </a:lt1>
        <a:dk2>
          <a:srgbClr val="000099"/>
        </a:dk2>
        <a:lt2>
          <a:srgbClr val="003366"/>
        </a:lt2>
        <a:accent1>
          <a:srgbClr val="225EA6"/>
        </a:accent1>
        <a:accent2>
          <a:srgbClr val="6600CC"/>
        </a:accent2>
        <a:accent3>
          <a:srgbClr val="E2F4FF"/>
        </a:accent3>
        <a:accent4>
          <a:srgbClr val="4991DA"/>
        </a:accent4>
        <a:accent5>
          <a:srgbClr val="ABB6D0"/>
        </a:accent5>
        <a:accent6>
          <a:srgbClr val="5C00B9"/>
        </a:accent6>
        <a:hlink>
          <a:srgbClr val="C1E64C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446EB2"/>
        </a:dk1>
        <a:lt1>
          <a:srgbClr val="BDCFA7"/>
        </a:lt1>
        <a:dk2>
          <a:srgbClr val="123E96"/>
        </a:dk2>
        <a:lt2>
          <a:srgbClr val="336699"/>
        </a:lt2>
        <a:accent1>
          <a:srgbClr val="9CC08E"/>
        </a:accent1>
        <a:accent2>
          <a:srgbClr val="3333CC"/>
        </a:accent2>
        <a:accent3>
          <a:srgbClr val="DBE4D0"/>
        </a:accent3>
        <a:accent4>
          <a:srgbClr val="395D97"/>
        </a:accent4>
        <a:accent5>
          <a:srgbClr val="CBDCC6"/>
        </a:accent5>
        <a:accent6>
          <a:srgbClr val="2D2DB9"/>
        </a:accent6>
        <a:hlink>
          <a:srgbClr val="E8FAB0"/>
        </a:hlink>
        <a:folHlink>
          <a:srgbClr val="0B52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Anim-3_Blue green</Template>
  <TotalTime>54</TotalTime>
  <Words>205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Wingdings</vt:lpstr>
      <vt:lpstr>Anim-3_Blue green</vt:lpstr>
      <vt:lpstr>WAWASAN  NUSANTARA</vt:lpstr>
      <vt:lpstr>PENGERTIAN</vt:lpstr>
      <vt:lpstr>HAKEKAT</vt:lpstr>
      <vt:lpstr>ASAS</vt:lpstr>
      <vt:lpstr>ARAH PANDANG, KEDUDUKAN DAN FUNGSI</vt:lpstr>
      <vt:lpstr>IMPLEMENTASI WANUS DALAM KEHIDUPAN NASIONAL</vt:lpstr>
      <vt:lpstr>SOSIALISASI</vt:lpstr>
      <vt:lpstr>TANTANGAN</vt:lpstr>
      <vt:lpstr>Sekian &amp; 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 NUSANTARA</dc:title>
  <dc:creator>ASUS</dc:creator>
  <cp:lastModifiedBy>Microsoft account</cp:lastModifiedBy>
  <cp:revision>15</cp:revision>
  <cp:lastPrinted>1601-01-01T00:00:00Z</cp:lastPrinted>
  <dcterms:created xsi:type="dcterms:W3CDTF">2011-11-23T00:56:44Z</dcterms:created>
  <dcterms:modified xsi:type="dcterms:W3CDTF">2015-04-21T13:28:25Z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TC010721221033</vt:lpwstr>
  </property>
</Properties>
</file>