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0" r:id="rId4"/>
    <p:sldId id="287" r:id="rId5"/>
    <p:sldId id="294" r:id="rId6"/>
    <p:sldId id="288" r:id="rId7"/>
    <p:sldId id="295" r:id="rId8"/>
    <p:sldId id="269" r:id="rId9"/>
    <p:sldId id="271" r:id="rId10"/>
    <p:sldId id="266" r:id="rId11"/>
    <p:sldId id="265" r:id="rId12"/>
    <p:sldId id="261" r:id="rId13"/>
    <p:sldId id="272" r:id="rId14"/>
    <p:sldId id="273" r:id="rId15"/>
    <p:sldId id="280" r:id="rId16"/>
    <p:sldId id="275" r:id="rId17"/>
    <p:sldId id="276" r:id="rId18"/>
    <p:sldId id="277" r:id="rId19"/>
    <p:sldId id="278" r:id="rId20"/>
    <p:sldId id="279" r:id="rId21"/>
    <p:sldId id="281" r:id="rId22"/>
    <p:sldId id="282" r:id="rId23"/>
    <p:sldId id="291" r:id="rId24"/>
    <p:sldId id="292" r:id="rId25"/>
    <p:sldId id="284" r:id="rId26"/>
    <p:sldId id="283" r:id="rId27"/>
    <p:sldId id="290" r:id="rId28"/>
    <p:sldId id="285" r:id="rId29"/>
    <p:sldId id="286"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2" autoAdjust="0"/>
    <p:restoredTop sz="94660"/>
  </p:normalViewPr>
  <p:slideViewPr>
    <p:cSldViewPr>
      <p:cViewPr>
        <p:scale>
          <a:sx n="78" d="100"/>
          <a:sy n="78" d="100"/>
        </p:scale>
        <p:origin x="-52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601C-0AE6-47B7-8331-9BF75CF54DC9}"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601C-0AE6-47B7-8331-9BF75CF54DC9}"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601C-0AE6-47B7-8331-9BF75CF54DC9}"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601C-0AE6-47B7-8331-9BF75CF54DC9}" type="datetimeFigureOut">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601C-0AE6-47B7-8331-9BF75CF54DC9}" type="datetimeFigureOut">
              <a:rPr lang="en-US" smtClean="0"/>
              <a:pPr/>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601C-0AE6-47B7-8331-9BF75CF54DC9}" type="datetimeFigureOut">
              <a:rPr lang="en-US" smtClean="0"/>
              <a:pPr/>
              <a:t>8/28/2015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2FF0-C264-4180-96B4-DB5716EC9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d/imgres?imgurl=http://www.itmweb.com/bimages/projectarena.gif&amp;imgrefurl=http://www.itmweb.com/cgi-bin/blog/weblog.pl?reply=122&amp;usg=__EtzFid8cCGe6yIiTRB_kMguhjlg=&amp;h=228&amp;w=284&amp;sz=17&amp;hl=id&amp;start=20&amp;zoom=1&amp;tbnid=7WI-nNlqdJd_AM:&amp;tbnh=92&amp;tbnw=114&amp;ei=WwZ4TsfmMIjyrQfln7SCCw&amp;prev=/images?q=information+technology+project+photos&amp;hl=id&amp;sa=X&amp;tbm=isch&amp;itbs=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TJOWPT2ODa4/TVkfnLFaBnI/AAAAAAAAAD0/KglA3iJ7KpQ/s1600/1.jpg"/>
          <p:cNvPicPr>
            <a:picLocks noChangeAspect="1" noChangeArrowheads="1"/>
          </p:cNvPicPr>
          <p:nvPr/>
        </p:nvPicPr>
        <p:blipFill>
          <a:blip r:embed="rId2" cstate="print"/>
          <a:srcRect/>
          <a:stretch>
            <a:fillRect/>
          </a:stretch>
        </p:blipFill>
        <p:spPr bwMode="auto">
          <a:xfrm>
            <a:off x="-1" y="0"/>
            <a:ext cx="9138172" cy="6858000"/>
          </a:xfrm>
          <a:prstGeom prst="rect">
            <a:avLst/>
          </a:prstGeom>
          <a:noFill/>
        </p:spPr>
      </p:pic>
      <p:sp>
        <p:nvSpPr>
          <p:cNvPr id="5" name="Rectangle 2"/>
          <p:cNvSpPr txBox="1">
            <a:spLocks noChangeArrowheads="1"/>
          </p:cNvSpPr>
          <p:nvPr/>
        </p:nvSpPr>
        <p:spPr>
          <a:xfrm>
            <a:off x="0" y="228600"/>
            <a:ext cx="9144000" cy="3276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a:t>
            </a: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endPar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2800" b="0" i="0" u="none" strike="noStrike" kern="1200" cap="none" spc="0" normalizeH="0" baseline="0" noProof="0" dirty="0" smtClean="0">
                <a:ln>
                  <a:noFill/>
                </a:ln>
                <a:solidFill>
                  <a:srgbClr val="002060"/>
                </a:solidFill>
                <a:effectLst/>
                <a:uLnTx/>
                <a:uFillTx/>
                <a:latin typeface="Algerian" pitchFamily="82" charset="0"/>
                <a:ea typeface="+mj-ea"/>
                <a:cs typeface="+mj-cs"/>
              </a:rPr>
              <a:t>DR. HERMAN S. MBA</a:t>
            </a:r>
            <a:endParaRPr kumimoji="0" lang="en-US" sz="4400" b="0" i="0" u="none" strike="noStrike" kern="1200" cap="none" spc="0" normalizeH="0" baseline="0" noProof="0" dirty="0" smtClean="0">
              <a:ln>
                <a:noFill/>
              </a:ln>
              <a:solidFill>
                <a:srgbClr val="002060"/>
              </a:solidFill>
              <a:effectLst/>
              <a:uLnTx/>
              <a:uFillTx/>
              <a:latin typeface="Algerian" pitchFamily="82" charset="0"/>
              <a:ea typeface="+mj-ea"/>
              <a:cs typeface="+mj-cs"/>
            </a:endParaRPr>
          </a:p>
        </p:txBody>
      </p:sp>
      <p:sp>
        <p:nvSpPr>
          <p:cNvPr id="6" name="Rectangle 3"/>
          <p:cNvSpPr txBox="1">
            <a:spLocks noChangeArrowheads="1"/>
          </p:cNvSpPr>
          <p:nvPr/>
        </p:nvSpPr>
        <p:spPr>
          <a:xfrm>
            <a:off x="1371600" y="4876800"/>
            <a:ext cx="706596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800" b="1" i="0" u="none" strike="noStrike" kern="1200" cap="none" spc="0" normalizeH="0" baseline="0" noProof="0" dirty="0" smtClean="0">
                <a:ln>
                  <a:noFill/>
                </a:ln>
                <a:solidFill>
                  <a:srgbClr val="FFC000"/>
                </a:solidFill>
                <a:effectLst/>
                <a:uLnTx/>
                <a:uFillTx/>
                <a:latin typeface="+mn-lt"/>
                <a:ea typeface="+mn-ea"/>
                <a:cs typeface="+mn-cs"/>
              </a:rPr>
              <a:t>Magister Management Program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1" i="0" u="none" strike="noStrike" kern="1200" cap="none" spc="0" normalizeH="0" baseline="0" noProof="0" dirty="0" smtClean="0">
                <a:ln>
                  <a:noFill/>
                </a:ln>
                <a:solidFill>
                  <a:srgbClr val="FFC000"/>
                </a:solidFill>
                <a:effectLst/>
                <a:uLnTx/>
                <a:uFillTx/>
                <a:latin typeface="+mn-lt"/>
                <a:ea typeface="+mn-ea"/>
                <a:cs typeface="+mn-cs"/>
              </a:rPr>
              <a:t>Universitas Komputer Indonesia</a:t>
            </a:r>
            <a:endParaRPr kumimoji="0" lang="en-US" sz="3200" b="1" i="0" u="none" strike="noStrike" kern="120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ehowcdn.com/article-page-main/ehow/images/a07/gg/gh/importance-strategic-management-organization-80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0" y="2286000"/>
            <a:ext cx="9144000" cy="2819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70C0"/>
                </a:solidFill>
                <a:effectLst/>
                <a:uLnTx/>
                <a:uFillTx/>
                <a:latin typeface="Algerian" pitchFamily="82" charset="0"/>
                <a:ea typeface="+mj-ea"/>
                <a:cs typeface="+mj-cs"/>
              </a:rPr>
              <a:t>WHAT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MANAGEMENT?</a:t>
            </a:r>
            <a:endParaRPr kumimoji="0" lang="id-ID"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id-ID" dirty="0" smtClean="0"/>
              <a:t>	</a:t>
            </a:r>
            <a:r>
              <a:rPr lang="id-ID" sz="4800" dirty="0" smtClean="0">
                <a:latin typeface="Algerian" pitchFamily="82" charset="0"/>
              </a:rPr>
              <a:t>STRATEGIC MANAGEMENT IS A SET OF MANAGERIAL DECISSION AND ACTIONS THAT DETERMINES THE LONG RUN PERFORMANCE OF CORPORATION.</a:t>
            </a:r>
            <a:endParaRPr lang="id-ID" sz="4800"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C95NZ-FtikM/TYxJJWCaYGI/AAAAAAAAAGE/gOn1qRAUDfQ/s400/2.jpg"/>
          <p:cNvPicPr>
            <a:picLocks noChangeAspect="1" noChangeArrowheads="1"/>
          </p:cNvPicPr>
          <p:nvPr/>
        </p:nvPicPr>
        <p:blipFill>
          <a:blip r:embed="rId2" cstate="print"/>
          <a:srcRect/>
          <a:stretch>
            <a:fillRect/>
          </a:stretch>
        </p:blipFill>
        <p:spPr bwMode="auto">
          <a:xfrm>
            <a:off x="0" y="0"/>
            <a:ext cx="9144000" cy="6857411"/>
          </a:xfrm>
          <a:prstGeom prst="rect">
            <a:avLst/>
          </a:prstGeom>
          <a:noFill/>
        </p:spPr>
      </p:pic>
      <p:sp>
        <p:nvSpPr>
          <p:cNvPr id="3" name="Rectangle 2"/>
          <p:cNvSpPr txBox="1">
            <a:spLocks noChangeArrowheads="1"/>
          </p:cNvSpPr>
          <p:nvPr/>
        </p:nvSpPr>
        <p:spPr>
          <a:xfrm>
            <a:off x="0" y="1066800"/>
            <a:ext cx="9144000" cy="327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t>WHY STRATEGIC MANAGEMENT?</a:t>
            </a:r>
            <a:b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br>
            <a:endParaRPr kumimoji="0" lang="en-US"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Why Strategic Management</a:t>
            </a:r>
            <a:endParaRPr lang="id-ID" dirty="0"/>
          </a:p>
        </p:txBody>
      </p:sp>
      <p:sp>
        <p:nvSpPr>
          <p:cNvPr id="3" name="Content Placeholder 2"/>
          <p:cNvSpPr>
            <a:spLocks noGrp="1"/>
          </p:cNvSpPr>
          <p:nvPr>
            <p:ph idx="1"/>
          </p:nvPr>
        </p:nvSpPr>
        <p:spPr/>
        <p:txBody>
          <a:bodyPr/>
          <a:lstStyle/>
          <a:p>
            <a:r>
              <a:rPr lang="id-ID" dirty="0" smtClean="0"/>
              <a:t>Strategic Management emphasizes long term performance.</a:t>
            </a:r>
          </a:p>
          <a:p>
            <a:r>
              <a:rPr lang="id-ID" dirty="0" smtClean="0"/>
              <a:t>To be successfull in the long run, companies must not only be able to execute current activities to satisfy an existing market, but they must also adapt those activities to satisfy new and changing market.</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Benefits of Strategic Management</a:t>
            </a:r>
            <a:endParaRPr lang="id-ID" dirty="0"/>
          </a:p>
        </p:txBody>
      </p:sp>
      <p:sp>
        <p:nvSpPr>
          <p:cNvPr id="3" name="Content Placeholder 2"/>
          <p:cNvSpPr>
            <a:spLocks noGrp="1"/>
          </p:cNvSpPr>
          <p:nvPr>
            <p:ph idx="1"/>
          </p:nvPr>
        </p:nvSpPr>
        <p:spPr/>
        <p:txBody>
          <a:bodyPr/>
          <a:lstStyle/>
          <a:p>
            <a:r>
              <a:rPr lang="id-ID" dirty="0" smtClean="0"/>
              <a:t>Clearer sense of strategic vision for the firm.</a:t>
            </a:r>
          </a:p>
          <a:p>
            <a:r>
              <a:rPr lang="id-ID" dirty="0" smtClean="0"/>
              <a:t>Sharper focus on what is strategically important.</a:t>
            </a:r>
          </a:p>
          <a:p>
            <a:r>
              <a:rPr lang="id-ID" dirty="0" smtClean="0"/>
              <a:t>Improved understanding of a rapidly changing environment.</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_Rl_WvYMphJk/TFYjQyP4LDI/AAAAAAAAADU/9VBmm0Zzuq8/s1600/bus+planning.jpg"/>
          <p:cNvPicPr>
            <a:picLocks noChangeAspect="1" noChangeArrowheads="1"/>
          </p:cNvPicPr>
          <p:nvPr/>
        </p:nvPicPr>
        <p:blipFill>
          <a:blip r:embed="rId2" cstate="print"/>
          <a:srcRect/>
          <a:stretch>
            <a:fillRect/>
          </a:stretch>
        </p:blipFill>
        <p:spPr bwMode="auto">
          <a:xfrm>
            <a:off x="0" y="0"/>
            <a:ext cx="9144000" cy="6850669"/>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 Question</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Where the organization 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no change are made, where will the organization be in one year? Two years? 10 years? Are the answer acceptable?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the answer are not acceptable, what specific actions should management undertake?What are the risks and payoffs involved?</a:t>
            </a:r>
            <a:endParaRPr kumimoji="0" lang="id-ID" sz="3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rkus-gattol.name/misc/mm/si/content/globalization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1219200"/>
            <a:ext cx="33645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solidFill>
                  <a:srgbClr val="FF0000"/>
                </a:solidFill>
                <a:effectLst>
                  <a:outerShdw blurRad="80000" dist="40000" dir="5040000" algn="tl">
                    <a:srgbClr val="000000">
                      <a:alpha val="30000"/>
                    </a:srgbClr>
                  </a:outerShdw>
                </a:effectLst>
              </a:rPr>
              <a:t>IMPACT OF</a:t>
            </a:r>
            <a:endParaRPr 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img.scoop.it/aC3FR60akiXPKazrPNvmxDl72eJkfbmt4t8yenImKBU8NzMXDbey6A_oozMjJET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81000" y="1447800"/>
            <a:ext cx="85443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IMPACT ON ENVIRONMENT SUSTAINABILITY</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arning Organiz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3746" y="2967335"/>
            <a:ext cx="647651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smtClean="0">
                <a:ln w="50800"/>
                <a:solidFill>
                  <a:srgbClr val="FF0000"/>
                </a:solidFill>
                <a:effectLst/>
              </a:rPr>
              <a:t>Learning Organization</a:t>
            </a:r>
            <a:endParaRPr lang="en-US" sz="5400" b="1" cap="none" spc="0" dirty="0">
              <a:ln w="50800"/>
              <a:solidFill>
                <a:srgbClr val="FF0000"/>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ORGANIZATION SKILL</a:t>
            </a:r>
            <a:endParaRPr lang="id-ID" dirty="0"/>
          </a:p>
        </p:txBody>
      </p:sp>
      <p:sp>
        <p:nvSpPr>
          <p:cNvPr id="3" name="Content Placeholder 2"/>
          <p:cNvSpPr>
            <a:spLocks noGrp="1"/>
          </p:cNvSpPr>
          <p:nvPr>
            <p:ph idx="1"/>
          </p:nvPr>
        </p:nvSpPr>
        <p:spPr/>
        <p:txBody>
          <a:bodyPr/>
          <a:lstStyle/>
          <a:p>
            <a:r>
              <a:rPr lang="id-ID" dirty="0" smtClean="0"/>
              <a:t>Solving Problem Systematically</a:t>
            </a:r>
          </a:p>
          <a:p>
            <a:r>
              <a:rPr lang="id-ID" dirty="0" smtClean="0"/>
              <a:t>Experimenting with new approaches</a:t>
            </a:r>
          </a:p>
          <a:p>
            <a:r>
              <a:rPr lang="id-ID" dirty="0" smtClean="0"/>
              <a:t>Learning from their own experiences and past history as well as from the experiences of others</a:t>
            </a:r>
          </a:p>
          <a:p>
            <a:r>
              <a:rPr lang="id-ID" dirty="0" smtClean="0"/>
              <a:t>Transferring knowledge quickly and efficiently throughout the organization</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REFERENCE</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85800" y="2209800"/>
            <a:ext cx="7772400" cy="3886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Wheelen, T.L., Hunger J.D., 2010. Concepts in Strategic Management and Business Policy, 12th Ed., Pearson Education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600" dirty="0" smtClean="0"/>
              <a:t>Hill, C.W.L., Jones, G.R., 2008. Strategic Management: An Integrated Approach, 7th. Ed., Houghton Muffin Co.</a:t>
            </a:r>
            <a:endParaRPr kumimoji="0" lang="id-ID"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t0.gstatic.com/images?q=tbn:ANd9GcR2fjuGqSPfetVfJwX9oEPvvd4QpNcHCeFH5xAE1G3d8V1bVNKBxOyz1aY">
            <a:hlinkClick r:id="rId2"/>
          </p:cNvPr>
          <p:cNvPicPr>
            <a:picLocks noChangeAspect="1" noChangeArrowheads="1"/>
          </p:cNvPicPr>
          <p:nvPr/>
        </p:nvPicPr>
        <p:blipFill>
          <a:blip r:embed="rId3" cstate="print"/>
          <a:srcRect/>
          <a:stretch>
            <a:fillRect/>
          </a:stretch>
        </p:blipFill>
        <p:spPr bwMode="auto">
          <a:xfrm>
            <a:off x="1447800" y="762000"/>
            <a:ext cx="1416326"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trategicconsults.com/images/464_environmental_variables.gif"/>
          <p:cNvPicPr>
            <a:picLocks noChangeAspect="1" noChangeArrowheads="1"/>
          </p:cNvPicPr>
          <p:nvPr/>
        </p:nvPicPr>
        <p:blipFill>
          <a:blip r:embed="rId2" cstate="print"/>
          <a:srcRect/>
          <a:stretch>
            <a:fillRect/>
          </a:stretch>
        </p:blipFill>
        <p:spPr bwMode="auto">
          <a:xfrm>
            <a:off x="1853980" y="990600"/>
            <a:ext cx="5918421" cy="58674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ENVIRONMENTAL VARIABLES</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External Analysis</a:t>
            </a:r>
          </a:p>
        </p:txBody>
      </p:sp>
      <p:sp>
        <p:nvSpPr>
          <p:cNvPr id="3" name="Rectangle 3"/>
          <p:cNvSpPr txBox="1">
            <a:spLocks noChangeArrowheads="1"/>
          </p:cNvSpPr>
          <p:nvPr/>
        </p:nvSpPr>
        <p:spPr>
          <a:xfrm>
            <a:off x="609600" y="1219200"/>
            <a:ext cx="7772400" cy="112871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t>
            </a:r>
            <a:r>
              <a:rPr kumimoji="0" lang="en-US" sz="3200" b="0" i="0" u="none" strike="noStrike" kern="1200" cap="none" spc="0" normalizeH="0" baseline="0" noProof="0" dirty="0" smtClean="0">
                <a:ln>
                  <a:noFill/>
                </a:ln>
                <a:solidFill>
                  <a:srgbClr val="CC6600"/>
                </a:solidFill>
                <a:effectLst/>
                <a:uLnTx/>
                <a:uFillTx/>
                <a:latin typeface="+mn-lt"/>
                <a:ea typeface="+mn-ea"/>
                <a:cs typeface="+mn-cs"/>
              </a:rPr>
              <a:t>strategic opportunities and threats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the operating environment.</a:t>
            </a:r>
          </a:p>
        </p:txBody>
      </p:sp>
      <p:sp>
        <p:nvSpPr>
          <p:cNvPr id="6" name="Rectangle 2"/>
          <p:cNvSpPr txBox="1">
            <a:spLocks noChangeArrowheads="1"/>
          </p:cNvSpPr>
          <p:nvPr/>
        </p:nvSpPr>
        <p:spPr>
          <a:xfrm>
            <a:off x="762000" y="24384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ternal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Analysis</a:t>
            </a:r>
          </a:p>
        </p:txBody>
      </p:sp>
      <p:sp>
        <p:nvSpPr>
          <p:cNvPr id="7" name="Rectangle 6"/>
          <p:cNvSpPr txBox="1">
            <a:spLocks noChangeArrowheads="1"/>
          </p:cNvSpPr>
          <p:nvPr/>
        </p:nvSpPr>
        <p:spPr>
          <a:xfrm>
            <a:off x="685800" y="3124200"/>
            <a:ext cx="7772400" cy="2971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strengths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Quality and quantity of resources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Distinctive competencies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weaknesses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Inadequate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Managerial and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organizational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blackWhite">
          <a:xfrm>
            <a:off x="2413000" y="1676400"/>
            <a:ext cx="4318000" cy="2095500"/>
          </a:xfrm>
          <a:prstGeom prst="downArrowCallout">
            <a:avLst>
              <a:gd name="adj1" fmla="val 16370"/>
              <a:gd name="adj2" fmla="val 16971"/>
              <a:gd name="adj3" fmla="val 15380"/>
              <a:gd name="adj4" fmla="val 72639"/>
            </a:avLst>
          </a:prstGeom>
          <a:gradFill rotWithShape="0">
            <a:gsLst>
              <a:gs pos="0">
                <a:srgbClr val="CC6600">
                  <a:gamma/>
                  <a:shade val="66275"/>
                  <a:invGamma/>
                </a:srgbClr>
              </a:gs>
              <a:gs pos="50000">
                <a:srgbClr val="CC6600"/>
              </a:gs>
              <a:gs pos="100000">
                <a:srgbClr val="CC6600">
                  <a:gamma/>
                  <a:shade val="66275"/>
                  <a:invGamma/>
                </a:srgbClr>
              </a:gs>
            </a:gsLst>
            <a:lin ang="0" scaled="1"/>
          </a:gradFill>
          <a:ln w="12700">
            <a:solidFill>
              <a:schemeClr val="tx1"/>
            </a:solidFill>
            <a:headEnd type="none" w="med" len="med"/>
            <a:tailEnd type="none" w="med" len="med"/>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Strengths and Weaknesses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Opportunities and Threats</a:t>
            </a:r>
            <a:br>
              <a:rPr kumimoji="0" lang="en-US" sz="2000" b="1" i="0" u="none" strike="noStrike" kern="1200" cap="none" spc="0" normalizeH="0" baseline="0" noProof="0" smtClean="0">
                <a:ln>
                  <a:noFill/>
                </a:ln>
                <a:solidFill>
                  <a:schemeClr val="bg1"/>
                </a:solidFill>
                <a:effectLst/>
                <a:uLnTx/>
                <a:uFillTx/>
                <a:latin typeface="Arial" charset="0"/>
                <a:ea typeface="+mn-ea"/>
                <a:cs typeface="+mn-cs"/>
              </a:rPr>
            </a:b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(SWOT Analysis)</a:t>
            </a:r>
          </a:p>
        </p:txBody>
      </p:sp>
      <p:sp>
        <p:nvSpPr>
          <p:cNvPr id="3" name="AutoShape 3"/>
          <p:cNvSpPr>
            <a:spLocks noChangeArrowheads="1"/>
          </p:cNvSpPr>
          <p:nvPr/>
        </p:nvSpPr>
        <p:spPr bwMode="blackWhite">
          <a:xfrm>
            <a:off x="2438400" y="3771900"/>
            <a:ext cx="4241800" cy="2362200"/>
          </a:xfrm>
          <a:prstGeom prst="roundRect">
            <a:avLst>
              <a:gd name="adj" fmla="val 16667"/>
            </a:avLst>
          </a:prstGeom>
          <a:gradFill rotWithShape="0">
            <a:gsLst>
              <a:gs pos="0">
                <a:srgbClr val="008000"/>
              </a:gs>
              <a:gs pos="100000">
                <a:srgbClr val="008000">
                  <a:gamma/>
                  <a:shade val="46275"/>
                  <a:invGamma/>
                </a:srgbClr>
              </a:gs>
            </a:gsLst>
            <a:path path="shape">
              <a:fillToRect l="50000" t="50000" r="50000" b="50000"/>
            </a:path>
          </a:gradFill>
          <a:ln w="9525">
            <a:solidFill>
              <a:srgbClr val="808080"/>
            </a:solidFill>
            <a:round/>
            <a:headEnd/>
            <a:tailEnd/>
          </a:ln>
          <a:effectLst/>
        </p:spPr>
        <p:txBody>
          <a:bodyPr wrap="none" anchor="ctr"/>
          <a:lstStyle/>
          <a:p>
            <a:pPr algn="ctr" eaLnBrk="0" hangingPunct="0">
              <a:defRPr/>
            </a:pPr>
            <a:r>
              <a:rPr lang="en-US" sz="3200">
                <a:solidFill>
                  <a:srgbClr val="FFFFCC"/>
                </a:solidFill>
                <a:effectLst>
                  <a:outerShdw blurRad="38100" dist="38100" dir="2700000" algn="tl">
                    <a:srgbClr val="000000"/>
                  </a:outerShdw>
                </a:effectLst>
                <a:latin typeface="Times New Roman" pitchFamily="18" charset="0"/>
              </a:rPr>
              <a:t>Strategic Choice</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r>
              <a:rPr lang="en-US" sz="2000" b="1">
                <a:solidFill>
                  <a:schemeClr val="bg1"/>
                </a:solidFill>
                <a:effectLst>
                  <a:outerShdw blurRad="38100" dist="38100" dir="2700000" algn="tl">
                    <a:srgbClr val="000000"/>
                  </a:outerShdw>
                </a:effectLst>
              </a:rPr>
              <a:t>Business</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Functional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Global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Corporate</a:t>
            </a:r>
          </a:p>
        </p:txBody>
      </p:sp>
      <p:sp>
        <p:nvSpPr>
          <p:cNvPr id="4" name="Rectangle 4"/>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SWOT and Strategic Choice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FORMULATION</a:t>
            </a:r>
            <a:endParaRPr lang="id-ID" dirty="0"/>
          </a:p>
        </p:txBody>
      </p:sp>
      <p:sp>
        <p:nvSpPr>
          <p:cNvPr id="3" name="Content Placeholder 2"/>
          <p:cNvSpPr>
            <a:spLocks noGrp="1"/>
          </p:cNvSpPr>
          <p:nvPr>
            <p:ph idx="1"/>
          </p:nvPr>
        </p:nvSpPr>
        <p:spPr>
          <a:xfrm>
            <a:off x="5410200" y="2133600"/>
            <a:ext cx="3276600" cy="3992563"/>
          </a:xfrm>
        </p:spPr>
        <p:txBody>
          <a:bodyPr/>
          <a:lstStyle/>
          <a:p>
            <a:r>
              <a:rPr lang="id-ID" dirty="0" smtClean="0"/>
              <a:t>MISSION</a:t>
            </a:r>
          </a:p>
          <a:p>
            <a:r>
              <a:rPr lang="id-ID" dirty="0" smtClean="0"/>
              <a:t>OBJECTIVES</a:t>
            </a:r>
          </a:p>
          <a:p>
            <a:r>
              <a:rPr lang="id-ID" dirty="0" smtClean="0"/>
              <a:t>STRATEGY</a:t>
            </a:r>
          </a:p>
          <a:p>
            <a:r>
              <a:rPr lang="id-ID" dirty="0" smtClean="0"/>
              <a:t>POLICY</a:t>
            </a:r>
            <a:endParaRPr lang="id-ID" dirty="0"/>
          </a:p>
        </p:txBody>
      </p:sp>
      <p:pic>
        <p:nvPicPr>
          <p:cNvPr id="8196" name="Picture 4" descr="http://mtmondemand.com/wp-content/uploads/2011/04/strategy.jpg"/>
          <p:cNvPicPr>
            <a:picLocks noChangeAspect="1" noChangeArrowheads="1"/>
          </p:cNvPicPr>
          <p:nvPr/>
        </p:nvPicPr>
        <p:blipFill>
          <a:blip r:embed="rId2" cstate="print"/>
          <a:srcRect/>
          <a:stretch>
            <a:fillRect/>
          </a:stretch>
        </p:blipFill>
        <p:spPr bwMode="auto">
          <a:xfrm>
            <a:off x="1295400" y="1676400"/>
            <a:ext cx="3305175" cy="32956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dcegypt.com/Pages/Management%20Approaches/Strategy,%20Business%20Plan/Strategy%20Business%20Plans/Hierarchy%20of%20Strategy.gif"/>
          <p:cNvPicPr>
            <a:picLocks noChangeAspect="1" noChangeArrowheads="1"/>
          </p:cNvPicPr>
          <p:nvPr/>
        </p:nvPicPr>
        <p:blipFill>
          <a:blip r:embed="rId2" cstate="print"/>
          <a:srcRect/>
          <a:stretch>
            <a:fillRect/>
          </a:stretch>
        </p:blipFill>
        <p:spPr bwMode="auto">
          <a:xfrm>
            <a:off x="-1" y="914400"/>
            <a:ext cx="9144001" cy="5562600"/>
          </a:xfrm>
          <a:prstGeom prst="rect">
            <a:avLst/>
          </a:prstGeom>
          <a:noFill/>
        </p:spPr>
      </p:pic>
      <p:sp>
        <p:nvSpPr>
          <p:cNvPr id="3" name="Title 1"/>
          <p:cNvSpPr txBox="1">
            <a:spLocks/>
          </p:cNvSpPr>
          <p:nvPr/>
        </p:nvSpPr>
        <p:spPr>
          <a:xfrm>
            <a:off x="457200" y="0"/>
            <a:ext cx="8229600" cy="14176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Hierarchy of strategy</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Managing Strategic Change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6"/>
          <p:cNvSpPr txBox="1">
            <a:spLocks noChangeArrowheads="1"/>
          </p:cNvSpPr>
          <p:nvPr/>
        </p:nvSpPr>
        <p:spPr>
          <a:xfrm>
            <a:off x="685800" y="1371600"/>
            <a:ext cx="7772400" cy="4724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only constant is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Success requires adapting strategy and structure to a changing world.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smtClean="0">
                <a:ln>
                  <a:noFill/>
                </a:ln>
                <a:solidFill>
                  <a:srgbClr val="CC6600"/>
                </a:solidFill>
                <a:effectLst/>
                <a:uLnTx/>
                <a:uFillTx/>
                <a:latin typeface="+mn-lt"/>
                <a:ea typeface="+mn-ea"/>
                <a:cs typeface="+mn-cs"/>
              </a:rPr>
              <a:t>feedback loop</a:t>
            </a:r>
            <a:r>
              <a:rPr kumimoji="0" lang="en-US" sz="3200" b="0" i="0" u="none" strike="noStrike" kern="1200" cap="none" spc="0" normalizeH="0" baseline="0" noProof="0" smtClean="0">
                <a:ln>
                  <a:noFill/>
                </a:ln>
                <a:solidFill>
                  <a:schemeClr val="tx1"/>
                </a:solidFill>
                <a:effectLst/>
                <a:uLnTx/>
                <a:uFillTx/>
                <a:latin typeface="+mn-lt"/>
                <a:ea typeface="+mn-ea"/>
                <a:cs typeface="+mn-cs"/>
              </a:rPr>
              <a:t> in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strategic planning.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52"/>
          <p:cNvGrpSpPr>
            <a:grpSpLocks/>
          </p:cNvGrpSpPr>
          <p:nvPr/>
        </p:nvGrpSpPr>
        <p:grpSpPr bwMode="auto">
          <a:xfrm>
            <a:off x="3124200" y="3389313"/>
            <a:ext cx="5486400" cy="3087687"/>
            <a:chOff x="1960" y="2039"/>
            <a:chExt cx="3464" cy="1945"/>
          </a:xfrm>
        </p:grpSpPr>
        <p:grpSp>
          <p:nvGrpSpPr>
            <p:cNvPr id="5" name="Group 2"/>
            <p:cNvGrpSpPr>
              <a:grpSpLocks/>
            </p:cNvGrpSpPr>
            <p:nvPr/>
          </p:nvGrpSpPr>
          <p:grpSpPr bwMode="auto">
            <a:xfrm>
              <a:off x="2005" y="2039"/>
              <a:ext cx="3419" cy="1945"/>
              <a:chOff x="2994" y="2652"/>
              <a:chExt cx="2297" cy="1309"/>
            </a:xfrm>
          </p:grpSpPr>
          <p:grpSp>
            <p:nvGrpSpPr>
              <p:cNvPr id="10" name="Group 3"/>
              <p:cNvGrpSpPr>
                <a:grpSpLocks/>
              </p:cNvGrpSpPr>
              <p:nvPr/>
            </p:nvGrpSpPr>
            <p:grpSpPr bwMode="auto">
              <a:xfrm>
                <a:off x="2994" y="2727"/>
                <a:ext cx="2297" cy="1234"/>
                <a:chOff x="2994" y="2727"/>
                <a:chExt cx="2297" cy="1234"/>
              </a:xfrm>
            </p:grpSpPr>
            <p:grpSp>
              <p:nvGrpSpPr>
                <p:cNvPr id="22" name="Group 4"/>
                <p:cNvGrpSpPr>
                  <a:grpSpLocks/>
                </p:cNvGrpSpPr>
                <p:nvPr/>
              </p:nvGrpSpPr>
              <p:grpSpPr bwMode="auto">
                <a:xfrm>
                  <a:off x="3181" y="3420"/>
                  <a:ext cx="1302" cy="541"/>
                  <a:chOff x="3181" y="3420"/>
                  <a:chExt cx="1302" cy="541"/>
                </a:xfrm>
              </p:grpSpPr>
              <p:grpSp>
                <p:nvGrpSpPr>
                  <p:cNvPr id="44" name="Group 5"/>
                  <p:cNvGrpSpPr>
                    <a:grpSpLocks/>
                  </p:cNvGrpSpPr>
                  <p:nvPr/>
                </p:nvGrpSpPr>
                <p:grpSpPr bwMode="auto">
                  <a:xfrm>
                    <a:off x="3821" y="3607"/>
                    <a:ext cx="662" cy="354"/>
                    <a:chOff x="3821" y="3607"/>
                    <a:chExt cx="662" cy="354"/>
                  </a:xfrm>
                </p:grpSpPr>
                <p:sp>
                  <p:nvSpPr>
                    <p:cNvPr id="49" name="Freeform 6"/>
                    <p:cNvSpPr>
                      <a:spLocks/>
                    </p:cNvSpPr>
                    <p:nvPr/>
                  </p:nvSpPr>
                  <p:spPr bwMode="ltGray">
                    <a:xfrm>
                      <a:off x="3821" y="3661"/>
                      <a:ext cx="519" cy="300"/>
                    </a:xfrm>
                    <a:custGeom>
                      <a:avLst/>
                      <a:gdLst>
                        <a:gd name="T0" fmla="*/ 0 w 519"/>
                        <a:gd name="T1" fmla="*/ 0 h 300"/>
                        <a:gd name="T2" fmla="*/ 518 w 519"/>
                        <a:gd name="T3" fmla="*/ 0 h 300"/>
                        <a:gd name="T4" fmla="*/ 518 w 519"/>
                        <a:gd name="T5" fmla="*/ 299 h 300"/>
                        <a:gd name="T6" fmla="*/ 0 w 519"/>
                        <a:gd name="T7" fmla="*/ 299 h 300"/>
                        <a:gd name="T8" fmla="*/ 0 w 519"/>
                        <a:gd name="T9" fmla="*/ 0 h 300"/>
                        <a:gd name="T10" fmla="*/ 0 60000 65536"/>
                        <a:gd name="T11" fmla="*/ 0 60000 65536"/>
                        <a:gd name="T12" fmla="*/ 0 60000 65536"/>
                        <a:gd name="T13" fmla="*/ 0 60000 65536"/>
                        <a:gd name="T14" fmla="*/ 0 60000 65536"/>
                        <a:gd name="T15" fmla="*/ 0 w 519"/>
                        <a:gd name="T16" fmla="*/ 0 h 300"/>
                        <a:gd name="T17" fmla="*/ 519 w 519"/>
                        <a:gd name="T18" fmla="*/ 300 h 300"/>
                      </a:gdLst>
                      <a:ahLst/>
                      <a:cxnLst>
                        <a:cxn ang="T10">
                          <a:pos x="T0" y="T1"/>
                        </a:cxn>
                        <a:cxn ang="T11">
                          <a:pos x="T2" y="T3"/>
                        </a:cxn>
                        <a:cxn ang="T12">
                          <a:pos x="T4" y="T5"/>
                        </a:cxn>
                        <a:cxn ang="T13">
                          <a:pos x="T6" y="T7"/>
                        </a:cxn>
                        <a:cxn ang="T14">
                          <a:pos x="T8" y="T9"/>
                        </a:cxn>
                      </a:cxnLst>
                      <a:rect l="T15" t="T16" r="T17" b="T18"/>
                      <a:pathLst>
                        <a:path w="519" h="300">
                          <a:moveTo>
                            <a:pt x="0" y="0"/>
                          </a:moveTo>
                          <a:lnTo>
                            <a:pt x="518" y="0"/>
                          </a:lnTo>
                          <a:lnTo>
                            <a:pt x="518" y="299"/>
                          </a:lnTo>
                          <a:lnTo>
                            <a:pt x="0" y="299"/>
                          </a:lnTo>
                          <a:lnTo>
                            <a:pt x="0" y="0"/>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50" name="Freeform 7"/>
                    <p:cNvSpPr>
                      <a:spLocks/>
                    </p:cNvSpPr>
                    <p:nvPr/>
                  </p:nvSpPr>
                  <p:spPr bwMode="ltGray">
                    <a:xfrm>
                      <a:off x="3821" y="3607"/>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51" name="Freeform 8"/>
                    <p:cNvSpPr>
                      <a:spLocks/>
                    </p:cNvSpPr>
                    <p:nvPr/>
                  </p:nvSpPr>
                  <p:spPr bwMode="ltGray">
                    <a:xfrm>
                      <a:off x="4341" y="3607"/>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nvGrpSpPr>
                  <p:cNvPr id="45" name="Group 9"/>
                  <p:cNvGrpSpPr>
                    <a:grpSpLocks/>
                  </p:cNvGrpSpPr>
                  <p:nvPr/>
                </p:nvGrpSpPr>
                <p:grpSpPr bwMode="auto">
                  <a:xfrm>
                    <a:off x="3181" y="3420"/>
                    <a:ext cx="643" cy="427"/>
                    <a:chOff x="3181" y="3420"/>
                    <a:chExt cx="643" cy="427"/>
                  </a:xfrm>
                </p:grpSpPr>
                <p:sp>
                  <p:nvSpPr>
                    <p:cNvPr id="46" name="Freeform 10"/>
                    <p:cNvSpPr>
                      <a:spLocks/>
                    </p:cNvSpPr>
                    <p:nvPr/>
                  </p:nvSpPr>
                  <p:spPr bwMode="ltGray">
                    <a:xfrm>
                      <a:off x="3312" y="3449"/>
                      <a:ext cx="512" cy="309"/>
                    </a:xfrm>
                    <a:custGeom>
                      <a:avLst/>
                      <a:gdLst>
                        <a:gd name="T0" fmla="*/ 489 w 512"/>
                        <a:gd name="T1" fmla="*/ 305 h 309"/>
                        <a:gd name="T2" fmla="*/ 464 w 512"/>
                        <a:gd name="T3" fmla="*/ 301 h 309"/>
                        <a:gd name="T4" fmla="*/ 437 w 512"/>
                        <a:gd name="T5" fmla="*/ 298 h 309"/>
                        <a:gd name="T6" fmla="*/ 412 w 512"/>
                        <a:gd name="T7" fmla="*/ 293 h 309"/>
                        <a:gd name="T8" fmla="*/ 389 w 512"/>
                        <a:gd name="T9" fmla="*/ 289 h 309"/>
                        <a:gd name="T10" fmla="*/ 369 w 512"/>
                        <a:gd name="T11" fmla="*/ 284 h 309"/>
                        <a:gd name="T12" fmla="*/ 347 w 512"/>
                        <a:gd name="T13" fmla="*/ 279 h 309"/>
                        <a:gd name="T14" fmla="*/ 325 w 512"/>
                        <a:gd name="T15" fmla="*/ 274 h 309"/>
                        <a:gd name="T16" fmla="*/ 300 w 512"/>
                        <a:gd name="T17" fmla="*/ 265 h 309"/>
                        <a:gd name="T18" fmla="*/ 274 w 512"/>
                        <a:gd name="T19" fmla="*/ 258 h 309"/>
                        <a:gd name="T20" fmla="*/ 252 w 512"/>
                        <a:gd name="T21" fmla="*/ 249 h 309"/>
                        <a:gd name="T22" fmla="*/ 228 w 512"/>
                        <a:gd name="T23" fmla="*/ 239 h 309"/>
                        <a:gd name="T24" fmla="*/ 204 w 512"/>
                        <a:gd name="T25" fmla="*/ 229 h 309"/>
                        <a:gd name="T26" fmla="*/ 183 w 512"/>
                        <a:gd name="T27" fmla="*/ 219 h 309"/>
                        <a:gd name="T28" fmla="*/ 162 w 512"/>
                        <a:gd name="T29" fmla="*/ 207 h 309"/>
                        <a:gd name="T30" fmla="*/ 138 w 512"/>
                        <a:gd name="T31" fmla="*/ 192 h 309"/>
                        <a:gd name="T32" fmla="*/ 114 w 512"/>
                        <a:gd name="T33" fmla="*/ 177 h 309"/>
                        <a:gd name="T34" fmla="*/ 95 w 512"/>
                        <a:gd name="T35" fmla="*/ 163 h 309"/>
                        <a:gd name="T36" fmla="*/ 75 w 512"/>
                        <a:gd name="T37" fmla="*/ 148 h 309"/>
                        <a:gd name="T38" fmla="*/ 51 w 512"/>
                        <a:gd name="T39" fmla="*/ 127 h 309"/>
                        <a:gd name="T40" fmla="*/ 32 w 512"/>
                        <a:gd name="T41" fmla="*/ 103 h 309"/>
                        <a:gd name="T42" fmla="*/ 18 w 512"/>
                        <a:gd name="T43" fmla="*/ 86 h 309"/>
                        <a:gd name="T44" fmla="*/ 7 w 512"/>
                        <a:gd name="T45" fmla="*/ 69 h 309"/>
                        <a:gd name="T46" fmla="*/ 0 w 512"/>
                        <a:gd name="T47" fmla="*/ 55 h 309"/>
                        <a:gd name="T48" fmla="*/ 98 w 512"/>
                        <a:gd name="T49" fmla="*/ 0 h 309"/>
                        <a:gd name="T50" fmla="*/ 116 w 512"/>
                        <a:gd name="T51" fmla="*/ 31 h 309"/>
                        <a:gd name="T52" fmla="*/ 131 w 512"/>
                        <a:gd name="T53" fmla="*/ 51 h 309"/>
                        <a:gd name="T54" fmla="*/ 148 w 512"/>
                        <a:gd name="T55" fmla="*/ 71 h 309"/>
                        <a:gd name="T56" fmla="*/ 170 w 512"/>
                        <a:gd name="T57" fmla="*/ 91 h 309"/>
                        <a:gd name="T58" fmla="*/ 193 w 512"/>
                        <a:gd name="T59" fmla="*/ 110 h 309"/>
                        <a:gd name="T60" fmla="*/ 213 w 512"/>
                        <a:gd name="T61" fmla="*/ 123 h 309"/>
                        <a:gd name="T62" fmla="*/ 238 w 512"/>
                        <a:gd name="T63" fmla="*/ 138 h 309"/>
                        <a:gd name="T64" fmla="*/ 265 w 512"/>
                        <a:gd name="T65" fmla="*/ 155 h 309"/>
                        <a:gd name="T66" fmla="*/ 290 w 512"/>
                        <a:gd name="T67" fmla="*/ 167 h 309"/>
                        <a:gd name="T68" fmla="*/ 325 w 512"/>
                        <a:gd name="T69" fmla="*/ 184 h 309"/>
                        <a:gd name="T70" fmla="*/ 361 w 512"/>
                        <a:gd name="T71" fmla="*/ 198 h 309"/>
                        <a:gd name="T72" fmla="*/ 397 w 512"/>
                        <a:gd name="T73" fmla="*/ 210 h 309"/>
                        <a:gd name="T74" fmla="*/ 435 w 512"/>
                        <a:gd name="T75" fmla="*/ 221 h 309"/>
                        <a:gd name="T76" fmla="*/ 470 w 512"/>
                        <a:gd name="T77" fmla="*/ 231 h 309"/>
                        <a:gd name="T78" fmla="*/ 511 w 512"/>
                        <a:gd name="T79" fmla="*/ 238 h 309"/>
                        <a:gd name="T80" fmla="*/ 511 w 512"/>
                        <a:gd name="T81" fmla="*/ 308 h 309"/>
                        <a:gd name="T82" fmla="*/ 489 w 512"/>
                        <a:gd name="T83" fmla="*/ 305 h 3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309"/>
                        <a:gd name="T128" fmla="*/ 512 w 512"/>
                        <a:gd name="T129" fmla="*/ 309 h 3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309">
                          <a:moveTo>
                            <a:pt x="489" y="305"/>
                          </a:moveTo>
                          <a:lnTo>
                            <a:pt x="464" y="301"/>
                          </a:lnTo>
                          <a:lnTo>
                            <a:pt x="437" y="298"/>
                          </a:lnTo>
                          <a:lnTo>
                            <a:pt x="412" y="293"/>
                          </a:lnTo>
                          <a:lnTo>
                            <a:pt x="389" y="289"/>
                          </a:lnTo>
                          <a:lnTo>
                            <a:pt x="369" y="284"/>
                          </a:lnTo>
                          <a:lnTo>
                            <a:pt x="347" y="279"/>
                          </a:lnTo>
                          <a:lnTo>
                            <a:pt x="325" y="274"/>
                          </a:lnTo>
                          <a:lnTo>
                            <a:pt x="300" y="265"/>
                          </a:lnTo>
                          <a:lnTo>
                            <a:pt x="274" y="258"/>
                          </a:lnTo>
                          <a:lnTo>
                            <a:pt x="252" y="249"/>
                          </a:lnTo>
                          <a:lnTo>
                            <a:pt x="228" y="239"/>
                          </a:lnTo>
                          <a:lnTo>
                            <a:pt x="204" y="229"/>
                          </a:lnTo>
                          <a:lnTo>
                            <a:pt x="183" y="219"/>
                          </a:lnTo>
                          <a:lnTo>
                            <a:pt x="162" y="207"/>
                          </a:lnTo>
                          <a:lnTo>
                            <a:pt x="138" y="192"/>
                          </a:lnTo>
                          <a:lnTo>
                            <a:pt x="114" y="177"/>
                          </a:lnTo>
                          <a:lnTo>
                            <a:pt x="95" y="163"/>
                          </a:lnTo>
                          <a:lnTo>
                            <a:pt x="75" y="148"/>
                          </a:lnTo>
                          <a:lnTo>
                            <a:pt x="51" y="127"/>
                          </a:lnTo>
                          <a:lnTo>
                            <a:pt x="32" y="103"/>
                          </a:lnTo>
                          <a:lnTo>
                            <a:pt x="18" y="86"/>
                          </a:lnTo>
                          <a:lnTo>
                            <a:pt x="7" y="69"/>
                          </a:lnTo>
                          <a:lnTo>
                            <a:pt x="0" y="55"/>
                          </a:lnTo>
                          <a:lnTo>
                            <a:pt x="98" y="0"/>
                          </a:lnTo>
                          <a:lnTo>
                            <a:pt x="116" y="31"/>
                          </a:lnTo>
                          <a:lnTo>
                            <a:pt x="131" y="51"/>
                          </a:lnTo>
                          <a:lnTo>
                            <a:pt x="148" y="71"/>
                          </a:lnTo>
                          <a:lnTo>
                            <a:pt x="170" y="91"/>
                          </a:lnTo>
                          <a:lnTo>
                            <a:pt x="193" y="110"/>
                          </a:lnTo>
                          <a:lnTo>
                            <a:pt x="213" y="123"/>
                          </a:lnTo>
                          <a:lnTo>
                            <a:pt x="238" y="138"/>
                          </a:lnTo>
                          <a:lnTo>
                            <a:pt x="265" y="155"/>
                          </a:lnTo>
                          <a:lnTo>
                            <a:pt x="290" y="167"/>
                          </a:lnTo>
                          <a:lnTo>
                            <a:pt x="325" y="184"/>
                          </a:lnTo>
                          <a:lnTo>
                            <a:pt x="361" y="198"/>
                          </a:lnTo>
                          <a:lnTo>
                            <a:pt x="397" y="210"/>
                          </a:lnTo>
                          <a:lnTo>
                            <a:pt x="435" y="221"/>
                          </a:lnTo>
                          <a:lnTo>
                            <a:pt x="470" y="231"/>
                          </a:lnTo>
                          <a:lnTo>
                            <a:pt x="511" y="238"/>
                          </a:lnTo>
                          <a:lnTo>
                            <a:pt x="511" y="308"/>
                          </a:lnTo>
                          <a:lnTo>
                            <a:pt x="489" y="305"/>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47" name="Freeform 11"/>
                    <p:cNvSpPr>
                      <a:spLocks/>
                    </p:cNvSpPr>
                    <p:nvPr/>
                  </p:nvSpPr>
                  <p:spPr bwMode="ltGray">
                    <a:xfrm>
                      <a:off x="3181" y="3470"/>
                      <a:ext cx="643" cy="377"/>
                    </a:xfrm>
                    <a:custGeom>
                      <a:avLst/>
                      <a:gdLst>
                        <a:gd name="T0" fmla="*/ 550 w 643"/>
                        <a:gd name="T1" fmla="*/ 371 h 377"/>
                        <a:gd name="T2" fmla="*/ 527 w 643"/>
                        <a:gd name="T3" fmla="*/ 368 h 377"/>
                        <a:gd name="T4" fmla="*/ 500 w 643"/>
                        <a:gd name="T5" fmla="*/ 364 h 377"/>
                        <a:gd name="T6" fmla="*/ 477 w 643"/>
                        <a:gd name="T7" fmla="*/ 360 h 377"/>
                        <a:gd name="T8" fmla="*/ 454 w 643"/>
                        <a:gd name="T9" fmla="*/ 356 h 377"/>
                        <a:gd name="T10" fmla="*/ 432 w 643"/>
                        <a:gd name="T11" fmla="*/ 351 h 377"/>
                        <a:gd name="T12" fmla="*/ 411 w 643"/>
                        <a:gd name="T13" fmla="*/ 346 h 377"/>
                        <a:gd name="T14" fmla="*/ 389 w 643"/>
                        <a:gd name="T15" fmla="*/ 341 h 377"/>
                        <a:gd name="T16" fmla="*/ 363 w 643"/>
                        <a:gd name="T17" fmla="*/ 332 h 377"/>
                        <a:gd name="T18" fmla="*/ 339 w 643"/>
                        <a:gd name="T19" fmla="*/ 324 h 377"/>
                        <a:gd name="T20" fmla="*/ 316 w 643"/>
                        <a:gd name="T21" fmla="*/ 316 h 377"/>
                        <a:gd name="T22" fmla="*/ 291 w 643"/>
                        <a:gd name="T23" fmla="*/ 306 h 377"/>
                        <a:gd name="T24" fmla="*/ 268 w 643"/>
                        <a:gd name="T25" fmla="*/ 295 h 377"/>
                        <a:gd name="T26" fmla="*/ 247 w 643"/>
                        <a:gd name="T27" fmla="*/ 284 h 377"/>
                        <a:gd name="T28" fmla="*/ 226 w 643"/>
                        <a:gd name="T29" fmla="*/ 273 h 377"/>
                        <a:gd name="T30" fmla="*/ 201 w 643"/>
                        <a:gd name="T31" fmla="*/ 259 h 377"/>
                        <a:gd name="T32" fmla="*/ 176 w 643"/>
                        <a:gd name="T33" fmla="*/ 244 h 377"/>
                        <a:gd name="T34" fmla="*/ 159 w 643"/>
                        <a:gd name="T35" fmla="*/ 229 h 377"/>
                        <a:gd name="T36" fmla="*/ 139 w 643"/>
                        <a:gd name="T37" fmla="*/ 214 h 377"/>
                        <a:gd name="T38" fmla="*/ 115 w 643"/>
                        <a:gd name="T39" fmla="*/ 193 h 377"/>
                        <a:gd name="T40" fmla="*/ 101 w 643"/>
                        <a:gd name="T41" fmla="*/ 177 h 377"/>
                        <a:gd name="T42" fmla="*/ 89 w 643"/>
                        <a:gd name="T43" fmla="*/ 163 h 377"/>
                        <a:gd name="T44" fmla="*/ 81 w 643"/>
                        <a:gd name="T45" fmla="*/ 151 h 377"/>
                        <a:gd name="T46" fmla="*/ 72 w 643"/>
                        <a:gd name="T47" fmla="*/ 135 h 377"/>
                        <a:gd name="T48" fmla="*/ 65 w 643"/>
                        <a:gd name="T49" fmla="*/ 122 h 377"/>
                        <a:gd name="T50" fmla="*/ 0 w 643"/>
                        <a:gd name="T51" fmla="*/ 122 h 377"/>
                        <a:gd name="T52" fmla="*/ 140 w 643"/>
                        <a:gd name="T53" fmla="*/ 0 h 377"/>
                        <a:gd name="T54" fmla="*/ 305 w 643"/>
                        <a:gd name="T55" fmla="*/ 120 h 377"/>
                        <a:gd name="T56" fmla="*/ 237 w 643"/>
                        <a:gd name="T57" fmla="*/ 120 h 377"/>
                        <a:gd name="T58" fmla="*/ 245 w 643"/>
                        <a:gd name="T59" fmla="*/ 138 h 377"/>
                        <a:gd name="T60" fmla="*/ 256 w 643"/>
                        <a:gd name="T61" fmla="*/ 151 h 377"/>
                        <a:gd name="T62" fmla="*/ 269 w 643"/>
                        <a:gd name="T63" fmla="*/ 162 h 377"/>
                        <a:gd name="T64" fmla="*/ 281 w 643"/>
                        <a:gd name="T65" fmla="*/ 170 h 377"/>
                        <a:gd name="T66" fmla="*/ 298 w 643"/>
                        <a:gd name="T67" fmla="*/ 182 h 377"/>
                        <a:gd name="T68" fmla="*/ 316 w 643"/>
                        <a:gd name="T69" fmla="*/ 194 h 377"/>
                        <a:gd name="T70" fmla="*/ 333 w 643"/>
                        <a:gd name="T71" fmla="*/ 203 h 377"/>
                        <a:gd name="T72" fmla="*/ 352 w 643"/>
                        <a:gd name="T73" fmla="*/ 214 h 377"/>
                        <a:gd name="T74" fmla="*/ 374 w 643"/>
                        <a:gd name="T75" fmla="*/ 224 h 377"/>
                        <a:gd name="T76" fmla="*/ 400 w 643"/>
                        <a:gd name="T77" fmla="*/ 234 h 377"/>
                        <a:gd name="T78" fmla="*/ 425 w 643"/>
                        <a:gd name="T79" fmla="*/ 242 h 377"/>
                        <a:gd name="T80" fmla="*/ 454 w 643"/>
                        <a:gd name="T81" fmla="*/ 249 h 377"/>
                        <a:gd name="T82" fmla="*/ 481 w 643"/>
                        <a:gd name="T83" fmla="*/ 256 h 377"/>
                        <a:gd name="T84" fmla="*/ 513 w 643"/>
                        <a:gd name="T85" fmla="*/ 264 h 377"/>
                        <a:gd name="T86" fmla="*/ 535 w 643"/>
                        <a:gd name="T87" fmla="*/ 268 h 377"/>
                        <a:gd name="T88" fmla="*/ 552 w 643"/>
                        <a:gd name="T89" fmla="*/ 271 h 377"/>
                        <a:gd name="T90" fmla="*/ 572 w 643"/>
                        <a:gd name="T91" fmla="*/ 273 h 377"/>
                        <a:gd name="T92" fmla="*/ 595 w 643"/>
                        <a:gd name="T93" fmla="*/ 277 h 377"/>
                        <a:gd name="T94" fmla="*/ 617 w 643"/>
                        <a:gd name="T95" fmla="*/ 279 h 377"/>
                        <a:gd name="T96" fmla="*/ 642 w 643"/>
                        <a:gd name="T97" fmla="*/ 282 h 377"/>
                        <a:gd name="T98" fmla="*/ 642 w 643"/>
                        <a:gd name="T99" fmla="*/ 376 h 377"/>
                        <a:gd name="T100" fmla="*/ 615 w 643"/>
                        <a:gd name="T101" fmla="*/ 376 h 377"/>
                        <a:gd name="T102" fmla="*/ 592 w 643"/>
                        <a:gd name="T103" fmla="*/ 375 h 377"/>
                        <a:gd name="T104" fmla="*/ 574 w 643"/>
                        <a:gd name="T105" fmla="*/ 373 h 377"/>
                        <a:gd name="T106" fmla="*/ 550 w 643"/>
                        <a:gd name="T107" fmla="*/ 371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3"/>
                        <a:gd name="T163" fmla="*/ 0 h 377"/>
                        <a:gd name="T164" fmla="*/ 643 w 643"/>
                        <a:gd name="T165" fmla="*/ 377 h 3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3" h="377">
                          <a:moveTo>
                            <a:pt x="550" y="371"/>
                          </a:moveTo>
                          <a:lnTo>
                            <a:pt x="527" y="368"/>
                          </a:lnTo>
                          <a:lnTo>
                            <a:pt x="500" y="364"/>
                          </a:lnTo>
                          <a:lnTo>
                            <a:pt x="477" y="360"/>
                          </a:lnTo>
                          <a:lnTo>
                            <a:pt x="454" y="356"/>
                          </a:lnTo>
                          <a:lnTo>
                            <a:pt x="432" y="351"/>
                          </a:lnTo>
                          <a:lnTo>
                            <a:pt x="411" y="346"/>
                          </a:lnTo>
                          <a:lnTo>
                            <a:pt x="389" y="341"/>
                          </a:lnTo>
                          <a:lnTo>
                            <a:pt x="363" y="332"/>
                          </a:lnTo>
                          <a:lnTo>
                            <a:pt x="339" y="324"/>
                          </a:lnTo>
                          <a:lnTo>
                            <a:pt x="316" y="316"/>
                          </a:lnTo>
                          <a:lnTo>
                            <a:pt x="291" y="306"/>
                          </a:lnTo>
                          <a:lnTo>
                            <a:pt x="268" y="295"/>
                          </a:lnTo>
                          <a:lnTo>
                            <a:pt x="247" y="284"/>
                          </a:lnTo>
                          <a:lnTo>
                            <a:pt x="226" y="273"/>
                          </a:lnTo>
                          <a:lnTo>
                            <a:pt x="201" y="259"/>
                          </a:lnTo>
                          <a:lnTo>
                            <a:pt x="176" y="244"/>
                          </a:lnTo>
                          <a:lnTo>
                            <a:pt x="159" y="229"/>
                          </a:lnTo>
                          <a:lnTo>
                            <a:pt x="139" y="214"/>
                          </a:lnTo>
                          <a:lnTo>
                            <a:pt x="115" y="193"/>
                          </a:lnTo>
                          <a:lnTo>
                            <a:pt x="101" y="177"/>
                          </a:lnTo>
                          <a:lnTo>
                            <a:pt x="89" y="163"/>
                          </a:lnTo>
                          <a:lnTo>
                            <a:pt x="81" y="151"/>
                          </a:lnTo>
                          <a:lnTo>
                            <a:pt x="72" y="135"/>
                          </a:lnTo>
                          <a:lnTo>
                            <a:pt x="65" y="122"/>
                          </a:lnTo>
                          <a:lnTo>
                            <a:pt x="0" y="122"/>
                          </a:lnTo>
                          <a:lnTo>
                            <a:pt x="140" y="0"/>
                          </a:lnTo>
                          <a:lnTo>
                            <a:pt x="305" y="120"/>
                          </a:lnTo>
                          <a:lnTo>
                            <a:pt x="237" y="120"/>
                          </a:lnTo>
                          <a:lnTo>
                            <a:pt x="245" y="138"/>
                          </a:lnTo>
                          <a:lnTo>
                            <a:pt x="256" y="151"/>
                          </a:lnTo>
                          <a:lnTo>
                            <a:pt x="269" y="162"/>
                          </a:lnTo>
                          <a:lnTo>
                            <a:pt x="281" y="170"/>
                          </a:lnTo>
                          <a:lnTo>
                            <a:pt x="298" y="182"/>
                          </a:lnTo>
                          <a:lnTo>
                            <a:pt x="316" y="194"/>
                          </a:lnTo>
                          <a:lnTo>
                            <a:pt x="333" y="203"/>
                          </a:lnTo>
                          <a:lnTo>
                            <a:pt x="352" y="214"/>
                          </a:lnTo>
                          <a:lnTo>
                            <a:pt x="374" y="224"/>
                          </a:lnTo>
                          <a:lnTo>
                            <a:pt x="400" y="234"/>
                          </a:lnTo>
                          <a:lnTo>
                            <a:pt x="425" y="242"/>
                          </a:lnTo>
                          <a:lnTo>
                            <a:pt x="454" y="249"/>
                          </a:lnTo>
                          <a:lnTo>
                            <a:pt x="481" y="256"/>
                          </a:lnTo>
                          <a:lnTo>
                            <a:pt x="513" y="264"/>
                          </a:lnTo>
                          <a:lnTo>
                            <a:pt x="535" y="268"/>
                          </a:lnTo>
                          <a:lnTo>
                            <a:pt x="552" y="271"/>
                          </a:lnTo>
                          <a:lnTo>
                            <a:pt x="572" y="273"/>
                          </a:lnTo>
                          <a:lnTo>
                            <a:pt x="595" y="277"/>
                          </a:lnTo>
                          <a:lnTo>
                            <a:pt x="617" y="279"/>
                          </a:lnTo>
                          <a:lnTo>
                            <a:pt x="642" y="282"/>
                          </a:lnTo>
                          <a:lnTo>
                            <a:pt x="642" y="376"/>
                          </a:lnTo>
                          <a:lnTo>
                            <a:pt x="615" y="376"/>
                          </a:lnTo>
                          <a:lnTo>
                            <a:pt x="592" y="375"/>
                          </a:lnTo>
                          <a:lnTo>
                            <a:pt x="574" y="373"/>
                          </a:lnTo>
                          <a:lnTo>
                            <a:pt x="550" y="371"/>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48" name="Freeform 12"/>
                    <p:cNvSpPr>
                      <a:spLocks/>
                    </p:cNvSpPr>
                    <p:nvPr/>
                  </p:nvSpPr>
                  <p:spPr bwMode="ltGray">
                    <a:xfrm>
                      <a:off x="3321" y="3420"/>
                      <a:ext cx="257" cy="168"/>
                    </a:xfrm>
                    <a:custGeom>
                      <a:avLst/>
                      <a:gdLst>
                        <a:gd name="T0" fmla="*/ 256 w 257"/>
                        <a:gd name="T1" fmla="*/ 113 h 168"/>
                        <a:gd name="T2" fmla="*/ 89 w 257"/>
                        <a:gd name="T3" fmla="*/ 0 h 168"/>
                        <a:gd name="T4" fmla="*/ 0 w 257"/>
                        <a:gd name="T5" fmla="*/ 51 h 168"/>
                        <a:gd name="T6" fmla="*/ 163 w 257"/>
                        <a:gd name="T7" fmla="*/ 167 h 168"/>
                        <a:gd name="T8" fmla="*/ 256 w 257"/>
                        <a:gd name="T9" fmla="*/ 113 h 168"/>
                        <a:gd name="T10" fmla="*/ 0 60000 65536"/>
                        <a:gd name="T11" fmla="*/ 0 60000 65536"/>
                        <a:gd name="T12" fmla="*/ 0 60000 65536"/>
                        <a:gd name="T13" fmla="*/ 0 60000 65536"/>
                        <a:gd name="T14" fmla="*/ 0 60000 65536"/>
                        <a:gd name="T15" fmla="*/ 0 w 257"/>
                        <a:gd name="T16" fmla="*/ 0 h 168"/>
                        <a:gd name="T17" fmla="*/ 257 w 257"/>
                        <a:gd name="T18" fmla="*/ 168 h 168"/>
                      </a:gdLst>
                      <a:ahLst/>
                      <a:cxnLst>
                        <a:cxn ang="T10">
                          <a:pos x="T0" y="T1"/>
                        </a:cxn>
                        <a:cxn ang="T11">
                          <a:pos x="T2" y="T3"/>
                        </a:cxn>
                        <a:cxn ang="T12">
                          <a:pos x="T4" y="T5"/>
                        </a:cxn>
                        <a:cxn ang="T13">
                          <a:pos x="T6" y="T7"/>
                        </a:cxn>
                        <a:cxn ang="T14">
                          <a:pos x="T8" y="T9"/>
                        </a:cxn>
                      </a:cxnLst>
                      <a:rect l="T15" t="T16" r="T17" b="T18"/>
                      <a:pathLst>
                        <a:path w="257" h="168">
                          <a:moveTo>
                            <a:pt x="256" y="113"/>
                          </a:moveTo>
                          <a:lnTo>
                            <a:pt x="89" y="0"/>
                          </a:lnTo>
                          <a:lnTo>
                            <a:pt x="0" y="51"/>
                          </a:lnTo>
                          <a:lnTo>
                            <a:pt x="163" y="167"/>
                          </a:lnTo>
                          <a:lnTo>
                            <a:pt x="256" y="113"/>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grpSp>
              <p:nvGrpSpPr>
                <p:cNvPr id="23" name="Group 13"/>
                <p:cNvGrpSpPr>
                  <a:grpSpLocks/>
                </p:cNvGrpSpPr>
                <p:nvPr/>
              </p:nvGrpSpPr>
              <p:grpSpPr bwMode="auto">
                <a:xfrm>
                  <a:off x="4382" y="3116"/>
                  <a:ext cx="909" cy="770"/>
                  <a:chOff x="4382" y="3116"/>
                  <a:chExt cx="909" cy="770"/>
                </a:xfrm>
              </p:grpSpPr>
              <p:grpSp>
                <p:nvGrpSpPr>
                  <p:cNvPr id="34" name="Group 14"/>
                  <p:cNvGrpSpPr>
                    <a:grpSpLocks/>
                  </p:cNvGrpSpPr>
                  <p:nvPr/>
                </p:nvGrpSpPr>
                <p:grpSpPr bwMode="auto">
                  <a:xfrm>
                    <a:off x="4627" y="3116"/>
                    <a:ext cx="664" cy="354"/>
                    <a:chOff x="4627" y="3116"/>
                    <a:chExt cx="664" cy="354"/>
                  </a:xfrm>
                </p:grpSpPr>
                <p:sp>
                  <p:nvSpPr>
                    <p:cNvPr id="41" name="Freeform 15"/>
                    <p:cNvSpPr>
                      <a:spLocks/>
                    </p:cNvSpPr>
                    <p:nvPr/>
                  </p:nvSpPr>
                  <p:spPr bwMode="ltGray">
                    <a:xfrm>
                      <a:off x="4627"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FF00FF"/>
                    </a:solidFill>
                    <a:ln w="12700" cap="rnd" cmpd="sng">
                      <a:noFill/>
                      <a:prstDash val="solid"/>
                      <a:round/>
                      <a:headEnd type="none" w="med" len="med"/>
                      <a:tailEnd type="none" w="med" len="med"/>
                    </a:ln>
                  </p:spPr>
                  <p:txBody>
                    <a:bodyPr/>
                    <a:lstStyle/>
                    <a:p>
                      <a:endParaRPr lang="id-ID"/>
                    </a:p>
                  </p:txBody>
                </p:sp>
                <p:sp>
                  <p:nvSpPr>
                    <p:cNvPr id="42" name="Freeform 16"/>
                    <p:cNvSpPr>
                      <a:spLocks/>
                    </p:cNvSpPr>
                    <p:nvPr/>
                  </p:nvSpPr>
                  <p:spPr bwMode="ltGray">
                    <a:xfrm>
                      <a:off x="4627" y="3116"/>
                      <a:ext cx="664" cy="54"/>
                    </a:xfrm>
                    <a:custGeom>
                      <a:avLst/>
                      <a:gdLst>
                        <a:gd name="T0" fmla="*/ 0 w 664"/>
                        <a:gd name="T1" fmla="*/ 53 h 54"/>
                        <a:gd name="T2" fmla="*/ 520 w 664"/>
                        <a:gd name="T3" fmla="*/ 53 h 54"/>
                        <a:gd name="T4" fmla="*/ 663 w 664"/>
                        <a:gd name="T5" fmla="*/ 0 h 54"/>
                        <a:gd name="T6" fmla="*/ 142 w 664"/>
                        <a:gd name="T7" fmla="*/ 0 h 54"/>
                        <a:gd name="T8" fmla="*/ 0 w 664"/>
                        <a:gd name="T9" fmla="*/ 53 h 54"/>
                        <a:gd name="T10" fmla="*/ 0 60000 65536"/>
                        <a:gd name="T11" fmla="*/ 0 60000 65536"/>
                        <a:gd name="T12" fmla="*/ 0 60000 65536"/>
                        <a:gd name="T13" fmla="*/ 0 60000 65536"/>
                        <a:gd name="T14" fmla="*/ 0 60000 65536"/>
                        <a:gd name="T15" fmla="*/ 0 w 664"/>
                        <a:gd name="T16" fmla="*/ 0 h 54"/>
                        <a:gd name="T17" fmla="*/ 664 w 664"/>
                        <a:gd name="T18" fmla="*/ 54 h 54"/>
                      </a:gdLst>
                      <a:ahLst/>
                      <a:cxnLst>
                        <a:cxn ang="T10">
                          <a:pos x="T0" y="T1"/>
                        </a:cxn>
                        <a:cxn ang="T11">
                          <a:pos x="T2" y="T3"/>
                        </a:cxn>
                        <a:cxn ang="T12">
                          <a:pos x="T4" y="T5"/>
                        </a:cxn>
                        <a:cxn ang="T13">
                          <a:pos x="T6" y="T7"/>
                        </a:cxn>
                        <a:cxn ang="T14">
                          <a:pos x="T8" y="T9"/>
                        </a:cxn>
                      </a:cxnLst>
                      <a:rect l="T15" t="T16" r="T17" b="T18"/>
                      <a:pathLst>
                        <a:path w="664" h="54">
                          <a:moveTo>
                            <a:pt x="0" y="53"/>
                          </a:moveTo>
                          <a:lnTo>
                            <a:pt x="520" y="53"/>
                          </a:lnTo>
                          <a:lnTo>
                            <a:pt x="663" y="0"/>
                          </a:lnTo>
                          <a:lnTo>
                            <a:pt x="142" y="0"/>
                          </a:lnTo>
                          <a:lnTo>
                            <a:pt x="0" y="53"/>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43" name="Freeform 17"/>
                    <p:cNvSpPr>
                      <a:spLocks/>
                    </p:cNvSpPr>
                    <p:nvPr/>
                  </p:nvSpPr>
                  <p:spPr bwMode="ltGray">
                    <a:xfrm>
                      <a:off x="5149" y="3116"/>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800080"/>
                    </a:solidFill>
                    <a:ln w="12700" cap="rnd" cmpd="sng">
                      <a:noFill/>
                      <a:prstDash val="solid"/>
                      <a:round/>
                      <a:headEnd type="none" w="med" len="med"/>
                      <a:tailEnd type="none" w="med" len="med"/>
                    </a:ln>
                  </p:spPr>
                  <p:txBody>
                    <a:bodyPr/>
                    <a:lstStyle/>
                    <a:p>
                      <a:endParaRPr lang="id-ID"/>
                    </a:p>
                  </p:txBody>
                </p:sp>
              </p:grpSp>
              <p:grpSp>
                <p:nvGrpSpPr>
                  <p:cNvPr id="35" name="Group 18"/>
                  <p:cNvGrpSpPr>
                    <a:grpSpLocks/>
                  </p:cNvGrpSpPr>
                  <p:nvPr/>
                </p:nvGrpSpPr>
                <p:grpSpPr bwMode="auto">
                  <a:xfrm>
                    <a:off x="4382" y="3466"/>
                    <a:ext cx="713" cy="420"/>
                    <a:chOff x="4382" y="3466"/>
                    <a:chExt cx="713" cy="420"/>
                  </a:xfrm>
                </p:grpSpPr>
                <p:sp>
                  <p:nvSpPr>
                    <p:cNvPr id="36" name="Freeform 19"/>
                    <p:cNvSpPr>
                      <a:spLocks/>
                    </p:cNvSpPr>
                    <p:nvPr/>
                  </p:nvSpPr>
                  <p:spPr bwMode="ltGray">
                    <a:xfrm>
                      <a:off x="4526" y="3641"/>
                      <a:ext cx="423" cy="137"/>
                    </a:xfrm>
                    <a:custGeom>
                      <a:avLst/>
                      <a:gdLst>
                        <a:gd name="T0" fmla="*/ 422 w 423"/>
                        <a:gd name="T1" fmla="*/ 0 h 137"/>
                        <a:gd name="T2" fmla="*/ 402 w 423"/>
                        <a:gd name="T3" fmla="*/ 16 h 137"/>
                        <a:gd name="T4" fmla="*/ 380 w 423"/>
                        <a:gd name="T5" fmla="*/ 32 h 137"/>
                        <a:gd name="T6" fmla="*/ 360 w 423"/>
                        <a:gd name="T7" fmla="*/ 43 h 137"/>
                        <a:gd name="T8" fmla="*/ 334 w 423"/>
                        <a:gd name="T9" fmla="*/ 57 h 137"/>
                        <a:gd name="T10" fmla="*/ 308 w 423"/>
                        <a:gd name="T11" fmla="*/ 71 h 137"/>
                        <a:gd name="T12" fmla="*/ 284 w 423"/>
                        <a:gd name="T13" fmla="*/ 82 h 137"/>
                        <a:gd name="T14" fmla="*/ 257 w 423"/>
                        <a:gd name="T15" fmla="*/ 94 h 137"/>
                        <a:gd name="T16" fmla="*/ 220 w 423"/>
                        <a:gd name="T17" fmla="*/ 106 h 137"/>
                        <a:gd name="T18" fmla="*/ 181 w 423"/>
                        <a:gd name="T19" fmla="*/ 118 h 137"/>
                        <a:gd name="T20" fmla="*/ 150 w 423"/>
                        <a:gd name="T21" fmla="*/ 126 h 137"/>
                        <a:gd name="T22" fmla="*/ 120 w 423"/>
                        <a:gd name="T23" fmla="*/ 132 h 137"/>
                        <a:gd name="T24" fmla="*/ 97 w 423"/>
                        <a:gd name="T25" fmla="*/ 136 h 137"/>
                        <a:gd name="T26" fmla="*/ 0 w 423"/>
                        <a:gd name="T27" fmla="*/ 80 h 137"/>
                        <a:gd name="T28" fmla="*/ 56 w 423"/>
                        <a:gd name="T29" fmla="*/ 70 h 137"/>
                        <a:gd name="T30" fmla="*/ 89 w 423"/>
                        <a:gd name="T31" fmla="*/ 61 h 137"/>
                        <a:gd name="T32" fmla="*/ 123 w 423"/>
                        <a:gd name="T33" fmla="*/ 51 h 137"/>
                        <a:gd name="T34" fmla="*/ 160 w 423"/>
                        <a:gd name="T35" fmla="*/ 38 h 137"/>
                        <a:gd name="T36" fmla="*/ 191 w 423"/>
                        <a:gd name="T37" fmla="*/ 26 h 137"/>
                        <a:gd name="T38" fmla="*/ 215 w 423"/>
                        <a:gd name="T39" fmla="*/ 15 h 137"/>
                        <a:gd name="T40" fmla="*/ 241 w 423"/>
                        <a:gd name="T41" fmla="*/ 0 h 137"/>
                        <a:gd name="T42" fmla="*/ 422 w 423"/>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137"/>
                        <a:gd name="T68" fmla="*/ 423 w 423"/>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137">
                          <a:moveTo>
                            <a:pt x="422" y="0"/>
                          </a:moveTo>
                          <a:lnTo>
                            <a:pt x="402" y="16"/>
                          </a:lnTo>
                          <a:lnTo>
                            <a:pt x="380" y="32"/>
                          </a:lnTo>
                          <a:lnTo>
                            <a:pt x="360" y="43"/>
                          </a:lnTo>
                          <a:lnTo>
                            <a:pt x="334" y="57"/>
                          </a:lnTo>
                          <a:lnTo>
                            <a:pt x="308" y="71"/>
                          </a:lnTo>
                          <a:lnTo>
                            <a:pt x="284" y="82"/>
                          </a:lnTo>
                          <a:lnTo>
                            <a:pt x="257" y="94"/>
                          </a:lnTo>
                          <a:lnTo>
                            <a:pt x="220" y="106"/>
                          </a:lnTo>
                          <a:lnTo>
                            <a:pt x="181" y="118"/>
                          </a:lnTo>
                          <a:lnTo>
                            <a:pt x="150" y="126"/>
                          </a:lnTo>
                          <a:lnTo>
                            <a:pt x="120" y="132"/>
                          </a:lnTo>
                          <a:lnTo>
                            <a:pt x="97" y="136"/>
                          </a:lnTo>
                          <a:lnTo>
                            <a:pt x="0" y="80"/>
                          </a:lnTo>
                          <a:lnTo>
                            <a:pt x="56" y="70"/>
                          </a:lnTo>
                          <a:lnTo>
                            <a:pt x="89" y="61"/>
                          </a:lnTo>
                          <a:lnTo>
                            <a:pt x="123" y="51"/>
                          </a:lnTo>
                          <a:lnTo>
                            <a:pt x="160" y="38"/>
                          </a:lnTo>
                          <a:lnTo>
                            <a:pt x="191" y="26"/>
                          </a:lnTo>
                          <a:lnTo>
                            <a:pt x="215" y="15"/>
                          </a:lnTo>
                          <a:lnTo>
                            <a:pt x="241" y="0"/>
                          </a:lnTo>
                          <a:lnTo>
                            <a:pt x="422" y="0"/>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37" name="Freeform 20"/>
                    <p:cNvSpPr>
                      <a:spLocks/>
                    </p:cNvSpPr>
                    <p:nvPr/>
                  </p:nvSpPr>
                  <p:spPr bwMode="ltGray">
                    <a:xfrm>
                      <a:off x="4572" y="3771"/>
                      <a:ext cx="89" cy="114"/>
                    </a:xfrm>
                    <a:custGeom>
                      <a:avLst/>
                      <a:gdLst>
                        <a:gd name="T0" fmla="*/ 0 w 89"/>
                        <a:gd name="T1" fmla="*/ 59 h 114"/>
                        <a:gd name="T2" fmla="*/ 0 w 89"/>
                        <a:gd name="T3" fmla="*/ 113 h 114"/>
                        <a:gd name="T4" fmla="*/ 88 w 89"/>
                        <a:gd name="T5" fmla="*/ 53 h 114"/>
                        <a:gd name="T6" fmla="*/ 88 w 89"/>
                        <a:gd name="T7" fmla="*/ 0 h 114"/>
                        <a:gd name="T8" fmla="*/ 0 w 89"/>
                        <a:gd name="T9" fmla="*/ 59 h 114"/>
                        <a:gd name="T10" fmla="*/ 0 60000 65536"/>
                        <a:gd name="T11" fmla="*/ 0 60000 65536"/>
                        <a:gd name="T12" fmla="*/ 0 60000 65536"/>
                        <a:gd name="T13" fmla="*/ 0 60000 65536"/>
                        <a:gd name="T14" fmla="*/ 0 60000 65536"/>
                        <a:gd name="T15" fmla="*/ 0 w 89"/>
                        <a:gd name="T16" fmla="*/ 0 h 114"/>
                        <a:gd name="T17" fmla="*/ 89 w 89"/>
                        <a:gd name="T18" fmla="*/ 114 h 114"/>
                      </a:gdLst>
                      <a:ahLst/>
                      <a:cxnLst>
                        <a:cxn ang="T10">
                          <a:pos x="T0" y="T1"/>
                        </a:cxn>
                        <a:cxn ang="T11">
                          <a:pos x="T2" y="T3"/>
                        </a:cxn>
                        <a:cxn ang="T12">
                          <a:pos x="T4" y="T5"/>
                        </a:cxn>
                        <a:cxn ang="T13">
                          <a:pos x="T6" y="T7"/>
                        </a:cxn>
                        <a:cxn ang="T14">
                          <a:pos x="T8" y="T9"/>
                        </a:cxn>
                      </a:cxnLst>
                      <a:rect l="T15" t="T16" r="T17" b="T18"/>
                      <a:pathLst>
                        <a:path w="89" h="114">
                          <a:moveTo>
                            <a:pt x="0" y="59"/>
                          </a:moveTo>
                          <a:lnTo>
                            <a:pt x="0" y="113"/>
                          </a:lnTo>
                          <a:lnTo>
                            <a:pt x="88" y="53"/>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8" name="Freeform 21"/>
                    <p:cNvSpPr>
                      <a:spLocks/>
                    </p:cNvSpPr>
                    <p:nvPr/>
                  </p:nvSpPr>
                  <p:spPr bwMode="ltGray">
                    <a:xfrm>
                      <a:off x="4572" y="3633"/>
                      <a:ext cx="89" cy="115"/>
                    </a:xfrm>
                    <a:custGeom>
                      <a:avLst/>
                      <a:gdLst>
                        <a:gd name="T0" fmla="*/ 0 w 89"/>
                        <a:gd name="T1" fmla="*/ 59 h 115"/>
                        <a:gd name="T2" fmla="*/ 0 w 89"/>
                        <a:gd name="T3" fmla="*/ 114 h 115"/>
                        <a:gd name="T4" fmla="*/ 88 w 89"/>
                        <a:gd name="T5" fmla="*/ 55 h 115"/>
                        <a:gd name="T6" fmla="*/ 88 w 89"/>
                        <a:gd name="T7" fmla="*/ 0 h 115"/>
                        <a:gd name="T8" fmla="*/ 0 w 89"/>
                        <a:gd name="T9" fmla="*/ 59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0" y="59"/>
                          </a:moveTo>
                          <a:lnTo>
                            <a:pt x="0" y="114"/>
                          </a:lnTo>
                          <a:lnTo>
                            <a:pt x="88" y="55"/>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9" name="Freeform 22"/>
                    <p:cNvSpPr>
                      <a:spLocks/>
                    </p:cNvSpPr>
                    <p:nvPr/>
                  </p:nvSpPr>
                  <p:spPr bwMode="ltGray">
                    <a:xfrm>
                      <a:off x="4571" y="3466"/>
                      <a:ext cx="524" cy="339"/>
                    </a:xfrm>
                    <a:custGeom>
                      <a:avLst/>
                      <a:gdLst>
                        <a:gd name="T0" fmla="*/ 517 w 524"/>
                        <a:gd name="T1" fmla="*/ 83 h 339"/>
                        <a:gd name="T2" fmla="*/ 510 w 524"/>
                        <a:gd name="T3" fmla="*/ 100 h 339"/>
                        <a:gd name="T4" fmla="*/ 503 w 524"/>
                        <a:gd name="T5" fmla="*/ 113 h 339"/>
                        <a:gd name="T6" fmla="*/ 495 w 524"/>
                        <a:gd name="T7" fmla="*/ 126 h 339"/>
                        <a:gd name="T8" fmla="*/ 487 w 524"/>
                        <a:gd name="T9" fmla="*/ 138 h 339"/>
                        <a:gd name="T10" fmla="*/ 477 w 524"/>
                        <a:gd name="T11" fmla="*/ 150 h 339"/>
                        <a:gd name="T12" fmla="*/ 462 w 524"/>
                        <a:gd name="T13" fmla="*/ 166 h 339"/>
                        <a:gd name="T14" fmla="*/ 448 w 524"/>
                        <a:gd name="T15" fmla="*/ 179 h 339"/>
                        <a:gd name="T16" fmla="*/ 434 w 524"/>
                        <a:gd name="T17" fmla="*/ 192 h 339"/>
                        <a:gd name="T18" fmla="*/ 416 w 524"/>
                        <a:gd name="T19" fmla="*/ 207 h 339"/>
                        <a:gd name="T20" fmla="*/ 398 w 524"/>
                        <a:gd name="T21" fmla="*/ 220 h 339"/>
                        <a:gd name="T22" fmla="*/ 380 w 524"/>
                        <a:gd name="T23" fmla="*/ 232 h 339"/>
                        <a:gd name="T24" fmla="*/ 360 w 524"/>
                        <a:gd name="T25" fmla="*/ 244 h 339"/>
                        <a:gd name="T26" fmla="*/ 335 w 524"/>
                        <a:gd name="T27" fmla="*/ 258 h 339"/>
                        <a:gd name="T28" fmla="*/ 308 w 524"/>
                        <a:gd name="T29" fmla="*/ 272 h 339"/>
                        <a:gd name="T30" fmla="*/ 283 w 524"/>
                        <a:gd name="T31" fmla="*/ 283 h 339"/>
                        <a:gd name="T32" fmla="*/ 257 w 524"/>
                        <a:gd name="T33" fmla="*/ 294 h 339"/>
                        <a:gd name="T34" fmla="*/ 219 w 524"/>
                        <a:gd name="T35" fmla="*/ 308 h 339"/>
                        <a:gd name="T36" fmla="*/ 180 w 524"/>
                        <a:gd name="T37" fmla="*/ 319 h 339"/>
                        <a:gd name="T38" fmla="*/ 149 w 524"/>
                        <a:gd name="T39" fmla="*/ 327 h 339"/>
                        <a:gd name="T40" fmla="*/ 121 w 524"/>
                        <a:gd name="T41" fmla="*/ 333 h 339"/>
                        <a:gd name="T42" fmla="*/ 97 w 524"/>
                        <a:gd name="T43" fmla="*/ 338 h 339"/>
                        <a:gd name="T44" fmla="*/ 0 w 524"/>
                        <a:gd name="T45" fmla="*/ 281 h 339"/>
                        <a:gd name="T46" fmla="*/ 55 w 524"/>
                        <a:gd name="T47" fmla="*/ 271 h 339"/>
                        <a:gd name="T48" fmla="*/ 89 w 524"/>
                        <a:gd name="T49" fmla="*/ 261 h 339"/>
                        <a:gd name="T50" fmla="*/ 123 w 524"/>
                        <a:gd name="T51" fmla="*/ 253 h 339"/>
                        <a:gd name="T52" fmla="*/ 159 w 524"/>
                        <a:gd name="T53" fmla="*/ 240 h 339"/>
                        <a:gd name="T54" fmla="*/ 190 w 524"/>
                        <a:gd name="T55" fmla="*/ 226 h 339"/>
                        <a:gd name="T56" fmla="*/ 214 w 524"/>
                        <a:gd name="T57" fmla="*/ 215 h 339"/>
                        <a:gd name="T58" fmla="*/ 240 w 524"/>
                        <a:gd name="T59" fmla="*/ 201 h 339"/>
                        <a:gd name="T60" fmla="*/ 270 w 524"/>
                        <a:gd name="T61" fmla="*/ 184 h 339"/>
                        <a:gd name="T62" fmla="*/ 290 w 524"/>
                        <a:gd name="T63" fmla="*/ 170 h 339"/>
                        <a:gd name="T64" fmla="*/ 319 w 524"/>
                        <a:gd name="T65" fmla="*/ 150 h 339"/>
                        <a:gd name="T66" fmla="*/ 346 w 524"/>
                        <a:gd name="T67" fmla="*/ 129 h 339"/>
                        <a:gd name="T68" fmla="*/ 367 w 524"/>
                        <a:gd name="T69" fmla="*/ 109 h 339"/>
                        <a:gd name="T70" fmla="*/ 374 w 524"/>
                        <a:gd name="T71" fmla="*/ 85 h 339"/>
                        <a:gd name="T72" fmla="*/ 376 w 524"/>
                        <a:gd name="T73" fmla="*/ 53 h 339"/>
                        <a:gd name="T74" fmla="*/ 370 w 524"/>
                        <a:gd name="T75" fmla="*/ 30 h 339"/>
                        <a:gd name="T76" fmla="*/ 362 w 524"/>
                        <a:gd name="T77" fmla="*/ 1 h 339"/>
                        <a:gd name="T78" fmla="*/ 517 w 524"/>
                        <a:gd name="T79" fmla="*/ 0 h 339"/>
                        <a:gd name="T80" fmla="*/ 519 w 524"/>
                        <a:gd name="T81" fmla="*/ 16 h 339"/>
                        <a:gd name="T82" fmla="*/ 523 w 524"/>
                        <a:gd name="T83" fmla="*/ 32 h 339"/>
                        <a:gd name="T84" fmla="*/ 523 w 524"/>
                        <a:gd name="T85" fmla="*/ 47 h 339"/>
                        <a:gd name="T86" fmla="*/ 522 w 524"/>
                        <a:gd name="T87" fmla="*/ 61 h 339"/>
                        <a:gd name="T88" fmla="*/ 520 w 524"/>
                        <a:gd name="T89" fmla="*/ 71 h 339"/>
                        <a:gd name="T90" fmla="*/ 517 w 524"/>
                        <a:gd name="T91" fmla="*/ 83 h 3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339"/>
                        <a:gd name="T140" fmla="*/ 524 w 524"/>
                        <a:gd name="T141" fmla="*/ 339 h 3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339">
                          <a:moveTo>
                            <a:pt x="517" y="83"/>
                          </a:moveTo>
                          <a:lnTo>
                            <a:pt x="510" y="100"/>
                          </a:lnTo>
                          <a:lnTo>
                            <a:pt x="503" y="113"/>
                          </a:lnTo>
                          <a:lnTo>
                            <a:pt x="495" y="126"/>
                          </a:lnTo>
                          <a:lnTo>
                            <a:pt x="487" y="138"/>
                          </a:lnTo>
                          <a:lnTo>
                            <a:pt x="477" y="150"/>
                          </a:lnTo>
                          <a:lnTo>
                            <a:pt x="462" y="166"/>
                          </a:lnTo>
                          <a:lnTo>
                            <a:pt x="448" y="179"/>
                          </a:lnTo>
                          <a:lnTo>
                            <a:pt x="434" y="192"/>
                          </a:lnTo>
                          <a:lnTo>
                            <a:pt x="416" y="207"/>
                          </a:lnTo>
                          <a:lnTo>
                            <a:pt x="398" y="220"/>
                          </a:lnTo>
                          <a:lnTo>
                            <a:pt x="380" y="232"/>
                          </a:lnTo>
                          <a:lnTo>
                            <a:pt x="360" y="244"/>
                          </a:lnTo>
                          <a:lnTo>
                            <a:pt x="335" y="258"/>
                          </a:lnTo>
                          <a:lnTo>
                            <a:pt x="308" y="272"/>
                          </a:lnTo>
                          <a:lnTo>
                            <a:pt x="283" y="283"/>
                          </a:lnTo>
                          <a:lnTo>
                            <a:pt x="257" y="294"/>
                          </a:lnTo>
                          <a:lnTo>
                            <a:pt x="219" y="308"/>
                          </a:lnTo>
                          <a:lnTo>
                            <a:pt x="180" y="319"/>
                          </a:lnTo>
                          <a:lnTo>
                            <a:pt x="149" y="327"/>
                          </a:lnTo>
                          <a:lnTo>
                            <a:pt x="121" y="333"/>
                          </a:lnTo>
                          <a:lnTo>
                            <a:pt x="97" y="338"/>
                          </a:lnTo>
                          <a:lnTo>
                            <a:pt x="0" y="281"/>
                          </a:lnTo>
                          <a:lnTo>
                            <a:pt x="55" y="271"/>
                          </a:lnTo>
                          <a:lnTo>
                            <a:pt x="89" y="261"/>
                          </a:lnTo>
                          <a:lnTo>
                            <a:pt x="123" y="253"/>
                          </a:lnTo>
                          <a:lnTo>
                            <a:pt x="159" y="240"/>
                          </a:lnTo>
                          <a:lnTo>
                            <a:pt x="190" y="226"/>
                          </a:lnTo>
                          <a:lnTo>
                            <a:pt x="214" y="215"/>
                          </a:lnTo>
                          <a:lnTo>
                            <a:pt x="240" y="201"/>
                          </a:lnTo>
                          <a:lnTo>
                            <a:pt x="270" y="184"/>
                          </a:lnTo>
                          <a:lnTo>
                            <a:pt x="290" y="170"/>
                          </a:lnTo>
                          <a:lnTo>
                            <a:pt x="319" y="150"/>
                          </a:lnTo>
                          <a:lnTo>
                            <a:pt x="346" y="129"/>
                          </a:lnTo>
                          <a:lnTo>
                            <a:pt x="367" y="109"/>
                          </a:lnTo>
                          <a:lnTo>
                            <a:pt x="374" y="85"/>
                          </a:lnTo>
                          <a:lnTo>
                            <a:pt x="376" y="53"/>
                          </a:lnTo>
                          <a:lnTo>
                            <a:pt x="370" y="30"/>
                          </a:lnTo>
                          <a:lnTo>
                            <a:pt x="362" y="1"/>
                          </a:lnTo>
                          <a:lnTo>
                            <a:pt x="517" y="0"/>
                          </a:lnTo>
                          <a:lnTo>
                            <a:pt x="519" y="16"/>
                          </a:lnTo>
                          <a:lnTo>
                            <a:pt x="523" y="32"/>
                          </a:lnTo>
                          <a:lnTo>
                            <a:pt x="523" y="47"/>
                          </a:lnTo>
                          <a:lnTo>
                            <a:pt x="522" y="61"/>
                          </a:lnTo>
                          <a:lnTo>
                            <a:pt x="520" y="71"/>
                          </a:lnTo>
                          <a:lnTo>
                            <a:pt x="517" y="83"/>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40" name="Freeform 23"/>
                    <p:cNvSpPr>
                      <a:spLocks/>
                    </p:cNvSpPr>
                    <p:nvPr/>
                  </p:nvSpPr>
                  <p:spPr bwMode="ltGray">
                    <a:xfrm>
                      <a:off x="4382" y="3466"/>
                      <a:ext cx="633" cy="420"/>
                    </a:xfrm>
                    <a:custGeom>
                      <a:avLst/>
                      <a:gdLst>
                        <a:gd name="T0" fmla="*/ 626 w 633"/>
                        <a:gd name="T1" fmla="*/ 85 h 420"/>
                        <a:gd name="T2" fmla="*/ 625 w 633"/>
                        <a:gd name="T3" fmla="*/ 100 h 420"/>
                        <a:gd name="T4" fmla="*/ 618 w 633"/>
                        <a:gd name="T5" fmla="*/ 118 h 420"/>
                        <a:gd name="T6" fmla="*/ 611 w 633"/>
                        <a:gd name="T7" fmla="*/ 131 h 420"/>
                        <a:gd name="T8" fmla="*/ 603 w 633"/>
                        <a:gd name="T9" fmla="*/ 145 h 420"/>
                        <a:gd name="T10" fmla="*/ 595 w 633"/>
                        <a:gd name="T11" fmla="*/ 155 h 420"/>
                        <a:gd name="T12" fmla="*/ 583 w 633"/>
                        <a:gd name="T13" fmla="*/ 167 h 420"/>
                        <a:gd name="T14" fmla="*/ 572 w 633"/>
                        <a:gd name="T15" fmla="*/ 181 h 420"/>
                        <a:gd name="T16" fmla="*/ 559 w 633"/>
                        <a:gd name="T17" fmla="*/ 195 h 420"/>
                        <a:gd name="T18" fmla="*/ 544 w 633"/>
                        <a:gd name="T19" fmla="*/ 208 h 420"/>
                        <a:gd name="T20" fmla="*/ 528 w 633"/>
                        <a:gd name="T21" fmla="*/ 221 h 420"/>
                        <a:gd name="T22" fmla="*/ 511 w 633"/>
                        <a:gd name="T23" fmla="*/ 236 h 420"/>
                        <a:gd name="T24" fmla="*/ 492 w 633"/>
                        <a:gd name="T25" fmla="*/ 249 h 420"/>
                        <a:gd name="T26" fmla="*/ 474 w 633"/>
                        <a:gd name="T27" fmla="*/ 261 h 420"/>
                        <a:gd name="T28" fmla="*/ 456 w 633"/>
                        <a:gd name="T29" fmla="*/ 273 h 420"/>
                        <a:gd name="T30" fmla="*/ 429 w 633"/>
                        <a:gd name="T31" fmla="*/ 288 h 420"/>
                        <a:gd name="T32" fmla="*/ 403 w 633"/>
                        <a:gd name="T33" fmla="*/ 302 h 420"/>
                        <a:gd name="T34" fmla="*/ 379 w 633"/>
                        <a:gd name="T35" fmla="*/ 312 h 420"/>
                        <a:gd name="T36" fmla="*/ 351 w 633"/>
                        <a:gd name="T37" fmla="*/ 323 h 420"/>
                        <a:gd name="T38" fmla="*/ 316 w 633"/>
                        <a:gd name="T39" fmla="*/ 337 h 420"/>
                        <a:gd name="T40" fmla="*/ 289 w 633"/>
                        <a:gd name="T41" fmla="*/ 345 h 420"/>
                        <a:gd name="T42" fmla="*/ 263 w 633"/>
                        <a:gd name="T43" fmla="*/ 352 h 420"/>
                        <a:gd name="T44" fmla="*/ 242 w 633"/>
                        <a:gd name="T45" fmla="*/ 357 h 420"/>
                        <a:gd name="T46" fmla="*/ 215 w 633"/>
                        <a:gd name="T47" fmla="*/ 362 h 420"/>
                        <a:gd name="T48" fmla="*/ 190 w 633"/>
                        <a:gd name="T49" fmla="*/ 365 h 420"/>
                        <a:gd name="T50" fmla="*/ 190 w 633"/>
                        <a:gd name="T51" fmla="*/ 419 h 420"/>
                        <a:gd name="T52" fmla="*/ 0 w 633"/>
                        <a:gd name="T53" fmla="*/ 336 h 420"/>
                        <a:gd name="T54" fmla="*/ 189 w 633"/>
                        <a:gd name="T55" fmla="*/ 228 h 420"/>
                        <a:gd name="T56" fmla="*/ 189 w 633"/>
                        <a:gd name="T57" fmla="*/ 267 h 420"/>
                        <a:gd name="T58" fmla="*/ 219 w 633"/>
                        <a:gd name="T59" fmla="*/ 262 h 420"/>
                        <a:gd name="T60" fmla="*/ 242 w 633"/>
                        <a:gd name="T61" fmla="*/ 256 h 420"/>
                        <a:gd name="T62" fmla="*/ 260 w 633"/>
                        <a:gd name="T63" fmla="*/ 248 h 420"/>
                        <a:gd name="T64" fmla="*/ 277 w 633"/>
                        <a:gd name="T65" fmla="*/ 242 h 420"/>
                        <a:gd name="T66" fmla="*/ 298 w 633"/>
                        <a:gd name="T67" fmla="*/ 231 h 420"/>
                        <a:gd name="T68" fmla="*/ 319 w 633"/>
                        <a:gd name="T69" fmla="*/ 221 h 420"/>
                        <a:gd name="T70" fmla="*/ 333 w 633"/>
                        <a:gd name="T71" fmla="*/ 212 h 420"/>
                        <a:gd name="T72" fmla="*/ 351 w 633"/>
                        <a:gd name="T73" fmla="*/ 200 h 420"/>
                        <a:gd name="T74" fmla="*/ 370 w 633"/>
                        <a:gd name="T75" fmla="*/ 188 h 420"/>
                        <a:gd name="T76" fmla="*/ 388 w 633"/>
                        <a:gd name="T77" fmla="*/ 172 h 420"/>
                        <a:gd name="T78" fmla="*/ 403 w 633"/>
                        <a:gd name="T79" fmla="*/ 159 h 420"/>
                        <a:gd name="T80" fmla="*/ 414 w 633"/>
                        <a:gd name="T81" fmla="*/ 143 h 420"/>
                        <a:gd name="T82" fmla="*/ 426 w 633"/>
                        <a:gd name="T83" fmla="*/ 126 h 420"/>
                        <a:gd name="T84" fmla="*/ 438 w 633"/>
                        <a:gd name="T85" fmla="*/ 107 h 420"/>
                        <a:gd name="T86" fmla="*/ 446 w 633"/>
                        <a:gd name="T87" fmla="*/ 95 h 420"/>
                        <a:gd name="T88" fmla="*/ 449 w 633"/>
                        <a:gd name="T89" fmla="*/ 84 h 420"/>
                        <a:gd name="T90" fmla="*/ 458 w 633"/>
                        <a:gd name="T91" fmla="*/ 66 h 420"/>
                        <a:gd name="T92" fmla="*/ 460 w 633"/>
                        <a:gd name="T93" fmla="*/ 46 h 420"/>
                        <a:gd name="T94" fmla="*/ 460 w 633"/>
                        <a:gd name="T95" fmla="*/ 28 h 420"/>
                        <a:gd name="T96" fmla="*/ 456 w 633"/>
                        <a:gd name="T97" fmla="*/ 0 h 420"/>
                        <a:gd name="T98" fmla="*/ 626 w 633"/>
                        <a:gd name="T99" fmla="*/ 1 h 420"/>
                        <a:gd name="T100" fmla="*/ 628 w 633"/>
                        <a:gd name="T101" fmla="*/ 25 h 420"/>
                        <a:gd name="T102" fmla="*/ 632 w 633"/>
                        <a:gd name="T103" fmla="*/ 44 h 420"/>
                        <a:gd name="T104" fmla="*/ 631 w 633"/>
                        <a:gd name="T105" fmla="*/ 62 h 420"/>
                        <a:gd name="T106" fmla="*/ 626 w 633"/>
                        <a:gd name="T107" fmla="*/ 85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3"/>
                        <a:gd name="T163" fmla="*/ 0 h 420"/>
                        <a:gd name="T164" fmla="*/ 633 w 633"/>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3" h="420">
                          <a:moveTo>
                            <a:pt x="626" y="85"/>
                          </a:moveTo>
                          <a:lnTo>
                            <a:pt x="625" y="100"/>
                          </a:lnTo>
                          <a:lnTo>
                            <a:pt x="618" y="118"/>
                          </a:lnTo>
                          <a:lnTo>
                            <a:pt x="611" y="131"/>
                          </a:lnTo>
                          <a:lnTo>
                            <a:pt x="603" y="145"/>
                          </a:lnTo>
                          <a:lnTo>
                            <a:pt x="595" y="155"/>
                          </a:lnTo>
                          <a:lnTo>
                            <a:pt x="583" y="167"/>
                          </a:lnTo>
                          <a:lnTo>
                            <a:pt x="572" y="181"/>
                          </a:lnTo>
                          <a:lnTo>
                            <a:pt x="559" y="195"/>
                          </a:lnTo>
                          <a:lnTo>
                            <a:pt x="544" y="208"/>
                          </a:lnTo>
                          <a:lnTo>
                            <a:pt x="528" y="221"/>
                          </a:lnTo>
                          <a:lnTo>
                            <a:pt x="511" y="236"/>
                          </a:lnTo>
                          <a:lnTo>
                            <a:pt x="492" y="249"/>
                          </a:lnTo>
                          <a:lnTo>
                            <a:pt x="474" y="261"/>
                          </a:lnTo>
                          <a:lnTo>
                            <a:pt x="456" y="273"/>
                          </a:lnTo>
                          <a:lnTo>
                            <a:pt x="429" y="288"/>
                          </a:lnTo>
                          <a:lnTo>
                            <a:pt x="403" y="302"/>
                          </a:lnTo>
                          <a:lnTo>
                            <a:pt x="379" y="312"/>
                          </a:lnTo>
                          <a:lnTo>
                            <a:pt x="351" y="323"/>
                          </a:lnTo>
                          <a:lnTo>
                            <a:pt x="316" y="337"/>
                          </a:lnTo>
                          <a:lnTo>
                            <a:pt x="289" y="345"/>
                          </a:lnTo>
                          <a:lnTo>
                            <a:pt x="263" y="352"/>
                          </a:lnTo>
                          <a:lnTo>
                            <a:pt x="242" y="357"/>
                          </a:lnTo>
                          <a:lnTo>
                            <a:pt x="215" y="362"/>
                          </a:lnTo>
                          <a:lnTo>
                            <a:pt x="190" y="365"/>
                          </a:lnTo>
                          <a:lnTo>
                            <a:pt x="190" y="419"/>
                          </a:lnTo>
                          <a:lnTo>
                            <a:pt x="0" y="336"/>
                          </a:lnTo>
                          <a:lnTo>
                            <a:pt x="189" y="228"/>
                          </a:lnTo>
                          <a:lnTo>
                            <a:pt x="189" y="267"/>
                          </a:lnTo>
                          <a:lnTo>
                            <a:pt x="219" y="262"/>
                          </a:lnTo>
                          <a:lnTo>
                            <a:pt x="242" y="256"/>
                          </a:lnTo>
                          <a:lnTo>
                            <a:pt x="260" y="248"/>
                          </a:lnTo>
                          <a:lnTo>
                            <a:pt x="277" y="242"/>
                          </a:lnTo>
                          <a:lnTo>
                            <a:pt x="298" y="231"/>
                          </a:lnTo>
                          <a:lnTo>
                            <a:pt x="319" y="221"/>
                          </a:lnTo>
                          <a:lnTo>
                            <a:pt x="333" y="212"/>
                          </a:lnTo>
                          <a:lnTo>
                            <a:pt x="351" y="200"/>
                          </a:lnTo>
                          <a:lnTo>
                            <a:pt x="370" y="188"/>
                          </a:lnTo>
                          <a:lnTo>
                            <a:pt x="388" y="172"/>
                          </a:lnTo>
                          <a:lnTo>
                            <a:pt x="403" y="159"/>
                          </a:lnTo>
                          <a:lnTo>
                            <a:pt x="414" y="143"/>
                          </a:lnTo>
                          <a:lnTo>
                            <a:pt x="426" y="126"/>
                          </a:lnTo>
                          <a:lnTo>
                            <a:pt x="438" y="107"/>
                          </a:lnTo>
                          <a:lnTo>
                            <a:pt x="446" y="95"/>
                          </a:lnTo>
                          <a:lnTo>
                            <a:pt x="449" y="84"/>
                          </a:lnTo>
                          <a:lnTo>
                            <a:pt x="458" y="66"/>
                          </a:lnTo>
                          <a:lnTo>
                            <a:pt x="460" y="46"/>
                          </a:lnTo>
                          <a:lnTo>
                            <a:pt x="460" y="28"/>
                          </a:lnTo>
                          <a:lnTo>
                            <a:pt x="456" y="0"/>
                          </a:lnTo>
                          <a:lnTo>
                            <a:pt x="626" y="1"/>
                          </a:lnTo>
                          <a:lnTo>
                            <a:pt x="628" y="25"/>
                          </a:lnTo>
                          <a:lnTo>
                            <a:pt x="632" y="44"/>
                          </a:lnTo>
                          <a:lnTo>
                            <a:pt x="631" y="62"/>
                          </a:lnTo>
                          <a:lnTo>
                            <a:pt x="626" y="85"/>
                          </a:lnTo>
                        </a:path>
                      </a:pathLst>
                    </a:custGeom>
                    <a:solidFill>
                      <a:srgbClr val="FF00FF"/>
                    </a:solidFill>
                    <a:ln w="12700" cap="rnd" cmpd="sng">
                      <a:noFill/>
                      <a:prstDash val="solid"/>
                      <a:round/>
                      <a:headEnd type="none" w="med" len="med"/>
                      <a:tailEnd type="none" w="med" len="med"/>
                    </a:ln>
                  </p:spPr>
                  <p:txBody>
                    <a:bodyPr/>
                    <a:lstStyle/>
                    <a:p>
                      <a:endParaRPr lang="id-ID"/>
                    </a:p>
                  </p:txBody>
                </p:sp>
              </p:grpSp>
            </p:grpSp>
            <p:grpSp>
              <p:nvGrpSpPr>
                <p:cNvPr id="24" name="Group 24"/>
                <p:cNvGrpSpPr>
                  <a:grpSpLocks/>
                </p:cNvGrpSpPr>
                <p:nvPr/>
              </p:nvGrpSpPr>
              <p:grpSpPr bwMode="auto">
                <a:xfrm>
                  <a:off x="2994" y="2727"/>
                  <a:ext cx="958" cy="743"/>
                  <a:chOff x="2994" y="2727"/>
                  <a:chExt cx="958" cy="743"/>
                </a:xfrm>
              </p:grpSpPr>
              <p:grpSp>
                <p:nvGrpSpPr>
                  <p:cNvPr id="25" name="Group 25"/>
                  <p:cNvGrpSpPr>
                    <a:grpSpLocks/>
                  </p:cNvGrpSpPr>
                  <p:nvPr/>
                </p:nvGrpSpPr>
                <p:grpSpPr bwMode="auto">
                  <a:xfrm>
                    <a:off x="2994" y="3116"/>
                    <a:ext cx="663" cy="354"/>
                    <a:chOff x="2994" y="3116"/>
                    <a:chExt cx="663" cy="354"/>
                  </a:xfrm>
                </p:grpSpPr>
                <p:sp>
                  <p:nvSpPr>
                    <p:cNvPr id="31" name="Freeform 26"/>
                    <p:cNvSpPr>
                      <a:spLocks/>
                    </p:cNvSpPr>
                    <p:nvPr/>
                  </p:nvSpPr>
                  <p:spPr bwMode="ltGray">
                    <a:xfrm>
                      <a:off x="2994"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2" name="Freeform 27"/>
                    <p:cNvSpPr>
                      <a:spLocks/>
                    </p:cNvSpPr>
                    <p:nvPr/>
                  </p:nvSpPr>
                  <p:spPr bwMode="ltGray">
                    <a:xfrm>
                      <a:off x="2994" y="3116"/>
                      <a:ext cx="663" cy="54"/>
                    </a:xfrm>
                    <a:custGeom>
                      <a:avLst/>
                      <a:gdLst>
                        <a:gd name="T0" fmla="*/ 0 w 663"/>
                        <a:gd name="T1" fmla="*/ 53 h 54"/>
                        <a:gd name="T2" fmla="*/ 520 w 663"/>
                        <a:gd name="T3" fmla="*/ 53 h 54"/>
                        <a:gd name="T4" fmla="*/ 662 w 663"/>
                        <a:gd name="T5" fmla="*/ 0 h 54"/>
                        <a:gd name="T6" fmla="*/ 142 w 663"/>
                        <a:gd name="T7" fmla="*/ 0 h 54"/>
                        <a:gd name="T8" fmla="*/ 0 w 663"/>
                        <a:gd name="T9" fmla="*/ 53 h 54"/>
                        <a:gd name="T10" fmla="*/ 0 60000 65536"/>
                        <a:gd name="T11" fmla="*/ 0 60000 65536"/>
                        <a:gd name="T12" fmla="*/ 0 60000 65536"/>
                        <a:gd name="T13" fmla="*/ 0 60000 65536"/>
                        <a:gd name="T14" fmla="*/ 0 60000 65536"/>
                        <a:gd name="T15" fmla="*/ 0 w 663"/>
                        <a:gd name="T16" fmla="*/ 0 h 54"/>
                        <a:gd name="T17" fmla="*/ 663 w 663"/>
                        <a:gd name="T18" fmla="*/ 54 h 54"/>
                      </a:gdLst>
                      <a:ahLst/>
                      <a:cxnLst>
                        <a:cxn ang="T10">
                          <a:pos x="T0" y="T1"/>
                        </a:cxn>
                        <a:cxn ang="T11">
                          <a:pos x="T2" y="T3"/>
                        </a:cxn>
                        <a:cxn ang="T12">
                          <a:pos x="T4" y="T5"/>
                        </a:cxn>
                        <a:cxn ang="T13">
                          <a:pos x="T6" y="T7"/>
                        </a:cxn>
                        <a:cxn ang="T14">
                          <a:pos x="T8" y="T9"/>
                        </a:cxn>
                      </a:cxnLst>
                      <a:rect l="T15" t="T16" r="T17" b="T18"/>
                      <a:pathLst>
                        <a:path w="663" h="54">
                          <a:moveTo>
                            <a:pt x="0" y="53"/>
                          </a:moveTo>
                          <a:lnTo>
                            <a:pt x="520" y="53"/>
                          </a:lnTo>
                          <a:lnTo>
                            <a:pt x="662" y="0"/>
                          </a:lnTo>
                          <a:lnTo>
                            <a:pt x="142" y="0"/>
                          </a:lnTo>
                          <a:lnTo>
                            <a:pt x="0" y="53"/>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33" name="Freeform 28"/>
                    <p:cNvSpPr>
                      <a:spLocks/>
                    </p:cNvSpPr>
                    <p:nvPr/>
                  </p:nvSpPr>
                  <p:spPr bwMode="ltGray">
                    <a:xfrm>
                      <a:off x="3516" y="3116"/>
                      <a:ext cx="141" cy="354"/>
                    </a:xfrm>
                    <a:custGeom>
                      <a:avLst/>
                      <a:gdLst>
                        <a:gd name="T0" fmla="*/ 140 w 141"/>
                        <a:gd name="T1" fmla="*/ 0 h 354"/>
                        <a:gd name="T2" fmla="*/ 0 w 141"/>
                        <a:gd name="T3" fmla="*/ 54 h 354"/>
                        <a:gd name="T4" fmla="*/ 0 w 141"/>
                        <a:gd name="T5" fmla="*/ 353 h 354"/>
                        <a:gd name="T6" fmla="*/ 140 w 141"/>
                        <a:gd name="T7" fmla="*/ 271 h 354"/>
                        <a:gd name="T8" fmla="*/ 140 w 141"/>
                        <a:gd name="T9" fmla="*/ 0 h 354"/>
                        <a:gd name="T10" fmla="*/ 0 60000 65536"/>
                        <a:gd name="T11" fmla="*/ 0 60000 65536"/>
                        <a:gd name="T12" fmla="*/ 0 60000 65536"/>
                        <a:gd name="T13" fmla="*/ 0 60000 65536"/>
                        <a:gd name="T14" fmla="*/ 0 60000 65536"/>
                        <a:gd name="T15" fmla="*/ 0 w 141"/>
                        <a:gd name="T16" fmla="*/ 0 h 354"/>
                        <a:gd name="T17" fmla="*/ 141 w 141"/>
                        <a:gd name="T18" fmla="*/ 354 h 354"/>
                      </a:gdLst>
                      <a:ahLst/>
                      <a:cxnLst>
                        <a:cxn ang="T10">
                          <a:pos x="T0" y="T1"/>
                        </a:cxn>
                        <a:cxn ang="T11">
                          <a:pos x="T2" y="T3"/>
                        </a:cxn>
                        <a:cxn ang="T12">
                          <a:pos x="T4" y="T5"/>
                        </a:cxn>
                        <a:cxn ang="T13">
                          <a:pos x="T6" y="T7"/>
                        </a:cxn>
                        <a:cxn ang="T14">
                          <a:pos x="T8" y="T9"/>
                        </a:cxn>
                      </a:cxnLst>
                      <a:rect l="T15" t="T16" r="T17" b="T18"/>
                      <a:pathLst>
                        <a:path w="141" h="354">
                          <a:moveTo>
                            <a:pt x="140" y="0"/>
                          </a:moveTo>
                          <a:lnTo>
                            <a:pt x="0" y="54"/>
                          </a:lnTo>
                          <a:lnTo>
                            <a:pt x="0" y="353"/>
                          </a:lnTo>
                          <a:lnTo>
                            <a:pt x="140" y="271"/>
                          </a:lnTo>
                          <a:lnTo>
                            <a:pt x="140" y="0"/>
                          </a:lnTo>
                        </a:path>
                      </a:pathLst>
                    </a:custGeom>
                    <a:solidFill>
                      <a:srgbClr val="005F5F"/>
                    </a:solidFill>
                    <a:ln w="12700" cap="rnd" cmpd="sng">
                      <a:noFill/>
                      <a:prstDash val="solid"/>
                      <a:round/>
                      <a:headEnd type="none" w="med" len="med"/>
                      <a:tailEnd type="none" w="med" len="med"/>
                    </a:ln>
                  </p:spPr>
                  <p:txBody>
                    <a:bodyPr/>
                    <a:lstStyle/>
                    <a:p>
                      <a:endParaRPr lang="id-ID"/>
                    </a:p>
                  </p:txBody>
                </p:sp>
              </p:grpSp>
              <p:grpSp>
                <p:nvGrpSpPr>
                  <p:cNvPr id="26" name="Group 29"/>
                  <p:cNvGrpSpPr>
                    <a:grpSpLocks/>
                  </p:cNvGrpSpPr>
                  <p:nvPr/>
                </p:nvGrpSpPr>
                <p:grpSpPr bwMode="auto">
                  <a:xfrm>
                    <a:off x="3183" y="2727"/>
                    <a:ext cx="769" cy="442"/>
                    <a:chOff x="3183" y="2727"/>
                    <a:chExt cx="769" cy="442"/>
                  </a:xfrm>
                </p:grpSpPr>
                <p:sp>
                  <p:nvSpPr>
                    <p:cNvPr id="27" name="Freeform 30"/>
                    <p:cNvSpPr>
                      <a:spLocks/>
                    </p:cNvSpPr>
                    <p:nvPr/>
                  </p:nvSpPr>
                  <p:spPr bwMode="ltGray">
                    <a:xfrm>
                      <a:off x="3417" y="2803"/>
                      <a:ext cx="309" cy="149"/>
                    </a:xfrm>
                    <a:custGeom>
                      <a:avLst/>
                      <a:gdLst>
                        <a:gd name="T0" fmla="*/ 0 w 309"/>
                        <a:gd name="T1" fmla="*/ 99 h 149"/>
                        <a:gd name="T2" fmla="*/ 17 w 309"/>
                        <a:gd name="T3" fmla="*/ 86 h 149"/>
                        <a:gd name="T4" fmla="*/ 37 w 309"/>
                        <a:gd name="T5" fmla="*/ 74 h 149"/>
                        <a:gd name="T6" fmla="*/ 64 w 309"/>
                        <a:gd name="T7" fmla="*/ 61 h 149"/>
                        <a:gd name="T8" fmla="*/ 89 w 309"/>
                        <a:gd name="T9" fmla="*/ 46 h 149"/>
                        <a:gd name="T10" fmla="*/ 114 w 309"/>
                        <a:gd name="T11" fmla="*/ 36 h 149"/>
                        <a:gd name="T12" fmla="*/ 141 w 309"/>
                        <a:gd name="T13" fmla="*/ 24 h 149"/>
                        <a:gd name="T14" fmla="*/ 176 w 309"/>
                        <a:gd name="T15" fmla="*/ 11 h 149"/>
                        <a:gd name="T16" fmla="*/ 217 w 309"/>
                        <a:gd name="T17" fmla="*/ 0 h 149"/>
                        <a:gd name="T18" fmla="*/ 308 w 309"/>
                        <a:gd name="T19" fmla="*/ 57 h 149"/>
                        <a:gd name="T20" fmla="*/ 274 w 309"/>
                        <a:gd name="T21" fmla="*/ 66 h 149"/>
                        <a:gd name="T22" fmla="*/ 236 w 309"/>
                        <a:gd name="T23" fmla="*/ 79 h 149"/>
                        <a:gd name="T24" fmla="*/ 206 w 309"/>
                        <a:gd name="T25" fmla="*/ 92 h 149"/>
                        <a:gd name="T26" fmla="*/ 182 w 309"/>
                        <a:gd name="T27" fmla="*/ 104 h 149"/>
                        <a:gd name="T28" fmla="*/ 155 w 309"/>
                        <a:gd name="T29" fmla="*/ 117 h 149"/>
                        <a:gd name="T30" fmla="*/ 127 w 309"/>
                        <a:gd name="T31" fmla="*/ 134 h 149"/>
                        <a:gd name="T32" fmla="*/ 106 w 309"/>
                        <a:gd name="T33" fmla="*/ 148 h 149"/>
                        <a:gd name="T34" fmla="*/ 0 w 309"/>
                        <a:gd name="T35" fmla="*/ 99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149"/>
                        <a:gd name="T56" fmla="*/ 309 w 309"/>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149">
                          <a:moveTo>
                            <a:pt x="0" y="99"/>
                          </a:moveTo>
                          <a:lnTo>
                            <a:pt x="17" y="86"/>
                          </a:lnTo>
                          <a:lnTo>
                            <a:pt x="37" y="74"/>
                          </a:lnTo>
                          <a:lnTo>
                            <a:pt x="64" y="61"/>
                          </a:lnTo>
                          <a:lnTo>
                            <a:pt x="89" y="46"/>
                          </a:lnTo>
                          <a:lnTo>
                            <a:pt x="114" y="36"/>
                          </a:lnTo>
                          <a:lnTo>
                            <a:pt x="141" y="24"/>
                          </a:lnTo>
                          <a:lnTo>
                            <a:pt x="176" y="11"/>
                          </a:lnTo>
                          <a:lnTo>
                            <a:pt x="217" y="0"/>
                          </a:lnTo>
                          <a:lnTo>
                            <a:pt x="308" y="57"/>
                          </a:lnTo>
                          <a:lnTo>
                            <a:pt x="274" y="66"/>
                          </a:lnTo>
                          <a:lnTo>
                            <a:pt x="236" y="79"/>
                          </a:lnTo>
                          <a:lnTo>
                            <a:pt x="206" y="92"/>
                          </a:lnTo>
                          <a:lnTo>
                            <a:pt x="182" y="104"/>
                          </a:lnTo>
                          <a:lnTo>
                            <a:pt x="155" y="117"/>
                          </a:lnTo>
                          <a:lnTo>
                            <a:pt x="127" y="134"/>
                          </a:lnTo>
                          <a:lnTo>
                            <a:pt x="106" y="148"/>
                          </a:lnTo>
                          <a:lnTo>
                            <a:pt x="0" y="99"/>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28" name="Freeform 31"/>
                    <p:cNvSpPr>
                      <a:spLocks/>
                    </p:cNvSpPr>
                    <p:nvPr/>
                  </p:nvSpPr>
                  <p:spPr bwMode="ltGray">
                    <a:xfrm>
                      <a:off x="3347" y="2917"/>
                      <a:ext cx="259" cy="252"/>
                    </a:xfrm>
                    <a:custGeom>
                      <a:avLst/>
                      <a:gdLst>
                        <a:gd name="T0" fmla="*/ 5 w 259"/>
                        <a:gd name="T1" fmla="*/ 117 h 252"/>
                        <a:gd name="T2" fmla="*/ 11 w 259"/>
                        <a:gd name="T3" fmla="*/ 101 h 252"/>
                        <a:gd name="T4" fmla="*/ 17 w 259"/>
                        <a:gd name="T5" fmla="*/ 86 h 252"/>
                        <a:gd name="T6" fmla="*/ 25 w 259"/>
                        <a:gd name="T7" fmla="*/ 71 h 252"/>
                        <a:gd name="T8" fmla="*/ 30 w 259"/>
                        <a:gd name="T9" fmla="*/ 59 h 252"/>
                        <a:gd name="T10" fmla="*/ 39 w 259"/>
                        <a:gd name="T11" fmla="*/ 47 h 252"/>
                        <a:gd name="T12" fmla="*/ 47 w 259"/>
                        <a:gd name="T13" fmla="*/ 34 h 252"/>
                        <a:gd name="T14" fmla="*/ 57 w 259"/>
                        <a:gd name="T15" fmla="*/ 21 h 252"/>
                        <a:gd name="T16" fmla="*/ 68 w 259"/>
                        <a:gd name="T17" fmla="*/ 7 h 252"/>
                        <a:gd name="T18" fmla="*/ 258 w 259"/>
                        <a:gd name="T19" fmla="*/ 0 h 252"/>
                        <a:gd name="T20" fmla="*/ 241 w 259"/>
                        <a:gd name="T21" fmla="*/ 13 h 252"/>
                        <a:gd name="T22" fmla="*/ 225 w 259"/>
                        <a:gd name="T23" fmla="*/ 28 h 252"/>
                        <a:gd name="T24" fmla="*/ 212 w 259"/>
                        <a:gd name="T25" fmla="*/ 41 h 252"/>
                        <a:gd name="T26" fmla="*/ 201 w 259"/>
                        <a:gd name="T27" fmla="*/ 59 h 252"/>
                        <a:gd name="T28" fmla="*/ 190 w 259"/>
                        <a:gd name="T29" fmla="*/ 73 h 252"/>
                        <a:gd name="T30" fmla="*/ 179 w 259"/>
                        <a:gd name="T31" fmla="*/ 91 h 252"/>
                        <a:gd name="T32" fmla="*/ 170 w 259"/>
                        <a:gd name="T33" fmla="*/ 106 h 252"/>
                        <a:gd name="T34" fmla="*/ 165 w 259"/>
                        <a:gd name="T35" fmla="*/ 119 h 252"/>
                        <a:gd name="T36" fmla="*/ 161 w 259"/>
                        <a:gd name="T37" fmla="*/ 135 h 252"/>
                        <a:gd name="T38" fmla="*/ 156 w 259"/>
                        <a:gd name="T39" fmla="*/ 154 h 252"/>
                        <a:gd name="T40" fmla="*/ 153 w 259"/>
                        <a:gd name="T41" fmla="*/ 173 h 252"/>
                        <a:gd name="T42" fmla="*/ 157 w 259"/>
                        <a:gd name="T43" fmla="*/ 188 h 252"/>
                        <a:gd name="T44" fmla="*/ 163 w 259"/>
                        <a:gd name="T45" fmla="*/ 201 h 252"/>
                        <a:gd name="T46" fmla="*/ 10 w 259"/>
                        <a:gd name="T47" fmla="*/ 251 h 252"/>
                        <a:gd name="T48" fmla="*/ 1 w 259"/>
                        <a:gd name="T49" fmla="*/ 176 h 252"/>
                        <a:gd name="T50" fmla="*/ 0 w 259"/>
                        <a:gd name="T51" fmla="*/ 157 h 252"/>
                        <a:gd name="T52" fmla="*/ 0 w 259"/>
                        <a:gd name="T53" fmla="*/ 139 h 252"/>
                        <a:gd name="T54" fmla="*/ 5 w 259"/>
                        <a:gd name="T55" fmla="*/ 11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252"/>
                        <a:gd name="T86" fmla="*/ 259 w 25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252">
                          <a:moveTo>
                            <a:pt x="5" y="117"/>
                          </a:moveTo>
                          <a:lnTo>
                            <a:pt x="11" y="101"/>
                          </a:lnTo>
                          <a:lnTo>
                            <a:pt x="17" y="86"/>
                          </a:lnTo>
                          <a:lnTo>
                            <a:pt x="25" y="71"/>
                          </a:lnTo>
                          <a:lnTo>
                            <a:pt x="30" y="59"/>
                          </a:lnTo>
                          <a:lnTo>
                            <a:pt x="39" y="47"/>
                          </a:lnTo>
                          <a:lnTo>
                            <a:pt x="47" y="34"/>
                          </a:lnTo>
                          <a:lnTo>
                            <a:pt x="57" y="21"/>
                          </a:lnTo>
                          <a:lnTo>
                            <a:pt x="68" y="7"/>
                          </a:lnTo>
                          <a:lnTo>
                            <a:pt x="258" y="0"/>
                          </a:lnTo>
                          <a:lnTo>
                            <a:pt x="241" y="13"/>
                          </a:lnTo>
                          <a:lnTo>
                            <a:pt x="225" y="28"/>
                          </a:lnTo>
                          <a:lnTo>
                            <a:pt x="212" y="41"/>
                          </a:lnTo>
                          <a:lnTo>
                            <a:pt x="201" y="59"/>
                          </a:lnTo>
                          <a:lnTo>
                            <a:pt x="190" y="73"/>
                          </a:lnTo>
                          <a:lnTo>
                            <a:pt x="179" y="91"/>
                          </a:lnTo>
                          <a:lnTo>
                            <a:pt x="170" y="106"/>
                          </a:lnTo>
                          <a:lnTo>
                            <a:pt x="165" y="119"/>
                          </a:lnTo>
                          <a:lnTo>
                            <a:pt x="161" y="135"/>
                          </a:lnTo>
                          <a:lnTo>
                            <a:pt x="156" y="154"/>
                          </a:lnTo>
                          <a:lnTo>
                            <a:pt x="153" y="173"/>
                          </a:lnTo>
                          <a:lnTo>
                            <a:pt x="157" y="188"/>
                          </a:lnTo>
                          <a:lnTo>
                            <a:pt x="163" y="201"/>
                          </a:lnTo>
                          <a:lnTo>
                            <a:pt x="10" y="251"/>
                          </a:lnTo>
                          <a:lnTo>
                            <a:pt x="1" y="176"/>
                          </a:lnTo>
                          <a:lnTo>
                            <a:pt x="0" y="157"/>
                          </a:lnTo>
                          <a:lnTo>
                            <a:pt x="0" y="139"/>
                          </a:lnTo>
                          <a:lnTo>
                            <a:pt x="5" y="117"/>
                          </a:lnTo>
                        </a:path>
                      </a:pathLst>
                    </a:custGeom>
                    <a:solidFill>
                      <a:srgbClr val="005F5F"/>
                    </a:solidFill>
                    <a:ln w="12700" cap="rnd" cmpd="sng">
                      <a:noFill/>
                      <a:prstDash val="solid"/>
                      <a:round/>
                      <a:headEnd type="none" w="med" len="med"/>
                      <a:tailEnd type="none" w="med" len="med"/>
                    </a:ln>
                  </p:spPr>
                  <p:txBody>
                    <a:bodyPr/>
                    <a:lstStyle/>
                    <a:p>
                      <a:endParaRPr lang="id-ID"/>
                    </a:p>
                  </p:txBody>
                </p:sp>
                <p:sp>
                  <p:nvSpPr>
                    <p:cNvPr id="29" name="Freeform 32"/>
                    <p:cNvSpPr>
                      <a:spLocks/>
                    </p:cNvSpPr>
                    <p:nvPr/>
                  </p:nvSpPr>
                  <p:spPr bwMode="ltGray">
                    <a:xfrm>
                      <a:off x="3183" y="2781"/>
                      <a:ext cx="640" cy="388"/>
                    </a:xfrm>
                    <a:custGeom>
                      <a:avLst/>
                      <a:gdLst>
                        <a:gd name="T0" fmla="*/ 13 w 640"/>
                        <a:gd name="T1" fmla="*/ 335 h 388"/>
                        <a:gd name="T2" fmla="*/ 19 w 640"/>
                        <a:gd name="T3" fmla="*/ 319 h 388"/>
                        <a:gd name="T4" fmla="*/ 26 w 640"/>
                        <a:gd name="T5" fmla="*/ 304 h 388"/>
                        <a:gd name="T6" fmla="*/ 33 w 640"/>
                        <a:gd name="T7" fmla="*/ 290 h 388"/>
                        <a:gd name="T8" fmla="*/ 40 w 640"/>
                        <a:gd name="T9" fmla="*/ 277 h 388"/>
                        <a:gd name="T10" fmla="*/ 49 w 640"/>
                        <a:gd name="T11" fmla="*/ 265 h 388"/>
                        <a:gd name="T12" fmla="*/ 58 w 640"/>
                        <a:gd name="T13" fmla="*/ 252 h 388"/>
                        <a:gd name="T14" fmla="*/ 68 w 640"/>
                        <a:gd name="T15" fmla="*/ 239 h 388"/>
                        <a:gd name="T16" fmla="*/ 81 w 640"/>
                        <a:gd name="T17" fmla="*/ 225 h 388"/>
                        <a:gd name="T18" fmla="*/ 95 w 640"/>
                        <a:gd name="T19" fmla="*/ 210 h 388"/>
                        <a:gd name="T20" fmla="*/ 110 w 640"/>
                        <a:gd name="T21" fmla="*/ 197 h 388"/>
                        <a:gd name="T22" fmla="*/ 128 w 640"/>
                        <a:gd name="T23" fmla="*/ 184 h 388"/>
                        <a:gd name="T24" fmla="*/ 147 w 640"/>
                        <a:gd name="T25" fmla="*/ 170 h 388"/>
                        <a:gd name="T26" fmla="*/ 163 w 640"/>
                        <a:gd name="T27" fmla="*/ 158 h 388"/>
                        <a:gd name="T28" fmla="*/ 183 w 640"/>
                        <a:gd name="T29" fmla="*/ 146 h 388"/>
                        <a:gd name="T30" fmla="*/ 210 w 640"/>
                        <a:gd name="T31" fmla="*/ 132 h 388"/>
                        <a:gd name="T32" fmla="*/ 236 w 640"/>
                        <a:gd name="T33" fmla="*/ 117 h 388"/>
                        <a:gd name="T34" fmla="*/ 260 w 640"/>
                        <a:gd name="T35" fmla="*/ 107 h 388"/>
                        <a:gd name="T36" fmla="*/ 288 w 640"/>
                        <a:gd name="T37" fmla="*/ 96 h 388"/>
                        <a:gd name="T38" fmla="*/ 324 w 640"/>
                        <a:gd name="T39" fmla="*/ 83 h 388"/>
                        <a:gd name="T40" fmla="*/ 350 w 640"/>
                        <a:gd name="T41" fmla="*/ 75 h 388"/>
                        <a:gd name="T42" fmla="*/ 377 w 640"/>
                        <a:gd name="T43" fmla="*/ 67 h 388"/>
                        <a:gd name="T44" fmla="*/ 397 w 640"/>
                        <a:gd name="T45" fmla="*/ 62 h 388"/>
                        <a:gd name="T46" fmla="*/ 424 w 640"/>
                        <a:gd name="T47" fmla="*/ 57 h 388"/>
                        <a:gd name="T48" fmla="*/ 448 w 640"/>
                        <a:gd name="T49" fmla="*/ 54 h 388"/>
                        <a:gd name="T50" fmla="*/ 448 w 640"/>
                        <a:gd name="T51" fmla="*/ 0 h 388"/>
                        <a:gd name="T52" fmla="*/ 639 w 640"/>
                        <a:gd name="T53" fmla="*/ 83 h 388"/>
                        <a:gd name="T54" fmla="*/ 449 w 640"/>
                        <a:gd name="T55" fmla="*/ 192 h 388"/>
                        <a:gd name="T56" fmla="*/ 449 w 640"/>
                        <a:gd name="T57" fmla="*/ 152 h 388"/>
                        <a:gd name="T58" fmla="*/ 419 w 640"/>
                        <a:gd name="T59" fmla="*/ 157 h 388"/>
                        <a:gd name="T60" fmla="*/ 397 w 640"/>
                        <a:gd name="T61" fmla="*/ 164 h 388"/>
                        <a:gd name="T62" fmla="*/ 379 w 640"/>
                        <a:gd name="T63" fmla="*/ 170 h 388"/>
                        <a:gd name="T64" fmla="*/ 362 w 640"/>
                        <a:gd name="T65" fmla="*/ 177 h 388"/>
                        <a:gd name="T66" fmla="*/ 342 w 640"/>
                        <a:gd name="T67" fmla="*/ 188 h 388"/>
                        <a:gd name="T68" fmla="*/ 321 w 640"/>
                        <a:gd name="T69" fmla="*/ 197 h 388"/>
                        <a:gd name="T70" fmla="*/ 305 w 640"/>
                        <a:gd name="T71" fmla="*/ 207 h 388"/>
                        <a:gd name="T72" fmla="*/ 288 w 640"/>
                        <a:gd name="T73" fmla="*/ 219 h 388"/>
                        <a:gd name="T74" fmla="*/ 269 w 640"/>
                        <a:gd name="T75" fmla="*/ 231 h 388"/>
                        <a:gd name="T76" fmla="*/ 251 w 640"/>
                        <a:gd name="T77" fmla="*/ 246 h 388"/>
                        <a:gd name="T78" fmla="*/ 238 w 640"/>
                        <a:gd name="T79" fmla="*/ 261 h 388"/>
                        <a:gd name="T80" fmla="*/ 226 w 640"/>
                        <a:gd name="T81" fmla="*/ 277 h 388"/>
                        <a:gd name="T82" fmla="*/ 214 w 640"/>
                        <a:gd name="T83" fmla="*/ 293 h 388"/>
                        <a:gd name="T84" fmla="*/ 200 w 640"/>
                        <a:gd name="T85" fmla="*/ 312 h 388"/>
                        <a:gd name="T86" fmla="*/ 193 w 640"/>
                        <a:gd name="T87" fmla="*/ 324 h 388"/>
                        <a:gd name="T88" fmla="*/ 189 w 640"/>
                        <a:gd name="T89" fmla="*/ 335 h 388"/>
                        <a:gd name="T90" fmla="*/ 181 w 640"/>
                        <a:gd name="T91" fmla="*/ 353 h 388"/>
                        <a:gd name="T92" fmla="*/ 179 w 640"/>
                        <a:gd name="T93" fmla="*/ 374 h 388"/>
                        <a:gd name="T94" fmla="*/ 179 w 640"/>
                        <a:gd name="T95" fmla="*/ 387 h 388"/>
                        <a:gd name="T96" fmla="*/ 0 w 640"/>
                        <a:gd name="T97" fmla="*/ 387 h 388"/>
                        <a:gd name="T98" fmla="*/ 8 w 640"/>
                        <a:gd name="T99" fmla="*/ 358 h 388"/>
                        <a:gd name="T100" fmla="*/ 13 w 640"/>
                        <a:gd name="T101" fmla="*/ 335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388"/>
                        <a:gd name="T155" fmla="*/ 640 w 640"/>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388">
                          <a:moveTo>
                            <a:pt x="13" y="335"/>
                          </a:moveTo>
                          <a:lnTo>
                            <a:pt x="19" y="319"/>
                          </a:lnTo>
                          <a:lnTo>
                            <a:pt x="26" y="304"/>
                          </a:lnTo>
                          <a:lnTo>
                            <a:pt x="33" y="290"/>
                          </a:lnTo>
                          <a:lnTo>
                            <a:pt x="40" y="277"/>
                          </a:lnTo>
                          <a:lnTo>
                            <a:pt x="49" y="265"/>
                          </a:lnTo>
                          <a:lnTo>
                            <a:pt x="58" y="252"/>
                          </a:lnTo>
                          <a:lnTo>
                            <a:pt x="68" y="239"/>
                          </a:lnTo>
                          <a:lnTo>
                            <a:pt x="81" y="225"/>
                          </a:lnTo>
                          <a:lnTo>
                            <a:pt x="95" y="210"/>
                          </a:lnTo>
                          <a:lnTo>
                            <a:pt x="110" y="197"/>
                          </a:lnTo>
                          <a:lnTo>
                            <a:pt x="128" y="184"/>
                          </a:lnTo>
                          <a:lnTo>
                            <a:pt x="147" y="170"/>
                          </a:lnTo>
                          <a:lnTo>
                            <a:pt x="163" y="158"/>
                          </a:lnTo>
                          <a:lnTo>
                            <a:pt x="183" y="146"/>
                          </a:lnTo>
                          <a:lnTo>
                            <a:pt x="210" y="132"/>
                          </a:lnTo>
                          <a:lnTo>
                            <a:pt x="236" y="117"/>
                          </a:lnTo>
                          <a:lnTo>
                            <a:pt x="260" y="107"/>
                          </a:lnTo>
                          <a:lnTo>
                            <a:pt x="288" y="96"/>
                          </a:lnTo>
                          <a:lnTo>
                            <a:pt x="324" y="83"/>
                          </a:lnTo>
                          <a:lnTo>
                            <a:pt x="350" y="75"/>
                          </a:lnTo>
                          <a:lnTo>
                            <a:pt x="377" y="67"/>
                          </a:lnTo>
                          <a:lnTo>
                            <a:pt x="397" y="62"/>
                          </a:lnTo>
                          <a:lnTo>
                            <a:pt x="424" y="57"/>
                          </a:lnTo>
                          <a:lnTo>
                            <a:pt x="448" y="54"/>
                          </a:lnTo>
                          <a:lnTo>
                            <a:pt x="448" y="0"/>
                          </a:lnTo>
                          <a:lnTo>
                            <a:pt x="639" y="83"/>
                          </a:lnTo>
                          <a:lnTo>
                            <a:pt x="449" y="192"/>
                          </a:lnTo>
                          <a:lnTo>
                            <a:pt x="449" y="152"/>
                          </a:lnTo>
                          <a:lnTo>
                            <a:pt x="419" y="157"/>
                          </a:lnTo>
                          <a:lnTo>
                            <a:pt x="397" y="164"/>
                          </a:lnTo>
                          <a:lnTo>
                            <a:pt x="379" y="170"/>
                          </a:lnTo>
                          <a:lnTo>
                            <a:pt x="362" y="177"/>
                          </a:lnTo>
                          <a:lnTo>
                            <a:pt x="342" y="188"/>
                          </a:lnTo>
                          <a:lnTo>
                            <a:pt x="321" y="197"/>
                          </a:lnTo>
                          <a:lnTo>
                            <a:pt x="305" y="207"/>
                          </a:lnTo>
                          <a:lnTo>
                            <a:pt x="288" y="219"/>
                          </a:lnTo>
                          <a:lnTo>
                            <a:pt x="269" y="231"/>
                          </a:lnTo>
                          <a:lnTo>
                            <a:pt x="251" y="246"/>
                          </a:lnTo>
                          <a:lnTo>
                            <a:pt x="238" y="261"/>
                          </a:lnTo>
                          <a:lnTo>
                            <a:pt x="226" y="277"/>
                          </a:lnTo>
                          <a:lnTo>
                            <a:pt x="214" y="293"/>
                          </a:lnTo>
                          <a:lnTo>
                            <a:pt x="200" y="312"/>
                          </a:lnTo>
                          <a:lnTo>
                            <a:pt x="193" y="324"/>
                          </a:lnTo>
                          <a:lnTo>
                            <a:pt x="189" y="335"/>
                          </a:lnTo>
                          <a:lnTo>
                            <a:pt x="181" y="353"/>
                          </a:lnTo>
                          <a:lnTo>
                            <a:pt x="179" y="374"/>
                          </a:lnTo>
                          <a:lnTo>
                            <a:pt x="179" y="387"/>
                          </a:lnTo>
                          <a:lnTo>
                            <a:pt x="0" y="387"/>
                          </a:lnTo>
                          <a:lnTo>
                            <a:pt x="8" y="358"/>
                          </a:lnTo>
                          <a:lnTo>
                            <a:pt x="13" y="335"/>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0" name="Freeform 33"/>
                    <p:cNvSpPr>
                      <a:spLocks/>
                    </p:cNvSpPr>
                    <p:nvPr/>
                  </p:nvSpPr>
                  <p:spPr bwMode="ltGray">
                    <a:xfrm>
                      <a:off x="3632" y="2727"/>
                      <a:ext cx="320" cy="137"/>
                    </a:xfrm>
                    <a:custGeom>
                      <a:avLst/>
                      <a:gdLst>
                        <a:gd name="T0" fmla="*/ 0 w 320"/>
                        <a:gd name="T1" fmla="*/ 54 h 137"/>
                        <a:gd name="T2" fmla="*/ 189 w 320"/>
                        <a:gd name="T3" fmla="*/ 136 h 137"/>
                        <a:gd name="T4" fmla="*/ 319 w 320"/>
                        <a:gd name="T5" fmla="*/ 79 h 137"/>
                        <a:gd name="T6" fmla="*/ 141 w 320"/>
                        <a:gd name="T7" fmla="*/ 0 h 137"/>
                        <a:gd name="T8" fmla="*/ 0 w 320"/>
                        <a:gd name="T9" fmla="*/ 54 h 137"/>
                        <a:gd name="T10" fmla="*/ 0 60000 65536"/>
                        <a:gd name="T11" fmla="*/ 0 60000 65536"/>
                        <a:gd name="T12" fmla="*/ 0 60000 65536"/>
                        <a:gd name="T13" fmla="*/ 0 60000 65536"/>
                        <a:gd name="T14" fmla="*/ 0 60000 65536"/>
                        <a:gd name="T15" fmla="*/ 0 w 320"/>
                        <a:gd name="T16" fmla="*/ 0 h 137"/>
                        <a:gd name="T17" fmla="*/ 320 w 320"/>
                        <a:gd name="T18" fmla="*/ 137 h 137"/>
                      </a:gdLst>
                      <a:ahLst/>
                      <a:cxnLst>
                        <a:cxn ang="T10">
                          <a:pos x="T0" y="T1"/>
                        </a:cxn>
                        <a:cxn ang="T11">
                          <a:pos x="T2" y="T3"/>
                        </a:cxn>
                        <a:cxn ang="T12">
                          <a:pos x="T4" y="T5"/>
                        </a:cxn>
                        <a:cxn ang="T13">
                          <a:pos x="T6" y="T7"/>
                        </a:cxn>
                        <a:cxn ang="T14">
                          <a:pos x="T8" y="T9"/>
                        </a:cxn>
                      </a:cxnLst>
                      <a:rect l="T15" t="T16" r="T17" b="T18"/>
                      <a:pathLst>
                        <a:path w="320" h="137">
                          <a:moveTo>
                            <a:pt x="0" y="54"/>
                          </a:moveTo>
                          <a:lnTo>
                            <a:pt x="189" y="136"/>
                          </a:lnTo>
                          <a:lnTo>
                            <a:pt x="319" y="79"/>
                          </a:lnTo>
                          <a:lnTo>
                            <a:pt x="141" y="0"/>
                          </a:lnTo>
                          <a:lnTo>
                            <a:pt x="0" y="54"/>
                          </a:lnTo>
                        </a:path>
                      </a:pathLst>
                    </a:custGeom>
                    <a:solidFill>
                      <a:srgbClr val="7FFFDF"/>
                    </a:solidFill>
                    <a:ln w="12700" cap="rnd" cmpd="sng">
                      <a:noFill/>
                      <a:prstDash val="solid"/>
                      <a:round/>
                      <a:headEnd type="none" w="med" len="med"/>
                      <a:tailEnd type="none" w="med" len="med"/>
                    </a:ln>
                  </p:spPr>
                  <p:txBody>
                    <a:bodyPr/>
                    <a:lstStyle/>
                    <a:p>
                      <a:endParaRPr lang="id-ID"/>
                    </a:p>
                  </p:txBody>
                </p:sp>
              </p:grpSp>
            </p:grpSp>
          </p:grpSp>
          <p:grpSp>
            <p:nvGrpSpPr>
              <p:cNvPr id="11" name="Group 34"/>
              <p:cNvGrpSpPr>
                <a:grpSpLocks/>
              </p:cNvGrpSpPr>
              <p:nvPr/>
            </p:nvGrpSpPr>
            <p:grpSpPr bwMode="auto">
              <a:xfrm>
                <a:off x="3821" y="2652"/>
                <a:ext cx="1327" cy="518"/>
                <a:chOff x="3821" y="2652"/>
                <a:chExt cx="1327" cy="518"/>
              </a:xfrm>
            </p:grpSpPr>
            <p:grpSp>
              <p:nvGrpSpPr>
                <p:cNvPr id="12" name="Group 35"/>
                <p:cNvGrpSpPr>
                  <a:grpSpLocks/>
                </p:cNvGrpSpPr>
                <p:nvPr/>
              </p:nvGrpSpPr>
              <p:grpSpPr bwMode="auto">
                <a:xfrm>
                  <a:off x="3821" y="2652"/>
                  <a:ext cx="662" cy="354"/>
                  <a:chOff x="3821" y="2652"/>
                  <a:chExt cx="662" cy="354"/>
                </a:xfrm>
              </p:grpSpPr>
              <p:sp>
                <p:nvSpPr>
                  <p:cNvPr id="19" name="Freeform 36"/>
                  <p:cNvSpPr>
                    <a:spLocks/>
                  </p:cNvSpPr>
                  <p:nvPr/>
                </p:nvSpPr>
                <p:spPr bwMode="ltGray">
                  <a:xfrm>
                    <a:off x="4341" y="2652"/>
                    <a:ext cx="142" cy="354"/>
                  </a:xfrm>
                  <a:custGeom>
                    <a:avLst/>
                    <a:gdLst>
                      <a:gd name="T0" fmla="*/ 141 w 142"/>
                      <a:gd name="T1" fmla="*/ 0 h 354"/>
                      <a:gd name="T2" fmla="*/ 0 w 142"/>
                      <a:gd name="T3" fmla="*/ 55 h 354"/>
                      <a:gd name="T4" fmla="*/ 0 w 142"/>
                      <a:gd name="T5" fmla="*/ 353 h 354"/>
                      <a:gd name="T6" fmla="*/ 141 w 142"/>
                      <a:gd name="T7" fmla="*/ 272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5"/>
                        </a:lnTo>
                        <a:lnTo>
                          <a:pt x="0" y="353"/>
                        </a:lnTo>
                        <a:lnTo>
                          <a:pt x="141" y="272"/>
                        </a:lnTo>
                        <a:lnTo>
                          <a:pt x="141"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20" name="Freeform 37"/>
                  <p:cNvSpPr>
                    <a:spLocks/>
                  </p:cNvSpPr>
                  <p:nvPr/>
                </p:nvSpPr>
                <p:spPr bwMode="ltGray">
                  <a:xfrm>
                    <a:off x="3821" y="2707"/>
                    <a:ext cx="519" cy="299"/>
                  </a:xfrm>
                  <a:custGeom>
                    <a:avLst/>
                    <a:gdLst>
                      <a:gd name="T0" fmla="*/ 0 w 519"/>
                      <a:gd name="T1" fmla="*/ 0 h 299"/>
                      <a:gd name="T2" fmla="*/ 518 w 519"/>
                      <a:gd name="T3" fmla="*/ 0 h 299"/>
                      <a:gd name="T4" fmla="*/ 518 w 519"/>
                      <a:gd name="T5" fmla="*/ 298 h 299"/>
                      <a:gd name="T6" fmla="*/ 0 w 519"/>
                      <a:gd name="T7" fmla="*/ 298 h 299"/>
                      <a:gd name="T8" fmla="*/ 0 w 519"/>
                      <a:gd name="T9" fmla="*/ 0 h 299"/>
                      <a:gd name="T10" fmla="*/ 0 60000 65536"/>
                      <a:gd name="T11" fmla="*/ 0 60000 65536"/>
                      <a:gd name="T12" fmla="*/ 0 60000 65536"/>
                      <a:gd name="T13" fmla="*/ 0 60000 65536"/>
                      <a:gd name="T14" fmla="*/ 0 60000 65536"/>
                      <a:gd name="T15" fmla="*/ 0 w 519"/>
                      <a:gd name="T16" fmla="*/ 0 h 299"/>
                      <a:gd name="T17" fmla="*/ 519 w 519"/>
                      <a:gd name="T18" fmla="*/ 299 h 299"/>
                    </a:gdLst>
                    <a:ahLst/>
                    <a:cxnLst>
                      <a:cxn ang="T10">
                        <a:pos x="T0" y="T1"/>
                      </a:cxn>
                      <a:cxn ang="T11">
                        <a:pos x="T2" y="T3"/>
                      </a:cxn>
                      <a:cxn ang="T12">
                        <a:pos x="T4" y="T5"/>
                      </a:cxn>
                      <a:cxn ang="T13">
                        <a:pos x="T6" y="T7"/>
                      </a:cxn>
                      <a:cxn ang="T14">
                        <a:pos x="T8" y="T9"/>
                      </a:cxn>
                    </a:cxnLst>
                    <a:rect l="T15" t="T16" r="T17" b="T18"/>
                    <a:pathLst>
                      <a:path w="519" h="299">
                        <a:moveTo>
                          <a:pt x="0" y="0"/>
                        </a:moveTo>
                        <a:lnTo>
                          <a:pt x="518" y="0"/>
                        </a:lnTo>
                        <a:lnTo>
                          <a:pt x="518" y="298"/>
                        </a:lnTo>
                        <a:lnTo>
                          <a:pt x="0" y="298"/>
                        </a:lnTo>
                        <a:lnTo>
                          <a:pt x="0" y="0"/>
                        </a:lnTo>
                      </a:path>
                    </a:pathLst>
                  </a:custGeom>
                  <a:solidFill>
                    <a:srgbClr val="FF001F"/>
                  </a:solidFill>
                  <a:ln w="12700" cap="rnd" cmpd="sng">
                    <a:noFill/>
                    <a:prstDash val="solid"/>
                    <a:round/>
                    <a:headEnd type="none" w="med" len="med"/>
                    <a:tailEnd type="none" w="med" len="med"/>
                  </a:ln>
                </p:spPr>
                <p:txBody>
                  <a:bodyPr/>
                  <a:lstStyle/>
                  <a:p>
                    <a:endParaRPr lang="id-ID"/>
                  </a:p>
                </p:txBody>
              </p:sp>
              <p:sp>
                <p:nvSpPr>
                  <p:cNvPr id="21" name="Freeform 38"/>
                  <p:cNvSpPr>
                    <a:spLocks/>
                  </p:cNvSpPr>
                  <p:nvPr/>
                </p:nvSpPr>
                <p:spPr bwMode="ltGray">
                  <a:xfrm>
                    <a:off x="3821" y="2652"/>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FF1F3F"/>
                  </a:solidFill>
                  <a:ln w="12700" cap="rnd" cmpd="sng">
                    <a:noFill/>
                    <a:prstDash val="solid"/>
                    <a:round/>
                    <a:headEnd type="none" w="med" len="med"/>
                    <a:tailEnd type="none" w="med" len="med"/>
                  </a:ln>
                </p:spPr>
                <p:txBody>
                  <a:bodyPr/>
                  <a:lstStyle/>
                  <a:p>
                    <a:endParaRPr lang="id-ID"/>
                  </a:p>
                </p:txBody>
              </p:sp>
            </p:grpSp>
            <p:grpSp>
              <p:nvGrpSpPr>
                <p:cNvPr id="13" name="Group 39"/>
                <p:cNvGrpSpPr>
                  <a:grpSpLocks/>
                </p:cNvGrpSpPr>
                <p:nvPr/>
              </p:nvGrpSpPr>
              <p:grpSpPr bwMode="auto">
                <a:xfrm>
                  <a:off x="4340" y="2752"/>
                  <a:ext cx="808" cy="418"/>
                  <a:chOff x="4340" y="2752"/>
                  <a:chExt cx="808" cy="418"/>
                </a:xfrm>
              </p:grpSpPr>
              <p:sp>
                <p:nvSpPr>
                  <p:cNvPr id="14" name="Freeform 40"/>
                  <p:cNvSpPr>
                    <a:spLocks/>
                  </p:cNvSpPr>
                  <p:nvPr/>
                </p:nvSpPr>
                <p:spPr bwMode="ltGray">
                  <a:xfrm>
                    <a:off x="4960" y="3007"/>
                    <a:ext cx="188" cy="54"/>
                  </a:xfrm>
                  <a:custGeom>
                    <a:avLst/>
                    <a:gdLst>
                      <a:gd name="T0" fmla="*/ 0 w 188"/>
                      <a:gd name="T1" fmla="*/ 53 h 54"/>
                      <a:gd name="T2" fmla="*/ 93 w 188"/>
                      <a:gd name="T3" fmla="*/ 53 h 54"/>
                      <a:gd name="T4" fmla="*/ 187 w 188"/>
                      <a:gd name="T5" fmla="*/ 0 h 54"/>
                      <a:gd name="T6" fmla="*/ 93 w 188"/>
                      <a:gd name="T7" fmla="*/ 0 h 54"/>
                      <a:gd name="T8" fmla="*/ 0 w 188"/>
                      <a:gd name="T9" fmla="*/ 53 h 54"/>
                      <a:gd name="T10" fmla="*/ 0 60000 65536"/>
                      <a:gd name="T11" fmla="*/ 0 60000 65536"/>
                      <a:gd name="T12" fmla="*/ 0 60000 65536"/>
                      <a:gd name="T13" fmla="*/ 0 60000 65536"/>
                      <a:gd name="T14" fmla="*/ 0 60000 65536"/>
                      <a:gd name="T15" fmla="*/ 0 w 188"/>
                      <a:gd name="T16" fmla="*/ 0 h 54"/>
                      <a:gd name="T17" fmla="*/ 188 w 188"/>
                      <a:gd name="T18" fmla="*/ 54 h 54"/>
                    </a:gdLst>
                    <a:ahLst/>
                    <a:cxnLst>
                      <a:cxn ang="T10">
                        <a:pos x="T0" y="T1"/>
                      </a:cxn>
                      <a:cxn ang="T11">
                        <a:pos x="T2" y="T3"/>
                      </a:cxn>
                      <a:cxn ang="T12">
                        <a:pos x="T4" y="T5"/>
                      </a:cxn>
                      <a:cxn ang="T13">
                        <a:pos x="T6" y="T7"/>
                      </a:cxn>
                      <a:cxn ang="T14">
                        <a:pos x="T8" y="T9"/>
                      </a:cxn>
                    </a:cxnLst>
                    <a:rect l="T15" t="T16" r="T17" b="T18"/>
                    <a:pathLst>
                      <a:path w="188" h="54">
                        <a:moveTo>
                          <a:pt x="0" y="53"/>
                        </a:moveTo>
                        <a:lnTo>
                          <a:pt x="93" y="53"/>
                        </a:lnTo>
                        <a:lnTo>
                          <a:pt x="187"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5" name="Freeform 41"/>
                  <p:cNvSpPr>
                    <a:spLocks/>
                  </p:cNvSpPr>
                  <p:nvPr/>
                </p:nvSpPr>
                <p:spPr bwMode="ltGray">
                  <a:xfrm>
                    <a:off x="4911" y="3007"/>
                    <a:ext cx="237" cy="163"/>
                  </a:xfrm>
                  <a:custGeom>
                    <a:avLst/>
                    <a:gdLst>
                      <a:gd name="T0" fmla="*/ 236 w 237"/>
                      <a:gd name="T1" fmla="*/ 0 h 163"/>
                      <a:gd name="T2" fmla="*/ 142 w 237"/>
                      <a:gd name="T3" fmla="*/ 53 h 163"/>
                      <a:gd name="T4" fmla="*/ 0 w 237"/>
                      <a:gd name="T5" fmla="*/ 162 h 163"/>
                      <a:gd name="T6" fmla="*/ 95 w 237"/>
                      <a:gd name="T7" fmla="*/ 108 h 163"/>
                      <a:gd name="T8" fmla="*/ 236 w 237"/>
                      <a:gd name="T9" fmla="*/ 0 h 163"/>
                      <a:gd name="T10" fmla="*/ 0 60000 65536"/>
                      <a:gd name="T11" fmla="*/ 0 60000 65536"/>
                      <a:gd name="T12" fmla="*/ 0 60000 65536"/>
                      <a:gd name="T13" fmla="*/ 0 60000 65536"/>
                      <a:gd name="T14" fmla="*/ 0 60000 65536"/>
                      <a:gd name="T15" fmla="*/ 0 w 237"/>
                      <a:gd name="T16" fmla="*/ 0 h 163"/>
                      <a:gd name="T17" fmla="*/ 237 w 237"/>
                      <a:gd name="T18" fmla="*/ 163 h 163"/>
                    </a:gdLst>
                    <a:ahLst/>
                    <a:cxnLst>
                      <a:cxn ang="T10">
                        <a:pos x="T0" y="T1"/>
                      </a:cxn>
                      <a:cxn ang="T11">
                        <a:pos x="T2" y="T3"/>
                      </a:cxn>
                      <a:cxn ang="T12">
                        <a:pos x="T4" y="T5"/>
                      </a:cxn>
                      <a:cxn ang="T13">
                        <a:pos x="T6" y="T7"/>
                      </a:cxn>
                      <a:cxn ang="T14">
                        <a:pos x="T8" y="T9"/>
                      </a:cxn>
                    </a:cxnLst>
                    <a:rect l="T15" t="T16" r="T17" b="T18"/>
                    <a:pathLst>
                      <a:path w="237" h="163">
                        <a:moveTo>
                          <a:pt x="236" y="0"/>
                        </a:moveTo>
                        <a:lnTo>
                          <a:pt x="142" y="53"/>
                        </a:lnTo>
                        <a:lnTo>
                          <a:pt x="0" y="162"/>
                        </a:lnTo>
                        <a:lnTo>
                          <a:pt x="95" y="108"/>
                        </a:lnTo>
                        <a:lnTo>
                          <a:pt x="236"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16" name="Freeform 42"/>
                  <p:cNvSpPr>
                    <a:spLocks/>
                  </p:cNvSpPr>
                  <p:nvPr/>
                </p:nvSpPr>
                <p:spPr bwMode="ltGray">
                  <a:xfrm>
                    <a:off x="4720" y="3007"/>
                    <a:ext cx="189" cy="54"/>
                  </a:xfrm>
                  <a:custGeom>
                    <a:avLst/>
                    <a:gdLst>
                      <a:gd name="T0" fmla="*/ 0 w 189"/>
                      <a:gd name="T1" fmla="*/ 53 h 54"/>
                      <a:gd name="T2" fmla="*/ 93 w 189"/>
                      <a:gd name="T3" fmla="*/ 53 h 54"/>
                      <a:gd name="T4" fmla="*/ 188 w 189"/>
                      <a:gd name="T5" fmla="*/ 0 h 54"/>
                      <a:gd name="T6" fmla="*/ 93 w 189"/>
                      <a:gd name="T7" fmla="*/ 0 h 54"/>
                      <a:gd name="T8" fmla="*/ 0 w 189"/>
                      <a:gd name="T9" fmla="*/ 53 h 54"/>
                      <a:gd name="T10" fmla="*/ 0 60000 65536"/>
                      <a:gd name="T11" fmla="*/ 0 60000 65536"/>
                      <a:gd name="T12" fmla="*/ 0 60000 65536"/>
                      <a:gd name="T13" fmla="*/ 0 60000 65536"/>
                      <a:gd name="T14" fmla="*/ 0 60000 65536"/>
                      <a:gd name="T15" fmla="*/ 0 w 189"/>
                      <a:gd name="T16" fmla="*/ 0 h 54"/>
                      <a:gd name="T17" fmla="*/ 189 w 189"/>
                      <a:gd name="T18" fmla="*/ 54 h 54"/>
                    </a:gdLst>
                    <a:ahLst/>
                    <a:cxnLst>
                      <a:cxn ang="T10">
                        <a:pos x="T0" y="T1"/>
                      </a:cxn>
                      <a:cxn ang="T11">
                        <a:pos x="T2" y="T3"/>
                      </a:cxn>
                      <a:cxn ang="T12">
                        <a:pos x="T4" y="T5"/>
                      </a:cxn>
                      <a:cxn ang="T13">
                        <a:pos x="T6" y="T7"/>
                      </a:cxn>
                      <a:cxn ang="T14">
                        <a:pos x="T8" y="T9"/>
                      </a:cxn>
                    </a:cxnLst>
                    <a:rect l="T15" t="T16" r="T17" b="T18"/>
                    <a:pathLst>
                      <a:path w="189" h="54">
                        <a:moveTo>
                          <a:pt x="0" y="53"/>
                        </a:moveTo>
                        <a:lnTo>
                          <a:pt x="93" y="53"/>
                        </a:lnTo>
                        <a:lnTo>
                          <a:pt x="188"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7" name="Freeform 43"/>
                  <p:cNvSpPr>
                    <a:spLocks/>
                  </p:cNvSpPr>
                  <p:nvPr/>
                </p:nvSpPr>
                <p:spPr bwMode="ltGray">
                  <a:xfrm>
                    <a:off x="4340" y="2752"/>
                    <a:ext cx="715" cy="309"/>
                  </a:xfrm>
                  <a:custGeom>
                    <a:avLst/>
                    <a:gdLst>
                      <a:gd name="T0" fmla="*/ 225 w 715"/>
                      <a:gd name="T1" fmla="*/ 3 h 309"/>
                      <a:gd name="T2" fmla="*/ 250 w 715"/>
                      <a:gd name="T3" fmla="*/ 7 h 309"/>
                      <a:gd name="T4" fmla="*/ 276 w 715"/>
                      <a:gd name="T5" fmla="*/ 10 h 309"/>
                      <a:gd name="T6" fmla="*/ 301 w 715"/>
                      <a:gd name="T7" fmla="*/ 15 h 309"/>
                      <a:gd name="T8" fmla="*/ 324 w 715"/>
                      <a:gd name="T9" fmla="*/ 19 h 309"/>
                      <a:gd name="T10" fmla="*/ 346 w 715"/>
                      <a:gd name="T11" fmla="*/ 24 h 309"/>
                      <a:gd name="T12" fmla="*/ 368 w 715"/>
                      <a:gd name="T13" fmla="*/ 29 h 309"/>
                      <a:gd name="T14" fmla="*/ 389 w 715"/>
                      <a:gd name="T15" fmla="*/ 34 h 309"/>
                      <a:gd name="T16" fmla="*/ 414 w 715"/>
                      <a:gd name="T17" fmla="*/ 43 h 309"/>
                      <a:gd name="T18" fmla="*/ 439 w 715"/>
                      <a:gd name="T19" fmla="*/ 50 h 309"/>
                      <a:gd name="T20" fmla="*/ 461 w 715"/>
                      <a:gd name="T21" fmla="*/ 59 h 309"/>
                      <a:gd name="T22" fmla="*/ 487 w 715"/>
                      <a:gd name="T23" fmla="*/ 69 h 309"/>
                      <a:gd name="T24" fmla="*/ 511 w 715"/>
                      <a:gd name="T25" fmla="*/ 79 h 309"/>
                      <a:gd name="T26" fmla="*/ 531 w 715"/>
                      <a:gd name="T27" fmla="*/ 89 h 309"/>
                      <a:gd name="T28" fmla="*/ 550 w 715"/>
                      <a:gd name="T29" fmla="*/ 101 h 309"/>
                      <a:gd name="T30" fmla="*/ 576 w 715"/>
                      <a:gd name="T31" fmla="*/ 116 h 309"/>
                      <a:gd name="T32" fmla="*/ 600 w 715"/>
                      <a:gd name="T33" fmla="*/ 131 h 309"/>
                      <a:gd name="T34" fmla="*/ 620 w 715"/>
                      <a:gd name="T35" fmla="*/ 146 h 309"/>
                      <a:gd name="T36" fmla="*/ 640 w 715"/>
                      <a:gd name="T37" fmla="*/ 161 h 309"/>
                      <a:gd name="T38" fmla="*/ 663 w 715"/>
                      <a:gd name="T39" fmla="*/ 182 h 309"/>
                      <a:gd name="T40" fmla="*/ 681 w 715"/>
                      <a:gd name="T41" fmla="*/ 205 h 309"/>
                      <a:gd name="T42" fmla="*/ 697 w 715"/>
                      <a:gd name="T43" fmla="*/ 223 h 309"/>
                      <a:gd name="T44" fmla="*/ 708 w 715"/>
                      <a:gd name="T45" fmla="*/ 239 h 309"/>
                      <a:gd name="T46" fmla="*/ 714 w 715"/>
                      <a:gd name="T47" fmla="*/ 253 h 309"/>
                      <a:gd name="T48" fmla="*/ 616 w 715"/>
                      <a:gd name="T49" fmla="*/ 308 h 309"/>
                      <a:gd name="T50" fmla="*/ 599 w 715"/>
                      <a:gd name="T51" fmla="*/ 277 h 309"/>
                      <a:gd name="T52" fmla="*/ 581 w 715"/>
                      <a:gd name="T53" fmla="*/ 257 h 309"/>
                      <a:gd name="T54" fmla="*/ 566 w 715"/>
                      <a:gd name="T55" fmla="*/ 237 h 309"/>
                      <a:gd name="T56" fmla="*/ 543 w 715"/>
                      <a:gd name="T57" fmla="*/ 217 h 309"/>
                      <a:gd name="T58" fmla="*/ 521 w 715"/>
                      <a:gd name="T59" fmla="*/ 199 h 309"/>
                      <a:gd name="T60" fmla="*/ 501 w 715"/>
                      <a:gd name="T61" fmla="*/ 186 h 309"/>
                      <a:gd name="T62" fmla="*/ 477 w 715"/>
                      <a:gd name="T63" fmla="*/ 170 h 309"/>
                      <a:gd name="T64" fmla="*/ 448 w 715"/>
                      <a:gd name="T65" fmla="*/ 153 h 309"/>
                      <a:gd name="T66" fmla="*/ 423 w 715"/>
                      <a:gd name="T67" fmla="*/ 141 h 309"/>
                      <a:gd name="T68" fmla="*/ 389 w 715"/>
                      <a:gd name="T69" fmla="*/ 124 h 309"/>
                      <a:gd name="T70" fmla="*/ 352 w 715"/>
                      <a:gd name="T71" fmla="*/ 110 h 309"/>
                      <a:gd name="T72" fmla="*/ 316 w 715"/>
                      <a:gd name="T73" fmla="*/ 98 h 309"/>
                      <a:gd name="T74" fmla="*/ 279 w 715"/>
                      <a:gd name="T75" fmla="*/ 87 h 309"/>
                      <a:gd name="T76" fmla="*/ 247 w 715"/>
                      <a:gd name="T77" fmla="*/ 79 h 309"/>
                      <a:gd name="T78" fmla="*/ 207 w 715"/>
                      <a:gd name="T79" fmla="*/ 72 h 309"/>
                      <a:gd name="T80" fmla="*/ 172 w 715"/>
                      <a:gd name="T81" fmla="*/ 66 h 309"/>
                      <a:gd name="T82" fmla="*/ 0 w 715"/>
                      <a:gd name="T83" fmla="*/ 75 h 309"/>
                      <a:gd name="T84" fmla="*/ 132 w 715"/>
                      <a:gd name="T85" fmla="*/ 1 h 309"/>
                      <a:gd name="T86" fmla="*/ 160 w 715"/>
                      <a:gd name="T87" fmla="*/ 0 h 309"/>
                      <a:gd name="T88" fmla="*/ 187 w 715"/>
                      <a:gd name="T89" fmla="*/ 2 h 309"/>
                      <a:gd name="T90" fmla="*/ 225 w 715"/>
                      <a:gd name="T91" fmla="*/ 3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309"/>
                      <a:gd name="T140" fmla="*/ 715 w 715"/>
                      <a:gd name="T141" fmla="*/ 309 h 3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309">
                        <a:moveTo>
                          <a:pt x="225" y="3"/>
                        </a:moveTo>
                        <a:lnTo>
                          <a:pt x="250" y="7"/>
                        </a:lnTo>
                        <a:lnTo>
                          <a:pt x="276" y="10"/>
                        </a:lnTo>
                        <a:lnTo>
                          <a:pt x="301" y="15"/>
                        </a:lnTo>
                        <a:lnTo>
                          <a:pt x="324" y="19"/>
                        </a:lnTo>
                        <a:lnTo>
                          <a:pt x="346" y="24"/>
                        </a:lnTo>
                        <a:lnTo>
                          <a:pt x="368" y="29"/>
                        </a:lnTo>
                        <a:lnTo>
                          <a:pt x="389" y="34"/>
                        </a:lnTo>
                        <a:lnTo>
                          <a:pt x="414" y="43"/>
                        </a:lnTo>
                        <a:lnTo>
                          <a:pt x="439" y="50"/>
                        </a:lnTo>
                        <a:lnTo>
                          <a:pt x="461" y="59"/>
                        </a:lnTo>
                        <a:lnTo>
                          <a:pt x="487" y="69"/>
                        </a:lnTo>
                        <a:lnTo>
                          <a:pt x="511" y="79"/>
                        </a:lnTo>
                        <a:lnTo>
                          <a:pt x="531" y="89"/>
                        </a:lnTo>
                        <a:lnTo>
                          <a:pt x="550" y="101"/>
                        </a:lnTo>
                        <a:lnTo>
                          <a:pt x="576" y="116"/>
                        </a:lnTo>
                        <a:lnTo>
                          <a:pt x="600" y="131"/>
                        </a:lnTo>
                        <a:lnTo>
                          <a:pt x="620" y="146"/>
                        </a:lnTo>
                        <a:lnTo>
                          <a:pt x="640" y="161"/>
                        </a:lnTo>
                        <a:lnTo>
                          <a:pt x="663" y="182"/>
                        </a:lnTo>
                        <a:lnTo>
                          <a:pt x="681" y="205"/>
                        </a:lnTo>
                        <a:lnTo>
                          <a:pt x="697" y="223"/>
                        </a:lnTo>
                        <a:lnTo>
                          <a:pt x="708" y="239"/>
                        </a:lnTo>
                        <a:lnTo>
                          <a:pt x="714" y="253"/>
                        </a:lnTo>
                        <a:lnTo>
                          <a:pt x="616" y="308"/>
                        </a:lnTo>
                        <a:lnTo>
                          <a:pt x="599" y="277"/>
                        </a:lnTo>
                        <a:lnTo>
                          <a:pt x="581" y="257"/>
                        </a:lnTo>
                        <a:lnTo>
                          <a:pt x="566" y="237"/>
                        </a:lnTo>
                        <a:lnTo>
                          <a:pt x="543" y="217"/>
                        </a:lnTo>
                        <a:lnTo>
                          <a:pt x="521" y="199"/>
                        </a:lnTo>
                        <a:lnTo>
                          <a:pt x="501" y="186"/>
                        </a:lnTo>
                        <a:lnTo>
                          <a:pt x="477" y="170"/>
                        </a:lnTo>
                        <a:lnTo>
                          <a:pt x="448" y="153"/>
                        </a:lnTo>
                        <a:lnTo>
                          <a:pt x="423" y="141"/>
                        </a:lnTo>
                        <a:lnTo>
                          <a:pt x="389" y="124"/>
                        </a:lnTo>
                        <a:lnTo>
                          <a:pt x="352" y="110"/>
                        </a:lnTo>
                        <a:lnTo>
                          <a:pt x="316" y="98"/>
                        </a:lnTo>
                        <a:lnTo>
                          <a:pt x="279" y="87"/>
                        </a:lnTo>
                        <a:lnTo>
                          <a:pt x="247" y="79"/>
                        </a:lnTo>
                        <a:lnTo>
                          <a:pt x="207" y="72"/>
                        </a:lnTo>
                        <a:lnTo>
                          <a:pt x="172" y="66"/>
                        </a:lnTo>
                        <a:lnTo>
                          <a:pt x="0" y="75"/>
                        </a:lnTo>
                        <a:lnTo>
                          <a:pt x="132" y="1"/>
                        </a:lnTo>
                        <a:lnTo>
                          <a:pt x="160" y="0"/>
                        </a:lnTo>
                        <a:lnTo>
                          <a:pt x="187" y="2"/>
                        </a:lnTo>
                        <a:lnTo>
                          <a:pt x="225" y="3"/>
                        </a:lnTo>
                      </a:path>
                    </a:pathLst>
                  </a:custGeom>
                  <a:solidFill>
                    <a:srgbClr val="FF1F3F"/>
                  </a:solidFill>
                  <a:ln w="12700" cap="rnd" cmpd="sng">
                    <a:noFill/>
                    <a:prstDash val="solid"/>
                    <a:round/>
                    <a:headEnd type="none" w="med" len="med"/>
                    <a:tailEnd type="none" w="med" len="med"/>
                  </a:ln>
                </p:spPr>
                <p:txBody>
                  <a:bodyPr/>
                  <a:lstStyle/>
                  <a:p>
                    <a:endParaRPr lang="id-ID"/>
                  </a:p>
                </p:txBody>
              </p:sp>
              <p:sp>
                <p:nvSpPr>
                  <p:cNvPr id="18" name="Freeform 44"/>
                  <p:cNvSpPr>
                    <a:spLocks/>
                  </p:cNvSpPr>
                  <p:nvPr/>
                </p:nvSpPr>
                <p:spPr bwMode="ltGray">
                  <a:xfrm>
                    <a:off x="4340" y="2809"/>
                    <a:ext cx="714" cy="361"/>
                  </a:xfrm>
                  <a:custGeom>
                    <a:avLst/>
                    <a:gdLst>
                      <a:gd name="T0" fmla="*/ 0 w 714"/>
                      <a:gd name="T1" fmla="*/ 123 h 361"/>
                      <a:gd name="T2" fmla="*/ 1 w 714"/>
                      <a:gd name="T3" fmla="*/ 18 h 361"/>
                      <a:gd name="T4" fmla="*/ 42 w 714"/>
                      <a:gd name="T5" fmla="*/ 10 h 361"/>
                      <a:gd name="T6" fmla="*/ 82 w 714"/>
                      <a:gd name="T7" fmla="*/ 3 h 361"/>
                      <a:gd name="T8" fmla="*/ 120 w 714"/>
                      <a:gd name="T9" fmla="*/ 0 h 361"/>
                      <a:gd name="T10" fmla="*/ 155 w 714"/>
                      <a:gd name="T11" fmla="*/ 3 h 361"/>
                      <a:gd name="T12" fmla="*/ 184 w 714"/>
                      <a:gd name="T13" fmla="*/ 8 h 361"/>
                      <a:gd name="T14" fmla="*/ 209 w 714"/>
                      <a:gd name="T15" fmla="*/ 12 h 361"/>
                      <a:gd name="T16" fmla="*/ 231 w 714"/>
                      <a:gd name="T17" fmla="*/ 16 h 361"/>
                      <a:gd name="T18" fmla="*/ 253 w 714"/>
                      <a:gd name="T19" fmla="*/ 21 h 361"/>
                      <a:gd name="T20" fmla="*/ 275 w 714"/>
                      <a:gd name="T21" fmla="*/ 26 h 361"/>
                      <a:gd name="T22" fmla="*/ 297 w 714"/>
                      <a:gd name="T23" fmla="*/ 32 h 361"/>
                      <a:gd name="T24" fmla="*/ 323 w 714"/>
                      <a:gd name="T25" fmla="*/ 39 h 361"/>
                      <a:gd name="T26" fmla="*/ 348 w 714"/>
                      <a:gd name="T27" fmla="*/ 48 h 361"/>
                      <a:gd name="T28" fmla="*/ 371 w 714"/>
                      <a:gd name="T29" fmla="*/ 56 h 361"/>
                      <a:gd name="T30" fmla="*/ 394 w 714"/>
                      <a:gd name="T31" fmla="*/ 67 h 361"/>
                      <a:gd name="T32" fmla="*/ 418 w 714"/>
                      <a:gd name="T33" fmla="*/ 77 h 361"/>
                      <a:gd name="T34" fmla="*/ 439 w 714"/>
                      <a:gd name="T35" fmla="*/ 87 h 361"/>
                      <a:gd name="T36" fmla="*/ 460 w 714"/>
                      <a:gd name="T37" fmla="*/ 98 h 361"/>
                      <a:gd name="T38" fmla="*/ 484 w 714"/>
                      <a:gd name="T39" fmla="*/ 113 h 361"/>
                      <a:gd name="T40" fmla="*/ 510 w 714"/>
                      <a:gd name="T41" fmla="*/ 129 h 361"/>
                      <a:gd name="T42" fmla="*/ 528 w 714"/>
                      <a:gd name="T43" fmla="*/ 142 h 361"/>
                      <a:gd name="T44" fmla="*/ 547 w 714"/>
                      <a:gd name="T45" fmla="*/ 158 h 361"/>
                      <a:gd name="T46" fmla="*/ 570 w 714"/>
                      <a:gd name="T47" fmla="*/ 179 h 361"/>
                      <a:gd name="T48" fmla="*/ 583 w 714"/>
                      <a:gd name="T49" fmla="*/ 194 h 361"/>
                      <a:gd name="T50" fmla="*/ 597 w 714"/>
                      <a:gd name="T51" fmla="*/ 209 h 361"/>
                      <a:gd name="T52" fmla="*/ 605 w 714"/>
                      <a:gd name="T53" fmla="*/ 221 h 361"/>
                      <a:gd name="T54" fmla="*/ 614 w 714"/>
                      <a:gd name="T55" fmla="*/ 237 h 361"/>
                      <a:gd name="T56" fmla="*/ 620 w 714"/>
                      <a:gd name="T57" fmla="*/ 250 h 361"/>
                      <a:gd name="T58" fmla="*/ 713 w 714"/>
                      <a:gd name="T59" fmla="*/ 250 h 361"/>
                      <a:gd name="T60" fmla="*/ 569 w 714"/>
                      <a:gd name="T61" fmla="*/ 360 h 361"/>
                      <a:gd name="T62" fmla="*/ 380 w 714"/>
                      <a:gd name="T63" fmla="*/ 251 h 361"/>
                      <a:gd name="T64" fmla="*/ 449 w 714"/>
                      <a:gd name="T65" fmla="*/ 251 h 361"/>
                      <a:gd name="T66" fmla="*/ 440 w 714"/>
                      <a:gd name="T67" fmla="*/ 234 h 361"/>
                      <a:gd name="T68" fmla="*/ 430 w 714"/>
                      <a:gd name="T69" fmla="*/ 221 h 361"/>
                      <a:gd name="T70" fmla="*/ 417 w 714"/>
                      <a:gd name="T71" fmla="*/ 210 h 361"/>
                      <a:gd name="T72" fmla="*/ 405 w 714"/>
                      <a:gd name="T73" fmla="*/ 201 h 361"/>
                      <a:gd name="T74" fmla="*/ 388 w 714"/>
                      <a:gd name="T75" fmla="*/ 189 h 361"/>
                      <a:gd name="T76" fmla="*/ 371 w 714"/>
                      <a:gd name="T77" fmla="*/ 177 h 361"/>
                      <a:gd name="T78" fmla="*/ 353 w 714"/>
                      <a:gd name="T79" fmla="*/ 168 h 361"/>
                      <a:gd name="T80" fmla="*/ 334 w 714"/>
                      <a:gd name="T81" fmla="*/ 158 h 361"/>
                      <a:gd name="T82" fmla="*/ 312 w 714"/>
                      <a:gd name="T83" fmla="*/ 148 h 361"/>
                      <a:gd name="T84" fmla="*/ 285 w 714"/>
                      <a:gd name="T85" fmla="*/ 137 h 361"/>
                      <a:gd name="T86" fmla="*/ 261 w 714"/>
                      <a:gd name="T87" fmla="*/ 130 h 361"/>
                      <a:gd name="T88" fmla="*/ 231 w 714"/>
                      <a:gd name="T89" fmla="*/ 123 h 361"/>
                      <a:gd name="T90" fmla="*/ 204 w 714"/>
                      <a:gd name="T91" fmla="*/ 116 h 361"/>
                      <a:gd name="T92" fmla="*/ 172 w 714"/>
                      <a:gd name="T93" fmla="*/ 108 h 361"/>
                      <a:gd name="T94" fmla="*/ 151 w 714"/>
                      <a:gd name="T95" fmla="*/ 104 h 361"/>
                      <a:gd name="T96" fmla="*/ 128 w 714"/>
                      <a:gd name="T97" fmla="*/ 99 h 361"/>
                      <a:gd name="T98" fmla="*/ 93 w 714"/>
                      <a:gd name="T99" fmla="*/ 100 h 361"/>
                      <a:gd name="T100" fmla="*/ 54 w 714"/>
                      <a:gd name="T101" fmla="*/ 105 h 361"/>
                      <a:gd name="T102" fmla="*/ 28 w 714"/>
                      <a:gd name="T103" fmla="*/ 112 h 361"/>
                      <a:gd name="T104" fmla="*/ 0 w 714"/>
                      <a:gd name="T105" fmla="*/ 123 h 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361"/>
                      <a:gd name="T161" fmla="*/ 714 w 714"/>
                      <a:gd name="T162" fmla="*/ 361 h 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361">
                        <a:moveTo>
                          <a:pt x="0" y="123"/>
                        </a:moveTo>
                        <a:lnTo>
                          <a:pt x="1" y="18"/>
                        </a:lnTo>
                        <a:lnTo>
                          <a:pt x="42" y="10"/>
                        </a:lnTo>
                        <a:lnTo>
                          <a:pt x="82" y="3"/>
                        </a:lnTo>
                        <a:lnTo>
                          <a:pt x="120" y="0"/>
                        </a:lnTo>
                        <a:lnTo>
                          <a:pt x="155" y="3"/>
                        </a:lnTo>
                        <a:lnTo>
                          <a:pt x="184" y="8"/>
                        </a:lnTo>
                        <a:lnTo>
                          <a:pt x="209" y="12"/>
                        </a:lnTo>
                        <a:lnTo>
                          <a:pt x="231" y="16"/>
                        </a:lnTo>
                        <a:lnTo>
                          <a:pt x="253" y="21"/>
                        </a:lnTo>
                        <a:lnTo>
                          <a:pt x="275" y="26"/>
                        </a:lnTo>
                        <a:lnTo>
                          <a:pt x="297" y="32"/>
                        </a:lnTo>
                        <a:lnTo>
                          <a:pt x="323" y="39"/>
                        </a:lnTo>
                        <a:lnTo>
                          <a:pt x="348" y="48"/>
                        </a:lnTo>
                        <a:lnTo>
                          <a:pt x="371" y="56"/>
                        </a:lnTo>
                        <a:lnTo>
                          <a:pt x="394" y="67"/>
                        </a:lnTo>
                        <a:lnTo>
                          <a:pt x="418" y="77"/>
                        </a:lnTo>
                        <a:lnTo>
                          <a:pt x="439" y="87"/>
                        </a:lnTo>
                        <a:lnTo>
                          <a:pt x="460" y="98"/>
                        </a:lnTo>
                        <a:lnTo>
                          <a:pt x="484" y="113"/>
                        </a:lnTo>
                        <a:lnTo>
                          <a:pt x="510" y="129"/>
                        </a:lnTo>
                        <a:lnTo>
                          <a:pt x="528" y="142"/>
                        </a:lnTo>
                        <a:lnTo>
                          <a:pt x="547" y="158"/>
                        </a:lnTo>
                        <a:lnTo>
                          <a:pt x="570" y="179"/>
                        </a:lnTo>
                        <a:lnTo>
                          <a:pt x="583" y="194"/>
                        </a:lnTo>
                        <a:lnTo>
                          <a:pt x="597" y="209"/>
                        </a:lnTo>
                        <a:lnTo>
                          <a:pt x="605" y="221"/>
                        </a:lnTo>
                        <a:lnTo>
                          <a:pt x="614" y="237"/>
                        </a:lnTo>
                        <a:lnTo>
                          <a:pt x="620" y="250"/>
                        </a:lnTo>
                        <a:lnTo>
                          <a:pt x="713" y="250"/>
                        </a:lnTo>
                        <a:lnTo>
                          <a:pt x="569" y="360"/>
                        </a:lnTo>
                        <a:lnTo>
                          <a:pt x="380" y="251"/>
                        </a:lnTo>
                        <a:lnTo>
                          <a:pt x="449" y="251"/>
                        </a:lnTo>
                        <a:lnTo>
                          <a:pt x="440" y="234"/>
                        </a:lnTo>
                        <a:lnTo>
                          <a:pt x="430" y="221"/>
                        </a:lnTo>
                        <a:lnTo>
                          <a:pt x="417" y="210"/>
                        </a:lnTo>
                        <a:lnTo>
                          <a:pt x="405" y="201"/>
                        </a:lnTo>
                        <a:lnTo>
                          <a:pt x="388" y="189"/>
                        </a:lnTo>
                        <a:lnTo>
                          <a:pt x="371" y="177"/>
                        </a:lnTo>
                        <a:lnTo>
                          <a:pt x="353" y="168"/>
                        </a:lnTo>
                        <a:lnTo>
                          <a:pt x="334" y="158"/>
                        </a:lnTo>
                        <a:lnTo>
                          <a:pt x="312" y="148"/>
                        </a:lnTo>
                        <a:lnTo>
                          <a:pt x="285" y="137"/>
                        </a:lnTo>
                        <a:lnTo>
                          <a:pt x="261" y="130"/>
                        </a:lnTo>
                        <a:lnTo>
                          <a:pt x="231" y="123"/>
                        </a:lnTo>
                        <a:lnTo>
                          <a:pt x="204" y="116"/>
                        </a:lnTo>
                        <a:lnTo>
                          <a:pt x="172" y="108"/>
                        </a:lnTo>
                        <a:lnTo>
                          <a:pt x="151" y="104"/>
                        </a:lnTo>
                        <a:lnTo>
                          <a:pt x="128" y="99"/>
                        </a:lnTo>
                        <a:lnTo>
                          <a:pt x="93" y="100"/>
                        </a:lnTo>
                        <a:lnTo>
                          <a:pt x="54" y="105"/>
                        </a:lnTo>
                        <a:lnTo>
                          <a:pt x="28" y="112"/>
                        </a:lnTo>
                        <a:lnTo>
                          <a:pt x="0" y="123"/>
                        </a:lnTo>
                      </a:path>
                    </a:pathLst>
                  </a:custGeom>
                  <a:solidFill>
                    <a:srgbClr val="FF001F"/>
                  </a:solidFill>
                  <a:ln w="12700" cap="rnd" cmpd="sng">
                    <a:noFill/>
                    <a:prstDash val="solid"/>
                    <a:round/>
                    <a:headEnd type="none" w="med" len="med"/>
                    <a:tailEnd type="none" w="med" len="med"/>
                  </a:ln>
                </p:spPr>
                <p:txBody>
                  <a:bodyPr/>
                  <a:lstStyle/>
                  <a:p>
                    <a:endParaRPr lang="id-ID"/>
                  </a:p>
                </p:txBody>
              </p:sp>
            </p:grpSp>
          </p:grpSp>
        </p:grpSp>
        <p:sp>
          <p:nvSpPr>
            <p:cNvPr id="6" name="Text Box 47"/>
            <p:cNvSpPr txBox="1">
              <a:spLocks noChangeArrowheads="1"/>
            </p:cNvSpPr>
            <p:nvPr/>
          </p:nvSpPr>
          <p:spPr bwMode="auto">
            <a:xfrm>
              <a:off x="3240" y="2217"/>
              <a:ext cx="768" cy="231"/>
            </a:xfrm>
            <a:prstGeom prst="rect">
              <a:avLst/>
            </a:prstGeom>
            <a:noFill/>
            <a:ln w="9525">
              <a:noFill/>
              <a:miter lim="800000"/>
              <a:headEnd/>
              <a:tailEnd/>
            </a:ln>
            <a:effectLst/>
          </p:spPr>
          <p:txBody>
            <a:bodyPr>
              <a:spAutoFit/>
            </a:bodyPr>
            <a:lstStyle/>
            <a:p>
              <a:pPr algn="ctr">
                <a:spcBef>
                  <a:spcPct val="50000"/>
                </a:spcBef>
                <a:defRPr/>
              </a:pPr>
              <a:r>
                <a:rPr lang="en-US" sz="1800" dirty="0">
                  <a:solidFill>
                    <a:schemeClr val="bg1"/>
                  </a:solidFill>
                  <a:effectLst>
                    <a:outerShdw blurRad="38100" dist="38100" dir="2700000" algn="tl">
                      <a:srgbClr val="000000"/>
                    </a:outerShdw>
                  </a:effectLst>
                </a:rPr>
                <a:t>Corporate</a:t>
              </a:r>
            </a:p>
          </p:txBody>
        </p:sp>
        <p:sp>
          <p:nvSpPr>
            <p:cNvPr id="7" name="Text Box 48"/>
            <p:cNvSpPr txBox="1">
              <a:spLocks noChangeArrowheads="1"/>
            </p:cNvSpPr>
            <p:nvPr/>
          </p:nvSpPr>
          <p:spPr bwMode="auto">
            <a:xfrm>
              <a:off x="3232" y="3625"/>
              <a:ext cx="816"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Functional</a:t>
              </a:r>
            </a:p>
          </p:txBody>
        </p:sp>
        <p:sp>
          <p:nvSpPr>
            <p:cNvPr id="8" name="Text Box 49"/>
            <p:cNvSpPr txBox="1">
              <a:spLocks noChangeArrowheads="1"/>
            </p:cNvSpPr>
            <p:nvPr/>
          </p:nvSpPr>
          <p:spPr bwMode="auto">
            <a:xfrm>
              <a:off x="4456" y="2904"/>
              <a:ext cx="768"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Business</a:t>
              </a:r>
            </a:p>
          </p:txBody>
        </p:sp>
        <p:sp>
          <p:nvSpPr>
            <p:cNvPr id="9" name="Text Box 50"/>
            <p:cNvSpPr txBox="1">
              <a:spLocks noChangeArrowheads="1"/>
            </p:cNvSpPr>
            <p:nvPr/>
          </p:nvSpPr>
          <p:spPr bwMode="auto">
            <a:xfrm>
              <a:off x="1960" y="2880"/>
              <a:ext cx="864"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Operational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IMPLEMENTATION</a:t>
            </a:r>
            <a:endParaRPr lang="id-ID" dirty="0"/>
          </a:p>
        </p:txBody>
      </p:sp>
      <p:sp>
        <p:nvSpPr>
          <p:cNvPr id="3" name="Content Placeholder 2"/>
          <p:cNvSpPr>
            <a:spLocks noGrp="1"/>
          </p:cNvSpPr>
          <p:nvPr>
            <p:ph idx="1"/>
          </p:nvPr>
        </p:nvSpPr>
        <p:spPr>
          <a:xfrm>
            <a:off x="5029200" y="2133600"/>
            <a:ext cx="3657600" cy="3992563"/>
          </a:xfrm>
        </p:spPr>
        <p:txBody>
          <a:bodyPr/>
          <a:lstStyle/>
          <a:p>
            <a:r>
              <a:rPr lang="id-ID" dirty="0" smtClean="0"/>
              <a:t>PROGRAMS</a:t>
            </a:r>
          </a:p>
          <a:p>
            <a:r>
              <a:rPr lang="id-ID" dirty="0" smtClean="0"/>
              <a:t>BUDGETS</a:t>
            </a:r>
          </a:p>
          <a:p>
            <a:r>
              <a:rPr lang="id-ID" dirty="0" smtClean="0"/>
              <a:t>PROCEDURES</a:t>
            </a:r>
            <a:endParaRPr lang="id-ID" dirty="0"/>
          </a:p>
        </p:txBody>
      </p:sp>
      <p:pic>
        <p:nvPicPr>
          <p:cNvPr id="4" name="Picture 2" descr="http://www.livingstonforcongress.com/wp-content/uploads/2010/07/Strategies.jpg"/>
          <p:cNvPicPr>
            <a:picLocks noChangeAspect="1" noChangeArrowheads="1"/>
          </p:cNvPicPr>
          <p:nvPr/>
        </p:nvPicPr>
        <p:blipFill>
          <a:blip r:embed="rId2" cstate="print"/>
          <a:srcRect/>
          <a:stretch>
            <a:fillRect/>
          </a:stretch>
        </p:blipFill>
        <p:spPr bwMode="auto">
          <a:xfrm>
            <a:off x="838200" y="2133600"/>
            <a:ext cx="4048125" cy="2686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&amp; CONTROL</a:t>
            </a:r>
            <a:endParaRPr lang="id-ID" dirty="0"/>
          </a:p>
        </p:txBody>
      </p:sp>
      <p:sp>
        <p:nvSpPr>
          <p:cNvPr id="3" name="Content Placeholder 2"/>
          <p:cNvSpPr>
            <a:spLocks noGrp="1"/>
          </p:cNvSpPr>
          <p:nvPr>
            <p:ph idx="1"/>
          </p:nvPr>
        </p:nvSpPr>
        <p:spPr>
          <a:xfrm>
            <a:off x="5562600" y="3657600"/>
            <a:ext cx="3124200" cy="2468563"/>
          </a:xfrm>
        </p:spPr>
        <p:txBody>
          <a:bodyPr/>
          <a:lstStyle/>
          <a:p>
            <a:r>
              <a:rPr lang="id-ID" dirty="0" smtClean="0"/>
              <a:t>PERFORMANCE</a:t>
            </a:r>
            <a:endParaRPr lang="id-ID" dirty="0"/>
          </a:p>
        </p:txBody>
      </p:sp>
      <p:pic>
        <p:nvPicPr>
          <p:cNvPr id="5122" name="Picture 2" descr="http://dayanhakim.files.wordpress.com/2011/08/performance.jpg"/>
          <p:cNvPicPr>
            <a:picLocks noChangeAspect="1" noChangeArrowheads="1"/>
          </p:cNvPicPr>
          <p:nvPr/>
        </p:nvPicPr>
        <p:blipFill>
          <a:blip r:embed="rId2" cstate="print"/>
          <a:srcRect/>
          <a:stretch>
            <a:fillRect/>
          </a:stretch>
        </p:blipFill>
        <p:spPr bwMode="auto">
          <a:xfrm>
            <a:off x="228600" y="2362200"/>
            <a:ext cx="5581650"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llypearson.com/.a/6a00e55193676188340133f1f23634970b-800wi"/>
          <p:cNvPicPr>
            <a:picLocks noChangeAspect="1" noChangeArrowheads="1"/>
          </p:cNvPicPr>
          <p:nvPr/>
        </p:nvPicPr>
        <p:blipFill>
          <a:blip r:embed="rId2" cstate="print"/>
          <a:srcRect/>
          <a:stretch>
            <a:fillRect/>
          </a:stretch>
        </p:blipFill>
        <p:spPr bwMode="auto">
          <a:xfrm>
            <a:off x="0" y="0"/>
            <a:ext cx="5671916" cy="6858000"/>
          </a:xfrm>
          <a:prstGeom prst="rect">
            <a:avLst/>
          </a:prstGeom>
          <a:noFill/>
        </p:spPr>
      </p:pic>
      <p:sp>
        <p:nvSpPr>
          <p:cNvPr id="3" name="Content Placeholder 2"/>
          <p:cNvSpPr txBox="1">
            <a:spLocks/>
          </p:cNvSpPr>
          <p:nvPr/>
        </p:nvSpPr>
        <p:spPr>
          <a:xfrm>
            <a:off x="5638800" y="99060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id-ID"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100 PERUSAHAAN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YANG MASUK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FORTUNE 100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TAHUN 1917, BERAPA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PERUSAHAAN YANG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MASIH BERTAHAN ? </a:t>
            </a:r>
            <a:endParaRPr kumimoji="0" lang="id-ID" sz="2000" b="0" i="0" u="none" strike="noStrike" kern="1200" cap="none" spc="0" normalizeH="0" baseline="0" noProof="0" dirty="0">
              <a:ln>
                <a:noFill/>
              </a:ln>
              <a:solidFill>
                <a:schemeClr val="tx1"/>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zzle.com/img/articleImages/12719-42.jpg"/>
          <p:cNvPicPr>
            <a:picLocks noChangeAspect="1" noChangeArrowheads="1"/>
          </p:cNvPicPr>
          <p:nvPr/>
        </p:nvPicPr>
        <p:blipFill>
          <a:blip r:embed="rId2" cstate="print"/>
          <a:srcRect/>
          <a:stretch>
            <a:fillRect/>
          </a:stretch>
        </p:blipFill>
        <p:spPr bwMode="auto">
          <a:xfrm>
            <a:off x="-2" y="228600"/>
            <a:ext cx="9144002" cy="662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209800"/>
            <a:ext cx="5486400" cy="3970318"/>
          </a:xfrm>
          <a:prstGeom prst="rect">
            <a:avLst/>
          </a:prstGeom>
        </p:spPr>
        <p:txBody>
          <a:bodyPr wrap="square">
            <a:spAutoFit/>
          </a:bodyPr>
          <a:lstStyle/>
          <a:p>
            <a:r>
              <a:rPr lang="id-ID" dirty="0" smtClean="0"/>
              <a:t>General Electric (AS) dengan total aset US$ 797,77 miliar </a:t>
            </a:r>
          </a:p>
          <a:p>
            <a:r>
              <a:rPr lang="id-ID" dirty="0" smtClean="0"/>
              <a:t>Royal Dutch Shell (Belanda) dengan total aset US$ 278,44 miliar </a:t>
            </a:r>
          </a:p>
          <a:p>
            <a:r>
              <a:rPr lang="id-ID" dirty="0" smtClean="0"/>
              <a:t>Toyota Motor (Jepang) dengan total aset US$ 324,98 miliar </a:t>
            </a:r>
          </a:p>
          <a:p>
            <a:r>
              <a:rPr lang="id-ID" dirty="0" smtClean="0"/>
              <a:t>ExxonMobil (AS) dengan total aset US$ 228,05 miliar </a:t>
            </a:r>
          </a:p>
          <a:p>
            <a:r>
              <a:rPr lang="id-ID" dirty="0" smtClean="0"/>
              <a:t>BP (Inggris) dengan total aset US$ 228,24 miliar </a:t>
            </a:r>
          </a:p>
          <a:p>
            <a:r>
              <a:rPr lang="id-ID" dirty="0" smtClean="0"/>
              <a:t>HSBC Holdings (Inggris) dengan total aset US$ 2,520 triliun </a:t>
            </a:r>
          </a:p>
          <a:p>
            <a:r>
              <a:rPr lang="id-ID" dirty="0" smtClean="0"/>
              <a:t>AT&amp;T (AS) dengan total aset US$ 265,25 miliar </a:t>
            </a:r>
          </a:p>
          <a:p>
            <a:r>
              <a:rPr lang="id-ID" dirty="0" smtClean="0"/>
              <a:t>Wal-Mart Stores (AS) dengan total aset US$ 163,43 miliar </a:t>
            </a:r>
          </a:p>
          <a:p>
            <a:r>
              <a:rPr lang="id-ID" dirty="0" smtClean="0"/>
              <a:t>Banco Santander (Spanyol) dengan total aset US$ 1,318 triliun </a:t>
            </a:r>
          </a:p>
          <a:p>
            <a:r>
              <a:rPr lang="id-ID" dirty="0" smtClean="0"/>
              <a:t>Chevron (AS) dengan total aset US$ 161,17 miliar </a:t>
            </a:r>
            <a:endParaRPr lang="id-ID" dirty="0"/>
          </a:p>
        </p:txBody>
      </p:sp>
      <p:sp>
        <p:nvSpPr>
          <p:cNvPr id="5" name="Rectangle 2"/>
          <p:cNvSpPr txBox="1">
            <a:spLocks noChangeArrowheads="1"/>
          </p:cNvSpPr>
          <p:nvPr/>
        </p:nvSpPr>
        <p:spPr>
          <a:xfrm>
            <a:off x="685800" y="228600"/>
            <a:ext cx="84582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00B050"/>
                </a:solidFill>
                <a:effectLst/>
                <a:uLnTx/>
                <a:uFillTx/>
                <a:latin typeface="Algerian" pitchFamily="82" charset="0"/>
                <a:ea typeface="+mj-ea"/>
                <a:cs typeface="+mj-cs"/>
              </a:rPr>
              <a:t>10 biggest companies Forbes 2009</a:t>
            </a:r>
            <a:endParaRPr kumimoji="0" lang="en-US" sz="4400" b="0" i="0" u="none" strike="noStrike" kern="1200" cap="none" spc="0" normalizeH="0" baseline="0" noProof="0" dirty="0" smtClean="0">
              <a:ln>
                <a:noFill/>
              </a:ln>
              <a:solidFill>
                <a:srgbClr val="00B050"/>
              </a:solidFill>
              <a:effectLst/>
              <a:uLnTx/>
              <a:uFillTx/>
              <a:latin typeface="Algerian" pitchFamily="82" charset="0"/>
              <a:ea typeface="+mj-ea"/>
              <a:cs typeface="+mj-cs"/>
            </a:endParaRPr>
          </a:p>
        </p:txBody>
      </p:sp>
      <p:pic>
        <p:nvPicPr>
          <p:cNvPr id="3076" name="Picture 4" descr="http://www.roviyuyu.com/wp-content/uploads/2010/11/forbes.jpg"/>
          <p:cNvPicPr>
            <a:picLocks noChangeAspect="1" noChangeArrowheads="1"/>
          </p:cNvPicPr>
          <p:nvPr/>
        </p:nvPicPr>
        <p:blipFill>
          <a:blip r:embed="rId2" cstate="print"/>
          <a:srcRect/>
          <a:stretch>
            <a:fillRect/>
          </a:stretch>
        </p:blipFill>
        <p:spPr bwMode="auto">
          <a:xfrm>
            <a:off x="0" y="2438400"/>
            <a:ext cx="3333750" cy="3371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sz="3600" dirty="0" smtClean="0">
                <a:solidFill>
                  <a:srgbClr val="00B050"/>
                </a:solidFill>
                <a:latin typeface="Algerian" pitchFamily="82" charset="0"/>
              </a:rPr>
              <a:t>10 biggest companies Forbes </a:t>
            </a:r>
            <a:r>
              <a:rPr lang="id-ID" sz="3600" dirty="0" smtClean="0">
                <a:solidFill>
                  <a:srgbClr val="00B050"/>
                </a:solidFill>
                <a:latin typeface="Algerian" pitchFamily="82" charset="0"/>
              </a:rPr>
              <a:t>2015</a:t>
            </a:r>
            <a:r>
              <a:rPr lang="en-US" sz="3600" dirty="0" smtClean="0">
                <a:solidFill>
                  <a:srgbClr val="00B050"/>
                </a:solidFill>
                <a:latin typeface="Algerian" pitchFamily="82" charset="0"/>
              </a:rPr>
              <a:t/>
            </a:r>
            <a:br>
              <a:rPr lang="en-US" sz="3600" dirty="0" smtClean="0">
                <a:solidFill>
                  <a:srgbClr val="00B050"/>
                </a:solidFill>
                <a:latin typeface="Algerian" pitchFamily="82" charset="0"/>
              </a:rPr>
            </a:b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Wells Fargo, US Banking, Assets: US$1.701 </a:t>
            </a:r>
            <a:r>
              <a:rPr lang="id-ID" dirty="0" smtClean="0"/>
              <a:t>trillion.</a:t>
            </a:r>
          </a:p>
          <a:p>
            <a:r>
              <a:rPr lang="id-ID" dirty="0" smtClean="0"/>
              <a:t>General Electric, US Conglomerate, Assets: US$648.3 </a:t>
            </a:r>
            <a:r>
              <a:rPr lang="id-ID" dirty="0" smtClean="0"/>
              <a:t>billion.</a:t>
            </a:r>
          </a:p>
          <a:p>
            <a:r>
              <a:rPr lang="id-ID" dirty="0" smtClean="0"/>
              <a:t>Petrochina, China Oil &amp; Gas, Assets: US$387.7 </a:t>
            </a:r>
            <a:r>
              <a:rPr lang="id-ID" dirty="0" smtClean="0"/>
              <a:t>billion.</a:t>
            </a:r>
          </a:p>
          <a:p>
            <a:r>
              <a:rPr lang="id-ID" dirty="0" smtClean="0"/>
              <a:t>Exxon Mobile, US Oil &amp; Gas, Assets: US$349.5 </a:t>
            </a:r>
            <a:r>
              <a:rPr lang="id-ID" dirty="0" smtClean="0"/>
              <a:t>billion</a:t>
            </a:r>
          </a:p>
          <a:p>
            <a:r>
              <a:rPr lang="id-ID" dirty="0" smtClean="0"/>
              <a:t>JP Morgan, US Banking, Assets: US$2.594 trillion</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431983"/>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2009</a:t>
            </a:r>
          </a:p>
          <a:p>
            <a:endParaRPr lang="id-ID" dirty="0" smtClean="0"/>
          </a:p>
          <a:p>
            <a:endParaRPr lang="id-ID" dirty="0" smtClean="0"/>
          </a:p>
          <a:p>
            <a:r>
              <a:rPr lang="id-ID" dirty="0" smtClean="0"/>
              <a:t/>
            </a:r>
            <a:br>
              <a:rPr lang="id-ID" dirty="0" smtClean="0"/>
            </a:br>
            <a:r>
              <a:rPr lang="id-ID" sz="2400" dirty="0" smtClean="0">
                <a:latin typeface="Aharoni" pitchFamily="2" charset="-79"/>
                <a:cs typeface="Aharoni" pitchFamily="2" charset="-79"/>
              </a:rPr>
              <a:t>Telkom di urutan</a:t>
            </a:r>
            <a:r>
              <a:rPr lang="id-ID" sz="2400" b="1" dirty="0" smtClean="0">
                <a:latin typeface="Aharoni" pitchFamily="2" charset="-79"/>
                <a:cs typeface="Aharoni" pitchFamily="2" charset="-79"/>
              </a:rPr>
              <a:t> 675</a:t>
            </a:r>
            <a:r>
              <a:rPr lang="id-ID" sz="2400" dirty="0" smtClean="0">
                <a:latin typeface="Aharoni" pitchFamily="2" charset="-79"/>
                <a:cs typeface="Aharoni" pitchFamily="2" charset="-79"/>
              </a:rPr>
              <a:t> dengan aset US$ 8,74 miliar </a:t>
            </a:r>
          </a:p>
          <a:p>
            <a:r>
              <a:rPr lang="id-ID" sz="2400" dirty="0" smtClean="0">
                <a:latin typeface="Aharoni" pitchFamily="2" charset="-79"/>
                <a:cs typeface="Aharoni" pitchFamily="2" charset="-79"/>
              </a:rPr>
              <a:t>BCA di urutan </a:t>
            </a:r>
            <a:r>
              <a:rPr lang="id-ID" sz="2400" b="1" dirty="0" smtClean="0">
                <a:latin typeface="Aharoni" pitchFamily="2" charset="-79"/>
                <a:cs typeface="Aharoni" pitchFamily="2" charset="-79"/>
              </a:rPr>
              <a:t>930</a:t>
            </a:r>
            <a:r>
              <a:rPr lang="id-ID" sz="2400" dirty="0" smtClean="0">
                <a:latin typeface="Aharoni" pitchFamily="2" charset="-79"/>
                <a:cs typeface="Aharoni" pitchFamily="2" charset="-79"/>
              </a:rPr>
              <a:t> dengan aset US$ 23,17 miliar     </a:t>
            </a:r>
          </a:p>
          <a:p>
            <a:r>
              <a:rPr lang="id-ID" sz="2400" dirty="0" smtClean="0">
                <a:latin typeface="Aharoni" pitchFamily="2" charset="-79"/>
                <a:cs typeface="Aharoni" pitchFamily="2" charset="-79"/>
              </a:rPr>
              <a:t>BRI di urutan </a:t>
            </a:r>
            <a:r>
              <a:rPr lang="id-ID" sz="2400" b="1" dirty="0" smtClean="0">
                <a:latin typeface="Aharoni" pitchFamily="2" charset="-79"/>
                <a:cs typeface="Aharoni" pitchFamily="2" charset="-79"/>
              </a:rPr>
              <a:t>988</a:t>
            </a:r>
            <a:r>
              <a:rPr lang="id-ID" sz="2400" dirty="0" smtClean="0">
                <a:latin typeface="Aharoni" pitchFamily="2" charset="-79"/>
                <a:cs typeface="Aharoni" pitchFamily="2" charset="-79"/>
              </a:rPr>
              <a:t>, dengan aset US$ 21,56 miliar. </a:t>
            </a:r>
          </a:p>
          <a:p>
            <a:r>
              <a:rPr lang="id-ID" sz="2400" dirty="0" smtClean="0">
                <a:latin typeface="Aharoni" pitchFamily="2" charset="-79"/>
                <a:cs typeface="Aharoni" pitchFamily="2" charset="-79"/>
              </a:rPr>
              <a:t>Bank Mandiri di urutan </a:t>
            </a:r>
            <a:r>
              <a:rPr lang="id-ID" sz="2400" b="1" dirty="0" smtClean="0">
                <a:latin typeface="Aharoni" pitchFamily="2" charset="-79"/>
                <a:cs typeface="Aharoni" pitchFamily="2" charset="-79"/>
              </a:rPr>
              <a:t>1.014 </a:t>
            </a:r>
            <a:r>
              <a:rPr lang="id-ID" sz="2400" dirty="0" smtClean="0">
                <a:latin typeface="Aharoni" pitchFamily="2" charset="-79"/>
                <a:cs typeface="Aharoni" pitchFamily="2" charset="-79"/>
              </a:rPr>
              <a:t>dengan aset US$ 33,54 miliar </a:t>
            </a:r>
          </a:p>
          <a:p>
            <a:r>
              <a:rPr lang="id-ID" sz="2400" dirty="0" smtClean="0">
                <a:latin typeface="Aharoni" pitchFamily="2" charset="-79"/>
                <a:cs typeface="Aharoni" pitchFamily="2" charset="-79"/>
              </a:rPr>
              <a:t>Bumi Resources di urutan </a:t>
            </a:r>
            <a:r>
              <a:rPr lang="id-ID" sz="2400" b="1" dirty="0" smtClean="0">
                <a:latin typeface="Aharoni" pitchFamily="2" charset="-79"/>
                <a:cs typeface="Aharoni" pitchFamily="2" charset="-79"/>
              </a:rPr>
              <a:t>1.809</a:t>
            </a:r>
            <a:r>
              <a:rPr lang="id-ID" sz="2400" dirty="0" smtClean="0">
                <a:latin typeface="Aharoni" pitchFamily="2" charset="-79"/>
                <a:cs typeface="Aharoni" pitchFamily="2" charset="-79"/>
              </a:rPr>
              <a:t>, dengan aset US$ 2,79 miliar. </a:t>
            </a:r>
          </a:p>
          <a:p>
            <a:r>
              <a:rPr lang="id-ID" sz="2400" dirty="0" smtClean="0">
                <a:latin typeface="Aharoni" pitchFamily="2" charset="-79"/>
                <a:cs typeface="Aharoni" pitchFamily="2" charset="-79"/>
              </a:rPr>
              <a:t>BNI di urutan </a:t>
            </a:r>
            <a:r>
              <a:rPr lang="id-ID" sz="2400" b="1" dirty="0" smtClean="0">
                <a:latin typeface="Aharoni" pitchFamily="2" charset="-79"/>
                <a:cs typeface="Aharoni" pitchFamily="2" charset="-79"/>
              </a:rPr>
              <a:t>1.960</a:t>
            </a:r>
            <a:r>
              <a:rPr lang="id-ID" sz="2400" dirty="0" smtClean="0">
                <a:latin typeface="Aharoni" pitchFamily="2" charset="-79"/>
                <a:cs typeface="Aharoni" pitchFamily="2" charset="-79"/>
              </a:rPr>
              <a:t>, dengan total aset US$ 19,44 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latin typeface="Algerian" pitchFamily="82" charset="0"/>
              </a:rPr>
              <a:t/>
            </a:r>
            <a:br>
              <a:rPr lang="id-ID" sz="3600" dirty="0" smtClean="0">
                <a:latin typeface="Algerian" pitchFamily="82" charset="0"/>
              </a:rPr>
            </a:br>
            <a:r>
              <a:rPr lang="id-ID" sz="3600" dirty="0" smtClean="0">
                <a:latin typeface="Algerian" pitchFamily="82" charset="0"/>
              </a:rPr>
              <a:t>perusahaan Indonesia – Forbes </a:t>
            </a:r>
            <a:r>
              <a:rPr lang="id-ID" sz="3600" dirty="0" smtClean="0">
                <a:latin typeface="Algerian" pitchFamily="82" charset="0"/>
              </a:rPr>
              <a:t/>
            </a:r>
            <a:br>
              <a:rPr lang="id-ID" sz="3600" dirty="0" smtClean="0">
                <a:latin typeface="Algerian" pitchFamily="82" charset="0"/>
              </a:rPr>
            </a:br>
            <a:r>
              <a:rPr lang="id-ID" sz="3600" dirty="0" smtClean="0">
                <a:latin typeface="Algerian" pitchFamily="82" charset="0"/>
              </a:rPr>
              <a:t>tahun </a:t>
            </a:r>
            <a:r>
              <a:rPr lang="id-ID" sz="3600" dirty="0" smtClean="0">
                <a:latin typeface="Algerian" pitchFamily="82" charset="0"/>
              </a:rPr>
              <a:t>2015</a:t>
            </a:r>
            <a:r>
              <a:rPr lang="id-ID" dirty="0" smtClean="0">
                <a:latin typeface="Algerian" pitchFamily="82" charset="0"/>
              </a:rPr>
              <a:t/>
            </a:r>
            <a:br>
              <a:rPr lang="id-ID" dirty="0" smtClean="0">
                <a:latin typeface="Algerian" pitchFamily="82" charset="0"/>
              </a:rPr>
            </a:br>
            <a:endParaRPr lang="id-ID" dirty="0"/>
          </a:p>
        </p:txBody>
      </p:sp>
      <p:sp>
        <p:nvSpPr>
          <p:cNvPr id="3" name="Content Placeholder 2"/>
          <p:cNvSpPr>
            <a:spLocks noGrp="1"/>
          </p:cNvSpPr>
          <p:nvPr>
            <p:ph idx="1"/>
          </p:nvPr>
        </p:nvSpPr>
        <p:spPr/>
        <p:txBody>
          <a:bodyPr/>
          <a:lstStyle/>
          <a:p>
            <a:pPr algn="ctr"/>
            <a:r>
              <a:rPr lang="id-ID" dirty="0" smtClean="0"/>
              <a:t>Bank Mandiri, Aset - $60.2 Billion</a:t>
            </a:r>
          </a:p>
          <a:p>
            <a:pPr algn="ctr"/>
            <a:r>
              <a:rPr lang="id-ID" dirty="0" smtClean="0"/>
              <a:t>Bank BRI, Aset - $51.5 B</a:t>
            </a:r>
          </a:p>
          <a:p>
            <a:pPr algn="ctr"/>
            <a:r>
              <a:rPr lang="id-ID" dirty="0" smtClean="0"/>
              <a:t>Bank BCA – Aset $40.8 B</a:t>
            </a:r>
          </a:p>
          <a:p>
            <a:pPr algn="ctr"/>
            <a:r>
              <a:rPr lang="id-ID" dirty="0" smtClean="0"/>
              <a:t>Bank BNI</a:t>
            </a:r>
            <a:r>
              <a:rPr lang="id-ID" dirty="0" smtClean="0"/>
              <a:t> – Aset $31.8 B</a:t>
            </a:r>
            <a:endParaRPr lang="id-ID" dirty="0" smtClean="0"/>
          </a:p>
          <a:p>
            <a:pPr algn="ctr"/>
            <a:r>
              <a:rPr lang="id-ID" dirty="0" smtClean="0"/>
              <a:t>Telkom – Aset $10.5 B</a:t>
            </a:r>
            <a:endParaRPr lang="id-ID" dirty="0" smtClean="0"/>
          </a:p>
          <a:p>
            <a:pPr algn="ctr"/>
            <a:r>
              <a:rPr lang="id-ID" dirty="0" smtClean="0"/>
              <a:t>PGN – Aset $4.4 B</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ptimizationtoday.com/wp-content/uploads/2011/03/succ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1447800"/>
            <a:ext cx="8891665" cy="415498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DOES A COMPANY </a:t>
            </a:r>
          </a:p>
          <a:p>
            <a:pPr algn="ctr"/>
            <a:r>
              <a:rPr lang="id-ID" sz="6600" b="1" cap="all" spc="0" dirty="0" smtClean="0">
                <a:ln w="0"/>
                <a:solidFill>
                  <a:srgbClr val="FF0000"/>
                </a:solidFill>
                <a:effectLst>
                  <a:reflection blurRad="12700" stA="50000" endPos="50000" dist="5000" dir="5400000" sy="-100000" rotWithShape="0"/>
                </a:effectLst>
              </a:rPr>
              <a:t>BECOME </a:t>
            </a:r>
            <a:r>
              <a:rPr lang="id-ID" sz="6600" b="1" cap="all" dirty="0" smtClean="0">
                <a:ln w="0"/>
                <a:solidFill>
                  <a:srgbClr val="FF0000"/>
                </a:solidFill>
                <a:effectLst>
                  <a:reflection blurRad="12700" stA="50000" endPos="50000" dist="5000" dir="5400000" sy="-100000" rotWithShape="0"/>
                </a:effectLst>
              </a:rPr>
              <a:t>SUCCESSFULL </a:t>
            </a:r>
          </a:p>
          <a:p>
            <a:pPr algn="ctr"/>
            <a:r>
              <a:rPr lang="id-ID"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a:t>
            </a:r>
          </a:p>
          <a:p>
            <a:pPr algn="ctr"/>
            <a:r>
              <a:rPr lang="id-ID" sz="6600" b="1" cap="all" dirty="0" smtClean="0">
                <a:ln w="0"/>
                <a:solidFill>
                  <a:srgbClr val="FF0000"/>
                </a:solidFill>
                <a:effectLst>
                  <a:reflection blurRad="12700" stA="50000" endPos="50000" dist="5000" dir="5400000" sy="-100000" rotWithShape="0"/>
                </a:effectLst>
              </a:rPr>
              <a:t>STAY SUCCESSFULL?</a:t>
            </a:r>
            <a:endParaRPr lang="en-US" sz="66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Iy-3533vLy8/TJn4cB44FVI/AAAAAAAAAYk/G60V-_4s4Gc/s1600/MichaelPorter.jpg"/>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
        <p:nvSpPr>
          <p:cNvPr id="3" name="Rectangle 2"/>
          <p:cNvSpPr/>
          <p:nvPr/>
        </p:nvSpPr>
        <p:spPr>
          <a:xfrm>
            <a:off x="838200" y="2967335"/>
            <a:ext cx="7543800" cy="3170099"/>
          </a:xfrm>
          <a:prstGeom prst="rect">
            <a:avLst/>
          </a:prstGeom>
        </p:spPr>
        <p:txBody>
          <a:bodyPr wrap="square">
            <a:spAutoFit/>
          </a:bodyPr>
          <a:lstStyle/>
          <a:p>
            <a:r>
              <a:rPr lang="id-ID" sz="4000" dirty="0" smtClean="0">
                <a:solidFill>
                  <a:schemeClr val="bg1"/>
                </a:solidFill>
                <a:latin typeface="Algerian" pitchFamily="82" charset="0"/>
              </a:rPr>
              <a:t>ALASAN MENGAPA PERUSAHAAN GAGAL ATAU BERHASIL MUNGKIN ADA PADA PERTANYAAN UTAMA DALAM STRATEGI </a:t>
            </a:r>
            <a:endParaRPr lang="id-ID" sz="40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609</Words>
  <Application>Microsoft Office PowerPoint</Application>
  <PresentationFormat>On-screen Show (4:3)</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10 biggest companies Forbes 2015 </vt:lpstr>
      <vt:lpstr>Slide 6</vt:lpstr>
      <vt:lpstr> perusahaan Indonesia – Forbes  tahun 2015 </vt:lpstr>
      <vt:lpstr>Slide 8</vt:lpstr>
      <vt:lpstr>Slide 9</vt:lpstr>
      <vt:lpstr>Slide 10</vt:lpstr>
      <vt:lpstr>Slide 11</vt:lpstr>
      <vt:lpstr>Slide 12</vt:lpstr>
      <vt:lpstr>Why Strategic Management</vt:lpstr>
      <vt:lpstr>Benefits of Strategic Management</vt:lpstr>
      <vt:lpstr>Slide 15</vt:lpstr>
      <vt:lpstr>Slide 16</vt:lpstr>
      <vt:lpstr>Slide 17</vt:lpstr>
      <vt:lpstr>Slide 18</vt:lpstr>
      <vt:lpstr>LEARNING ORGANIZATION SKILL</vt:lpstr>
      <vt:lpstr>Slide 20</vt:lpstr>
      <vt:lpstr>Slide 21</vt:lpstr>
      <vt:lpstr>Slide 22</vt:lpstr>
      <vt:lpstr>Slide 23</vt:lpstr>
      <vt:lpstr>Slide 24</vt:lpstr>
      <vt:lpstr>STRATEGY FORMULATION</vt:lpstr>
      <vt:lpstr>Slide 26</vt:lpstr>
      <vt:lpstr>Slide 27</vt:lpstr>
      <vt:lpstr>STRATEGY IMPLEMENTATION</vt:lpstr>
      <vt:lpstr>EVALUATION &amp; CONTROL</vt:lpstr>
      <vt:lpstr>Slide 30</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Universitas Komputer Indonesia</dc:creator>
  <cp:lastModifiedBy>Herman</cp:lastModifiedBy>
  <cp:revision>159</cp:revision>
  <dcterms:created xsi:type="dcterms:W3CDTF">2010-03-24T03:08:15Z</dcterms:created>
  <dcterms:modified xsi:type="dcterms:W3CDTF">2015-08-29T11:26:45Z</dcterms:modified>
</cp:coreProperties>
</file>