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7"/>
  </p:handoutMasterIdLst>
  <p:sldIdLst>
    <p:sldId id="288" r:id="rId2"/>
    <p:sldId id="258" r:id="rId3"/>
    <p:sldId id="289" r:id="rId4"/>
    <p:sldId id="260" r:id="rId5"/>
    <p:sldId id="261" r:id="rId6"/>
    <p:sldId id="263" r:id="rId7"/>
    <p:sldId id="264" r:id="rId8"/>
    <p:sldId id="265" r:id="rId9"/>
    <p:sldId id="290" r:id="rId10"/>
    <p:sldId id="268" r:id="rId11"/>
    <p:sldId id="269" r:id="rId12"/>
    <p:sldId id="270" r:id="rId13"/>
    <p:sldId id="271" r:id="rId14"/>
    <p:sldId id="291" r:id="rId15"/>
    <p:sldId id="274" r:id="rId16"/>
    <p:sldId id="275" r:id="rId17"/>
    <p:sldId id="276" r:id="rId18"/>
    <p:sldId id="295" r:id="rId19"/>
    <p:sldId id="296" r:id="rId20"/>
    <p:sldId id="277" r:id="rId21"/>
    <p:sldId id="297" r:id="rId22"/>
    <p:sldId id="298" r:id="rId23"/>
    <p:sldId id="299" r:id="rId24"/>
    <p:sldId id="280" r:id="rId25"/>
    <p:sldId id="294" r:id="rId26"/>
    <p:sldId id="279" r:id="rId27"/>
    <p:sldId id="300" r:id="rId28"/>
    <p:sldId id="301" r:id="rId29"/>
    <p:sldId id="281" r:id="rId30"/>
    <p:sldId id="282" r:id="rId31"/>
    <p:sldId id="292" r:id="rId32"/>
    <p:sldId id="284" r:id="rId33"/>
    <p:sldId id="285" r:id="rId34"/>
    <p:sldId id="286" r:id="rId35"/>
    <p:sldId id="302" r:id="rId36"/>
  </p:sldIdLst>
  <p:sldSz cx="9144000" cy="6858000" type="screen4x3"/>
  <p:notesSz cx="6735763" cy="9866313"/>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F4B31F93-B45E-4507-90A7-C448B877E33F}" type="datetimeFigureOut">
              <a:rPr lang="id-ID" smtClean="0"/>
              <a:pPr/>
              <a:t>21/08/2014</a:t>
            </a:fld>
            <a:endParaRPr lang="id-ID"/>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C8518581-421B-41DF-B7F9-8D2B29056B2A}" type="slidenum">
              <a:rPr lang="id-ID" smtClean="0"/>
              <a:pPr/>
              <a:t>‹#›</a:t>
            </a:fld>
            <a:endParaRPr lang="id-ID"/>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D4F71853-B169-4D8B-B4CA-D3C1DE12434D}" type="datetimeFigureOut">
              <a:rPr lang="id-ID" smtClean="0"/>
              <a:pPr/>
              <a:t>21/08/2014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4F71853-B169-4D8B-B4CA-D3C1DE12434D}" type="datetimeFigureOut">
              <a:rPr lang="id-ID" smtClean="0"/>
              <a:pPr/>
              <a:t>21/08/2014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4F71853-B169-4D8B-B4CA-D3C1DE12434D}" type="datetimeFigureOut">
              <a:rPr lang="id-ID" smtClean="0"/>
              <a:pPr/>
              <a:t>21/08/2014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4F71853-B169-4D8B-B4CA-D3C1DE12434D}" type="datetimeFigureOut">
              <a:rPr lang="id-ID" smtClean="0"/>
              <a:pPr/>
              <a:t>21/08/2014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F71853-B169-4D8B-B4CA-D3C1DE12434D}" type="datetimeFigureOut">
              <a:rPr lang="id-ID" smtClean="0"/>
              <a:pPr/>
              <a:t>21/08/2014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D4F71853-B169-4D8B-B4CA-D3C1DE12434D}" type="datetimeFigureOut">
              <a:rPr lang="id-ID" smtClean="0"/>
              <a:pPr/>
              <a:t>21/08/2014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D4F71853-B169-4D8B-B4CA-D3C1DE12434D}" type="datetimeFigureOut">
              <a:rPr lang="id-ID" smtClean="0"/>
              <a:pPr/>
              <a:t>21/08/2014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D4F71853-B169-4D8B-B4CA-D3C1DE12434D}" type="datetimeFigureOut">
              <a:rPr lang="id-ID" smtClean="0"/>
              <a:pPr/>
              <a:t>21/08/2014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71853-B169-4D8B-B4CA-D3C1DE12434D}" type="datetimeFigureOut">
              <a:rPr lang="id-ID" smtClean="0"/>
              <a:pPr/>
              <a:t>21/08/2014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71853-B169-4D8B-B4CA-D3C1DE12434D}" type="datetimeFigureOut">
              <a:rPr lang="id-ID" smtClean="0"/>
              <a:pPr/>
              <a:t>21/08/2014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F71853-B169-4D8B-B4CA-D3C1DE12434D}" type="datetimeFigureOut">
              <a:rPr lang="id-ID" smtClean="0"/>
              <a:pPr/>
              <a:t>21/08/2014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8DEBBB1-B72D-422C-B39D-5AEE68A51531}"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71853-B169-4D8B-B4CA-D3C1DE12434D}" type="datetimeFigureOut">
              <a:rPr lang="id-ID" smtClean="0"/>
              <a:pPr/>
              <a:t>21/08/2014</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DEBBB1-B72D-422C-B39D-5AEE68A51531}"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mg.ehowcdn.com/article-page-main/ehow/images/a07/eq/mg/write-overview-project-plan-800x800.jp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id/imgres?imgurl=http://image.shutterstock.com/display_pic_with_logo/175630/175630,1235591701,28/stock-photo-three-levels-of-organizational-structure-this-is-d-render-25626226.jpg&amp;imgrefurl=http://www.shutterstock.com/pic-25626226/stock-photo-three-levels-of-organizational-structure-this-is-d-render.html&amp;usg=__2IWczwcr_4o3U_B0EpMiosiXyko=&amp;h=358&amp;w=450&amp;sz=38&amp;hl=id&amp;start=61&amp;zoom=1&amp;tbnid=rKWdDVHNSw8qaM:&amp;tbnh=101&amp;tbnw=127&amp;ei=VUp4Tqb6OIfqrQejzPiACw&amp;prev=/images?q=organizational+structure+photos&amp;start=42&amp;hl=id&amp;sa=N&amp;tbm=isch&amp;itbs=1"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mygoldmachine.files.wordpress.com/2010/07/strategy-vs-tactics-chess.jpg"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id/imgres?imgurl=http://www.strategies-for-managing-change.com/images/organisation_culture.gif&amp;imgrefurl=http://www.strategies-for-managing-change.com/organisational-culture.html&amp;usg=__CGNeO7eNHX_3dVlxbjgbFTbqN-k=&amp;h=251&amp;w=225&amp;sz=24&amp;hl=id&amp;start=32&amp;zoom=1&amp;tbnid=2dmb9Xl7DLI25M:&amp;tbnh=111&amp;tbnw=100&amp;ei=KUt4TvzMAo_JrQfa94X_Cg&amp;prev=/images?q=organizational+culture+photos&amp;start=21&amp;hl=id&amp;sa=N&amp;tbm=isch&amp;itbs=1"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id/imgres?imgurl=http://elowpii189.files.wordpress.com/2011/06/thank_you_comment_21.jpg&amp;imgrefurl=http://elowpii189.wordpress.com/2011/06/08/thank-you-sorry-_/&amp;usg=__Dxgbbd5Cvalr0wUh0wa8_SdtmwE=&amp;h=335&amp;w=500&amp;sz=67&amp;hl=id&amp;start=3&amp;zoom=1&amp;tbnid=Am7leKEWCo1NjM:&amp;tbnh=87&amp;tbnw=130&amp;ei=voeWTqL-KYf4rQfOk7SBBA&amp;prev=/images?q=thank+you&amp;hl=id&amp;sa=X&amp;tbm=isch&amp;itbs=1"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hat gambar ukuran penuh">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Rectangle 2"/>
          <p:cNvSpPr txBox="1">
            <a:spLocks noChangeArrowheads="1"/>
          </p:cNvSpPr>
          <p:nvPr/>
        </p:nvSpPr>
        <p:spPr>
          <a:xfrm>
            <a:off x="457200" y="381000"/>
            <a:ext cx="8229600" cy="3276600"/>
          </a:xfrm>
          <a:prstGeom prst="rect">
            <a:avLst/>
          </a:prstGeom>
        </p:spPr>
        <p:txBody>
          <a:bodyP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5400" b="0" i="0" u="none" strike="noStrike" kern="1200" cap="none" spc="0" normalizeH="0" baseline="0" noProof="0" dirty="0" smtClean="0">
                <a:ln>
                  <a:noFill/>
                </a:ln>
                <a:solidFill>
                  <a:srgbClr val="FFFF00"/>
                </a:solidFill>
                <a:effectLst/>
                <a:uLnTx/>
                <a:uFillTx/>
                <a:latin typeface="+mj-lt"/>
                <a:ea typeface="+mj-ea"/>
                <a:cs typeface="+mj-cs"/>
              </a:rPr>
              <a:t/>
            </a:r>
            <a:br>
              <a:rPr kumimoji="0" lang="id-ID" sz="5400" b="0" i="0" u="none" strike="noStrike" kern="1200" cap="none" spc="0" normalizeH="0" baseline="0" noProof="0" dirty="0" smtClean="0">
                <a:ln>
                  <a:noFill/>
                </a:ln>
                <a:solidFill>
                  <a:srgbClr val="FFFF00"/>
                </a:solidFill>
                <a:effectLst/>
                <a:uLnTx/>
                <a:uFillTx/>
                <a:latin typeface="+mj-lt"/>
                <a:ea typeface="+mj-ea"/>
                <a:cs typeface="+mj-cs"/>
              </a:rPr>
            </a:br>
            <a:r>
              <a:rPr kumimoji="0" lang="id-ID" sz="4000" b="0" i="0" u="none" strike="noStrike" kern="1200" cap="none" spc="0" normalizeH="0" baseline="0" noProof="0" dirty="0" smtClean="0">
                <a:ln>
                  <a:noFill/>
                </a:ln>
                <a:solidFill>
                  <a:srgbClr val="FF0000"/>
                </a:solidFill>
                <a:effectLst/>
                <a:uLnTx/>
                <a:uFillTx/>
                <a:latin typeface="Algerian" pitchFamily="82" charset="0"/>
                <a:ea typeface="+mj-ea"/>
                <a:cs typeface="+mj-cs"/>
              </a:rPr>
              <a:t>WEEK 2</a:t>
            </a:r>
            <a:r>
              <a:rPr kumimoji="0" lang="id-ID" sz="5400" b="0" i="0" u="none" strike="noStrike" kern="1200" cap="none" spc="0" normalizeH="0" baseline="0" noProof="0" dirty="0" smtClean="0">
                <a:ln>
                  <a:noFill/>
                </a:ln>
                <a:solidFill>
                  <a:srgbClr val="FF0000"/>
                </a:solidFill>
                <a:effectLst/>
                <a:uLnTx/>
                <a:uFillTx/>
                <a:latin typeface="Algerian" pitchFamily="82" charset="0"/>
                <a:ea typeface="+mj-ea"/>
                <a:cs typeface="+mj-cs"/>
              </a:rPr>
              <a:t/>
            </a:r>
            <a:br>
              <a:rPr kumimoji="0" lang="id-ID" sz="5400" b="0" i="0" u="none" strike="noStrike" kern="1200" cap="none" spc="0" normalizeH="0" baseline="0" noProof="0" dirty="0" smtClean="0">
                <a:ln>
                  <a:noFill/>
                </a:ln>
                <a:solidFill>
                  <a:srgbClr val="FF0000"/>
                </a:solidFill>
                <a:effectLst/>
                <a:uLnTx/>
                <a:uFillTx/>
                <a:latin typeface="Algerian" pitchFamily="82" charset="0"/>
                <a:ea typeface="+mj-ea"/>
                <a:cs typeface="+mj-cs"/>
              </a:rPr>
            </a:br>
            <a:r>
              <a:rPr kumimoji="0" lang="id-ID" sz="4400" b="0" i="0" u="none" strike="noStrike" kern="1200" cap="none" spc="0" normalizeH="0" baseline="0" noProof="0" dirty="0" smtClean="0">
                <a:ln>
                  <a:noFill/>
                </a:ln>
                <a:solidFill>
                  <a:srgbClr val="FF0000"/>
                </a:solidFill>
                <a:effectLst/>
                <a:uLnTx/>
                <a:uFillTx/>
                <a:latin typeface="Algerian" pitchFamily="82" charset="0"/>
                <a:ea typeface="+mj-ea"/>
                <a:cs typeface="+mj-cs"/>
              </a:rPr>
              <a:t>Information Technology</a:t>
            </a:r>
            <a:br>
              <a:rPr kumimoji="0" lang="id-ID" sz="4400" b="0" i="0" u="none" strike="noStrike" kern="1200" cap="none" spc="0" normalizeH="0" baseline="0" noProof="0" dirty="0" smtClean="0">
                <a:ln>
                  <a:noFill/>
                </a:ln>
                <a:solidFill>
                  <a:srgbClr val="FF0000"/>
                </a:solidFill>
                <a:effectLst/>
                <a:uLnTx/>
                <a:uFillTx/>
                <a:latin typeface="Algerian" pitchFamily="82" charset="0"/>
                <a:ea typeface="+mj-ea"/>
                <a:cs typeface="+mj-cs"/>
              </a:rPr>
            </a:br>
            <a:r>
              <a:rPr kumimoji="0" lang="id-ID" sz="6600" b="0" i="0" u="none" strike="noStrike" kern="1200" cap="none" spc="0" normalizeH="0" baseline="0" noProof="0" dirty="0" smtClean="0">
                <a:ln>
                  <a:noFill/>
                </a:ln>
                <a:solidFill>
                  <a:srgbClr val="FF0000"/>
                </a:solidFill>
                <a:effectLst/>
                <a:uLnTx/>
                <a:uFillTx/>
                <a:latin typeface="Algerian" pitchFamily="82" charset="0"/>
                <a:ea typeface="+mj-ea"/>
                <a:cs typeface="+mj-cs"/>
              </a:rPr>
              <a:t> Project Management</a:t>
            </a:r>
            <a:r>
              <a:rPr kumimoji="0" lang="id-ID" sz="6600" b="0" i="0" u="none" strike="noStrike" kern="1200" cap="none" spc="0" normalizeH="0" baseline="0" noProof="0" dirty="0" smtClean="0">
                <a:ln>
                  <a:noFill/>
                </a:ln>
                <a:solidFill>
                  <a:schemeClr val="tx2">
                    <a:lumMod val="50000"/>
                  </a:schemeClr>
                </a:solidFill>
                <a:effectLst/>
                <a:uLnTx/>
                <a:uFillTx/>
                <a:latin typeface="Algerian" pitchFamily="82" charset="0"/>
                <a:ea typeface="+mj-ea"/>
                <a:cs typeface="+mj-cs"/>
              </a:rPr>
              <a:t/>
            </a:r>
            <a:br>
              <a:rPr kumimoji="0" lang="id-ID" sz="6600" b="0" i="0" u="none" strike="noStrike" kern="1200" cap="none" spc="0" normalizeH="0" baseline="0" noProof="0" dirty="0" smtClean="0">
                <a:ln>
                  <a:noFill/>
                </a:ln>
                <a:solidFill>
                  <a:schemeClr val="tx2">
                    <a:lumMod val="50000"/>
                  </a:schemeClr>
                </a:solidFill>
                <a:effectLst/>
                <a:uLnTx/>
                <a:uFillTx/>
                <a:latin typeface="Algerian" pitchFamily="82" charset="0"/>
                <a:ea typeface="+mj-ea"/>
                <a:cs typeface="+mj-cs"/>
              </a:rPr>
            </a:br>
            <a:r>
              <a:rPr kumimoji="0" lang="id-ID" sz="6600" b="0" i="0" u="none" strike="noStrike" kern="1200" cap="none" spc="0" normalizeH="0" baseline="0" noProof="0" dirty="0" smtClean="0">
                <a:ln>
                  <a:noFill/>
                </a:ln>
                <a:solidFill>
                  <a:schemeClr val="tx2">
                    <a:lumMod val="50000"/>
                  </a:schemeClr>
                </a:solidFill>
                <a:effectLst/>
                <a:uLnTx/>
                <a:uFillTx/>
                <a:latin typeface="+mj-lt"/>
                <a:ea typeface="+mj-ea"/>
                <a:cs typeface="+mj-cs"/>
              </a:rPr>
              <a:t/>
            </a:r>
            <a:br>
              <a:rPr kumimoji="0" lang="id-ID" sz="6600" b="0" i="0" u="none" strike="noStrike" kern="1200" cap="none" spc="0" normalizeH="0" baseline="0" noProof="0" dirty="0" smtClean="0">
                <a:ln>
                  <a:noFill/>
                </a:ln>
                <a:solidFill>
                  <a:schemeClr val="tx2">
                    <a:lumMod val="50000"/>
                  </a:schemeClr>
                </a:solidFill>
                <a:effectLst/>
                <a:uLnTx/>
                <a:uFillTx/>
                <a:latin typeface="+mj-lt"/>
                <a:ea typeface="+mj-ea"/>
                <a:cs typeface="+mj-cs"/>
              </a:rPr>
            </a:br>
            <a:endParaRPr kumimoji="0" lang="en-US" sz="3200" b="0" i="0" u="none" strike="noStrike" kern="1200" cap="none" spc="0" normalizeH="0" baseline="0" noProof="0" dirty="0" smtClean="0">
              <a:ln>
                <a:noFill/>
              </a:ln>
              <a:solidFill>
                <a:schemeClr val="tx2">
                  <a:lumMod val="50000"/>
                </a:schemeClr>
              </a:solidFill>
              <a:effectLst/>
              <a:uLnTx/>
              <a:uFillTx/>
              <a:latin typeface="+mj-lt"/>
              <a:ea typeface="+mj-ea"/>
              <a:cs typeface="+mj-cs"/>
            </a:endParaRPr>
          </a:p>
        </p:txBody>
      </p:sp>
      <p:sp>
        <p:nvSpPr>
          <p:cNvPr id="4" name="Rectangle 3"/>
          <p:cNvSpPr txBox="1">
            <a:spLocks noChangeArrowheads="1"/>
          </p:cNvSpPr>
          <p:nvPr/>
        </p:nvSpPr>
        <p:spPr>
          <a:xfrm>
            <a:off x="685800" y="4800600"/>
            <a:ext cx="7827963" cy="1524000"/>
          </a:xfrm>
          <a:prstGeom prst="rect">
            <a:avLst/>
          </a:prstGeom>
        </p:spPr>
        <p:txBody>
          <a:bodyPr>
            <a:normAutofit fontScale="92500"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200" b="1" i="0" u="none" strike="noStrike" kern="1200" cap="none" spc="0" normalizeH="0" baseline="0" noProof="0" dirty="0" smtClean="0">
                <a:ln>
                  <a:noFill/>
                </a:ln>
                <a:solidFill>
                  <a:srgbClr val="C00000"/>
                </a:solidFill>
                <a:effectLst/>
                <a:uLnTx/>
                <a:uFillTx/>
                <a:latin typeface="Algerian" pitchFamily="82" charset="0"/>
              </a:rPr>
              <a:t>Magister Sistem Informasi</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d-ID" sz="2400" b="1" i="0" u="none" strike="noStrike" kern="1200" cap="none" spc="0" normalizeH="0" baseline="0" noProof="0" dirty="0" smtClean="0">
              <a:ln>
                <a:noFill/>
              </a:ln>
              <a:solidFill>
                <a:srgbClr val="C00000"/>
              </a:solidFill>
              <a:effectLst/>
              <a:uLnTx/>
              <a:uFillTx/>
              <a:latin typeface="Algerian" pitchFamily="82"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600" b="1" i="0" u="none" strike="noStrike" kern="1200" cap="none" spc="0" normalizeH="0" baseline="0" noProof="0" dirty="0" smtClean="0">
                <a:ln>
                  <a:noFill/>
                </a:ln>
                <a:solidFill>
                  <a:srgbClr val="C00000"/>
                </a:solidFill>
                <a:effectLst/>
                <a:uLnTx/>
                <a:uFillTx/>
                <a:latin typeface="Algerian" pitchFamily="82" charset="0"/>
              </a:rPr>
              <a:t>Universitas Komputer Indonesia</a:t>
            </a:r>
            <a:endParaRPr kumimoji="0" lang="en-US" sz="3600" b="1" i="0" u="none" strike="noStrike" kern="1200" cap="none" spc="0" normalizeH="0" baseline="0" noProof="0" dirty="0" smtClean="0">
              <a:ln>
                <a:noFill/>
              </a:ln>
              <a:solidFill>
                <a:srgbClr val="C00000"/>
              </a:solidFill>
              <a:effectLst/>
              <a:uLnTx/>
              <a:uFillTx/>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PROJECT STAKEHOLDER</a:t>
            </a:r>
            <a:endParaRPr lang="id-ID" dirty="0"/>
          </a:p>
        </p:txBody>
      </p:sp>
      <p:sp>
        <p:nvSpPr>
          <p:cNvPr id="3" name="Content Placeholder 2"/>
          <p:cNvSpPr>
            <a:spLocks noGrp="1"/>
          </p:cNvSpPr>
          <p:nvPr>
            <p:ph idx="1"/>
          </p:nvPr>
        </p:nvSpPr>
        <p:spPr/>
        <p:txBody>
          <a:bodyPr/>
          <a:lstStyle/>
          <a:p>
            <a:r>
              <a:rPr lang="id-ID" dirty="0" smtClean="0"/>
              <a:t>All individuals or groups who have an active stake in the project and can potentially impact, either positively or negatively, its development. </a:t>
            </a:r>
            <a:endParaRPr lang="id-ID"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PROJECT STAKEHOLDER RELATIONSHIP</a:t>
            </a:r>
            <a:endParaRPr lang="id-ID" dirty="0"/>
          </a:p>
        </p:txBody>
      </p:sp>
      <p:pic>
        <p:nvPicPr>
          <p:cNvPr id="3074" name="Picture 2" descr="D:\Kuliah S2\Manajemen Proyek\PM-ACA Jeffrey K P\Scan10014.JPG"/>
          <p:cNvPicPr>
            <a:picLocks noChangeAspect="1" noChangeArrowheads="1"/>
          </p:cNvPicPr>
          <p:nvPr/>
        </p:nvPicPr>
        <p:blipFill>
          <a:blip r:embed="rId2" cstate="print"/>
          <a:srcRect l="47020" t="12116" r="7919" b="64365"/>
          <a:stretch>
            <a:fillRect/>
          </a:stretch>
        </p:blipFill>
        <p:spPr bwMode="auto">
          <a:xfrm>
            <a:off x="1295400" y="1295400"/>
            <a:ext cx="6629400" cy="475587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MANAGING STAKEHOLDER</a:t>
            </a:r>
            <a:endParaRPr lang="id-ID" dirty="0"/>
          </a:p>
        </p:txBody>
      </p:sp>
      <p:sp>
        <p:nvSpPr>
          <p:cNvPr id="3" name="Content Placeholder 2"/>
          <p:cNvSpPr>
            <a:spLocks noGrp="1"/>
          </p:cNvSpPr>
          <p:nvPr>
            <p:ph idx="1"/>
          </p:nvPr>
        </p:nvSpPr>
        <p:spPr/>
        <p:txBody>
          <a:bodyPr/>
          <a:lstStyle/>
          <a:p>
            <a:r>
              <a:rPr lang="id-ID" dirty="0" smtClean="0"/>
              <a:t>Assess the environment</a:t>
            </a:r>
          </a:p>
          <a:p>
            <a:r>
              <a:rPr lang="id-ID" dirty="0" smtClean="0"/>
              <a:t>Identify the goals of the principal actors</a:t>
            </a:r>
          </a:p>
          <a:p>
            <a:r>
              <a:rPr lang="id-ID" dirty="0" smtClean="0"/>
              <a:t>Assess your own capabilities</a:t>
            </a:r>
          </a:p>
          <a:p>
            <a:r>
              <a:rPr lang="id-ID" dirty="0" smtClean="0"/>
              <a:t>Define the problems</a:t>
            </a:r>
          </a:p>
          <a:p>
            <a:r>
              <a:rPr lang="id-ID" dirty="0" smtClean="0"/>
              <a:t>Develop solutions</a:t>
            </a:r>
          </a:p>
          <a:p>
            <a:r>
              <a:rPr lang="id-ID" dirty="0" smtClean="0"/>
              <a:t>Test and refine the solutions</a:t>
            </a:r>
            <a:endParaRPr lang="id-ID"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PROJECT STAKEHOLDER MANAGEMENT CYCLE</a:t>
            </a:r>
            <a:endParaRPr lang="id-ID" dirty="0"/>
          </a:p>
        </p:txBody>
      </p:sp>
      <p:pic>
        <p:nvPicPr>
          <p:cNvPr id="4098" name="Picture 2" descr="D:\Kuliah S2\Manajemen Proyek\PM-ACA Jeffrey K P\Scan10015.JPG"/>
          <p:cNvPicPr>
            <a:picLocks noChangeAspect="1" noChangeArrowheads="1"/>
          </p:cNvPicPr>
          <p:nvPr/>
        </p:nvPicPr>
        <p:blipFill>
          <a:blip r:embed="rId2" cstate="print"/>
          <a:srcRect l="28408" t="11403" r="15756" b="50824"/>
          <a:stretch>
            <a:fillRect/>
          </a:stretch>
        </p:blipFill>
        <p:spPr bwMode="auto">
          <a:xfrm>
            <a:off x="2286000" y="1600200"/>
            <a:ext cx="4343400" cy="4038600"/>
          </a:xfrm>
          <a:prstGeom prst="rect">
            <a:avLst/>
          </a:prstGeom>
          <a:noFill/>
        </p:spPr>
      </p:pic>
      <p:pic>
        <p:nvPicPr>
          <p:cNvPr id="4099" name="Picture 3" descr="D:\Kuliah S2\Manajemen Proyek\PM-ACA Jeffrey K P\Scan10015.JPG"/>
          <p:cNvPicPr>
            <a:picLocks noChangeAspect="1" noChangeArrowheads="1"/>
          </p:cNvPicPr>
          <p:nvPr/>
        </p:nvPicPr>
        <p:blipFill>
          <a:blip r:embed="rId2" cstate="print"/>
          <a:srcRect l="29388" t="50601" r="19674" b="44410"/>
          <a:stretch>
            <a:fillRect/>
          </a:stretch>
        </p:blipFill>
        <p:spPr bwMode="auto">
          <a:xfrm>
            <a:off x="2514600" y="5715000"/>
            <a:ext cx="3962400" cy="533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t1.gstatic.com/images?q=tbn:ANd9GcTDNejNO3e563_5IFWxLATyQWcvLQ4tsyMHqfd-ZxLi0R8N_uAsB5pPQw">
            <a:hlinkClick r:id="rId2"/>
          </p:cNvPr>
          <p:cNvPicPr>
            <a:picLocks noChangeAspect="1" noChangeArrowheads="1"/>
          </p:cNvPicPr>
          <p:nvPr/>
        </p:nvPicPr>
        <p:blipFill>
          <a:blip r:embed="rId3" cstate="print"/>
          <a:srcRect r="893" b="7938"/>
          <a:stretch>
            <a:fillRect/>
          </a:stretch>
        </p:blipFill>
        <p:spPr bwMode="auto">
          <a:xfrm>
            <a:off x="-1" y="0"/>
            <a:ext cx="9077093" cy="6705600"/>
          </a:xfrm>
          <a:prstGeom prst="rect">
            <a:avLst/>
          </a:prstGeom>
          <a:noFill/>
        </p:spPr>
      </p:pic>
      <p:sp>
        <p:nvSpPr>
          <p:cNvPr id="3" name="Title 1"/>
          <p:cNvSpPr txBox="1">
            <a:spLocks/>
          </p:cNvSpPr>
          <p:nvPr/>
        </p:nvSpPr>
        <p:spPr>
          <a:xfrm>
            <a:off x="457200" y="274638"/>
            <a:ext cx="8229600" cy="5668962"/>
          </a:xfrm>
          <a:prstGeom prst="rect">
            <a:avLst/>
          </a:prstGeom>
        </p:spPr>
        <p:txBody>
          <a:bodyP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d-ID" sz="80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id-ID" sz="80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8000" b="0" i="0" u="none" strike="noStrike" kern="1200" cap="none" spc="0" normalizeH="0" baseline="0" noProof="0" dirty="0" smtClean="0">
                <a:ln>
                  <a:noFill/>
                </a:ln>
                <a:solidFill>
                  <a:srgbClr val="C00000"/>
                </a:solidFill>
                <a:effectLst/>
                <a:uLnTx/>
                <a:uFillTx/>
                <a:latin typeface="Algerian" pitchFamily="82" charset="0"/>
                <a:ea typeface="+mj-ea"/>
                <a:cs typeface="+mj-cs"/>
              </a:rPr>
              <a:t>ORGANIZATIONAL</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id-ID" sz="8000" dirty="0" smtClean="0">
              <a:solidFill>
                <a:srgbClr val="C00000"/>
              </a:solidFill>
              <a:latin typeface="Algerian" pitchFamily="82"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8000" b="0" i="0" u="none" strike="noStrike" kern="1200" cap="none" spc="0" normalizeH="0" baseline="0" noProof="0" dirty="0" smtClean="0">
                <a:ln>
                  <a:noFill/>
                </a:ln>
                <a:solidFill>
                  <a:srgbClr val="C00000"/>
                </a:solidFill>
                <a:effectLst/>
                <a:uLnTx/>
                <a:uFillTx/>
                <a:latin typeface="Algerian" pitchFamily="82" charset="0"/>
                <a:ea typeface="+mj-ea"/>
                <a:cs typeface="+mj-cs"/>
              </a:rPr>
              <a:t>STRUCTURE</a:t>
            </a:r>
            <a:endParaRPr kumimoji="0" lang="id-ID" sz="8000" b="0" i="0" u="none" strike="noStrike" kern="1200" cap="none" spc="0" normalizeH="0" baseline="0" noProof="0" dirty="0">
              <a:ln>
                <a:noFill/>
              </a:ln>
              <a:solidFill>
                <a:srgbClr val="C00000"/>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r>
              <a:rPr lang="id-ID" sz="8000" dirty="0" smtClean="0"/>
              <a:t>FORMS OF ORGANIZATIONAL STRUCTURE</a:t>
            </a:r>
            <a:endParaRPr lang="id-ID" sz="8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FORMS OF ORGANIZATIONAL STRUCTURE</a:t>
            </a:r>
            <a:endParaRPr lang="id-ID" dirty="0"/>
          </a:p>
        </p:txBody>
      </p:sp>
      <p:sp>
        <p:nvSpPr>
          <p:cNvPr id="3" name="Content Placeholder 2"/>
          <p:cNvSpPr>
            <a:spLocks noGrp="1"/>
          </p:cNvSpPr>
          <p:nvPr>
            <p:ph idx="1"/>
          </p:nvPr>
        </p:nvSpPr>
        <p:spPr/>
        <p:txBody>
          <a:bodyPr>
            <a:normAutofit fontScale="92500"/>
          </a:bodyPr>
          <a:lstStyle/>
          <a:p>
            <a:r>
              <a:rPr lang="id-ID" dirty="0" smtClean="0"/>
              <a:t>FUNCTIONAL ORGANIZATIONS – Companies are structured by grouping people performing similar activities into departments.</a:t>
            </a:r>
          </a:p>
          <a:p>
            <a:r>
              <a:rPr lang="id-ID" dirty="0" smtClean="0"/>
              <a:t>PROJECT ORGANIZATIONS – Companies are structured by grouping people into project teams on temporary assignment.</a:t>
            </a:r>
          </a:p>
          <a:p>
            <a:r>
              <a:rPr lang="id-ID" dirty="0" smtClean="0"/>
              <a:t>MATRIX ORGANIZATIONS - Companies are structured by creating a dual hirarchy in which functions and projects have equal prominence.</a:t>
            </a:r>
          </a:p>
          <a:p>
            <a:endParaRPr lang="id-ID"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Example of Functional Organization</a:t>
            </a:r>
            <a:endParaRPr lang="id-ID" dirty="0"/>
          </a:p>
        </p:txBody>
      </p:sp>
      <p:pic>
        <p:nvPicPr>
          <p:cNvPr id="5122" name="Picture 2" descr="D:\Kuliah S2\Manajemen Proyek\PM-ACA Jeffrey K P\Scan10016.JPG"/>
          <p:cNvPicPr>
            <a:picLocks noChangeAspect="1" noChangeArrowheads="1"/>
          </p:cNvPicPr>
          <p:nvPr/>
        </p:nvPicPr>
        <p:blipFill>
          <a:blip r:embed="rId2" cstate="print"/>
          <a:srcRect l="25445" t="5383" r="9414" b="68472"/>
          <a:stretch>
            <a:fillRect/>
          </a:stretch>
        </p:blipFill>
        <p:spPr bwMode="auto">
          <a:xfrm>
            <a:off x="990599" y="1447800"/>
            <a:ext cx="7458635" cy="4343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Functional Organization Advantages</a:t>
            </a:r>
            <a:endParaRPr lang="id-ID" dirty="0"/>
          </a:p>
        </p:txBody>
      </p:sp>
      <p:sp>
        <p:nvSpPr>
          <p:cNvPr id="3" name="Content Placeholder 2"/>
          <p:cNvSpPr>
            <a:spLocks noGrp="1"/>
          </p:cNvSpPr>
          <p:nvPr>
            <p:ph idx="1"/>
          </p:nvPr>
        </p:nvSpPr>
        <p:spPr/>
        <p:txBody>
          <a:bodyPr/>
          <a:lstStyle/>
          <a:p>
            <a:r>
              <a:rPr lang="id-ID" dirty="0" smtClean="0"/>
              <a:t>No change</a:t>
            </a:r>
          </a:p>
          <a:p>
            <a:r>
              <a:rPr lang="id-ID" dirty="0" smtClean="0"/>
              <a:t>Flexibility</a:t>
            </a:r>
          </a:p>
          <a:p>
            <a:r>
              <a:rPr lang="id-ID" dirty="0" smtClean="0"/>
              <a:t>In-Depth Expertise</a:t>
            </a:r>
          </a:p>
          <a:p>
            <a:r>
              <a:rPr lang="id-ID" dirty="0" smtClean="0"/>
              <a:t>Easy Post-Project Transition</a:t>
            </a:r>
            <a:endParaRPr lang="id-ID"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Functional Organization Disadvantages</a:t>
            </a:r>
            <a:endParaRPr lang="id-ID" dirty="0"/>
          </a:p>
        </p:txBody>
      </p:sp>
      <p:sp>
        <p:nvSpPr>
          <p:cNvPr id="3" name="Content Placeholder 2"/>
          <p:cNvSpPr>
            <a:spLocks noGrp="1"/>
          </p:cNvSpPr>
          <p:nvPr>
            <p:ph idx="1"/>
          </p:nvPr>
        </p:nvSpPr>
        <p:spPr/>
        <p:txBody>
          <a:bodyPr/>
          <a:lstStyle/>
          <a:p>
            <a:r>
              <a:rPr lang="id-ID" dirty="0" smtClean="0"/>
              <a:t>Lack of Focus</a:t>
            </a:r>
          </a:p>
          <a:p>
            <a:r>
              <a:rPr lang="id-ID" dirty="0" smtClean="0"/>
              <a:t>Poor Integration</a:t>
            </a:r>
          </a:p>
          <a:p>
            <a:r>
              <a:rPr lang="id-ID" dirty="0" smtClean="0"/>
              <a:t>Slow </a:t>
            </a:r>
          </a:p>
          <a:p>
            <a:r>
              <a:rPr lang="id-ID" dirty="0" smtClean="0"/>
              <a:t>Lack of Ownership</a:t>
            </a:r>
            <a:endParaRPr lang="id-ID"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r>
              <a:rPr lang="id-ID" dirty="0" smtClean="0"/>
              <a:t>THE ORGANIZATIONAL CONTEXT</a:t>
            </a:r>
            <a:br>
              <a:rPr lang="id-ID" dirty="0" smtClean="0"/>
            </a:br>
            <a:r>
              <a:rPr lang="id-ID" sz="3200" dirty="0" smtClean="0"/>
              <a:t>STRATEGY, STRUCTURE, and CULTURE</a:t>
            </a:r>
            <a:br>
              <a:rPr lang="id-ID" sz="3200" dirty="0" smtClean="0"/>
            </a:br>
            <a:endParaRPr lang="id-ID" sz="3200" dirty="0"/>
          </a:p>
        </p:txBody>
      </p:sp>
      <p:pic>
        <p:nvPicPr>
          <p:cNvPr id="29698" name="Picture 2" descr="http://www.icpsr.umich.edu/dpm/dpm-eng/images/navigation.jpg"/>
          <p:cNvPicPr>
            <a:picLocks noChangeAspect="1" noChangeArrowheads="1"/>
          </p:cNvPicPr>
          <p:nvPr/>
        </p:nvPicPr>
        <p:blipFill>
          <a:blip r:embed="rId2" cstate="print"/>
          <a:srcRect/>
          <a:stretch>
            <a:fillRect/>
          </a:stretch>
        </p:blipFill>
        <p:spPr bwMode="auto">
          <a:xfrm>
            <a:off x="2438400" y="4038600"/>
            <a:ext cx="4347275" cy="25146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Strengths &amp; Weaknesses of Functional Structure</a:t>
            </a:r>
            <a:endParaRPr lang="id-ID" dirty="0"/>
          </a:p>
        </p:txBody>
      </p:sp>
      <p:sp>
        <p:nvSpPr>
          <p:cNvPr id="3" name="Text Placeholder 2"/>
          <p:cNvSpPr>
            <a:spLocks noGrp="1"/>
          </p:cNvSpPr>
          <p:nvPr>
            <p:ph type="body" idx="1"/>
          </p:nvPr>
        </p:nvSpPr>
        <p:spPr/>
        <p:txBody>
          <a:bodyPr>
            <a:normAutofit fontScale="92500" lnSpcReduction="20000"/>
          </a:bodyPr>
          <a:lstStyle/>
          <a:p>
            <a:r>
              <a:rPr lang="id-ID" dirty="0" smtClean="0"/>
              <a:t>Strength for Project Management</a:t>
            </a:r>
            <a:endParaRPr lang="id-ID" dirty="0"/>
          </a:p>
        </p:txBody>
      </p:sp>
      <p:sp>
        <p:nvSpPr>
          <p:cNvPr id="4" name="Content Placeholder 3"/>
          <p:cNvSpPr>
            <a:spLocks noGrp="1"/>
          </p:cNvSpPr>
          <p:nvPr>
            <p:ph sz="half" idx="2"/>
          </p:nvPr>
        </p:nvSpPr>
        <p:spPr/>
        <p:txBody>
          <a:bodyPr>
            <a:normAutofit fontScale="85000" lnSpcReduction="20000"/>
          </a:bodyPr>
          <a:lstStyle/>
          <a:p>
            <a:r>
              <a:rPr lang="id-ID" dirty="0" smtClean="0"/>
              <a:t>Project are developed within the basic functional structure of the organizations, requiring no disruption or change to the firm’s design.</a:t>
            </a:r>
          </a:p>
          <a:p>
            <a:r>
              <a:rPr lang="id-ID" dirty="0" smtClean="0"/>
              <a:t>Enables the development of in-depth knowledge and intellectual capital</a:t>
            </a:r>
          </a:p>
          <a:p>
            <a:r>
              <a:rPr lang="id-ID" dirty="0" smtClean="0"/>
              <a:t>Allows for standard career paths. Project team members only perform their duties as needed while maintaining maximum connection with their functional group</a:t>
            </a:r>
            <a:endParaRPr lang="id-ID" dirty="0"/>
          </a:p>
        </p:txBody>
      </p:sp>
      <p:sp>
        <p:nvSpPr>
          <p:cNvPr id="5" name="Text Placeholder 4"/>
          <p:cNvSpPr>
            <a:spLocks noGrp="1"/>
          </p:cNvSpPr>
          <p:nvPr>
            <p:ph type="body" sz="quarter" idx="3"/>
          </p:nvPr>
        </p:nvSpPr>
        <p:spPr/>
        <p:txBody>
          <a:bodyPr>
            <a:normAutofit fontScale="92500" lnSpcReduction="20000"/>
          </a:bodyPr>
          <a:lstStyle/>
          <a:p>
            <a:r>
              <a:rPr lang="id-ID" dirty="0" smtClean="0"/>
              <a:t>Weaknesses for Project Management</a:t>
            </a:r>
            <a:endParaRPr lang="id-ID" dirty="0"/>
          </a:p>
        </p:txBody>
      </p:sp>
      <p:sp>
        <p:nvSpPr>
          <p:cNvPr id="6" name="Content Placeholder 5"/>
          <p:cNvSpPr>
            <a:spLocks noGrp="1"/>
          </p:cNvSpPr>
          <p:nvPr>
            <p:ph sz="quarter" idx="4"/>
          </p:nvPr>
        </p:nvSpPr>
        <p:spPr/>
        <p:txBody>
          <a:bodyPr>
            <a:normAutofit fontScale="92500" lnSpcReduction="10000"/>
          </a:bodyPr>
          <a:lstStyle/>
          <a:p>
            <a:r>
              <a:rPr lang="id-ID" sz="2000" dirty="0" smtClean="0"/>
              <a:t>Functional siloing makes it difficult to achieve cross-functional cooperation.</a:t>
            </a:r>
          </a:p>
          <a:p>
            <a:r>
              <a:rPr lang="id-ID" sz="2000" dirty="0" smtClean="0"/>
              <a:t>Lack of customer focus</a:t>
            </a:r>
          </a:p>
          <a:p>
            <a:r>
              <a:rPr lang="id-ID" sz="2000" dirty="0" smtClean="0"/>
              <a:t>Project generally take longer to complete due to structural problems, slower communications, lack of direct ownership of project, and competing priorities among the functional departments.</a:t>
            </a:r>
          </a:p>
          <a:p>
            <a:r>
              <a:rPr lang="id-ID" sz="2000" dirty="0" smtClean="0"/>
              <a:t>Projects may suboptimized due to varying interest or commitment across functional boundaries.</a:t>
            </a:r>
          </a:p>
          <a:p>
            <a:endParaRPr lang="id-ID"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Projectized Organization Structure</a:t>
            </a:r>
            <a:endParaRPr lang="id-ID" dirty="0"/>
          </a:p>
        </p:txBody>
      </p:sp>
      <p:pic>
        <p:nvPicPr>
          <p:cNvPr id="4" name="Picture 2" descr="D:\Kuliah S2\Manajemen Proyek\PM-ACA Jeffrey K P\Scan10018.JPG"/>
          <p:cNvPicPr>
            <a:picLocks noChangeAspect="1" noChangeArrowheads="1"/>
          </p:cNvPicPr>
          <p:nvPr/>
        </p:nvPicPr>
        <p:blipFill>
          <a:blip r:embed="rId2" cstate="print"/>
          <a:srcRect l="23365" t="60711" r="8572" b="9318"/>
          <a:stretch>
            <a:fillRect/>
          </a:stretch>
        </p:blipFill>
        <p:spPr bwMode="auto">
          <a:xfrm>
            <a:off x="838200" y="1600200"/>
            <a:ext cx="7592646" cy="44196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Projectized Organization Structure - Advantage</a:t>
            </a:r>
            <a:endParaRPr lang="id-ID" dirty="0"/>
          </a:p>
        </p:txBody>
      </p:sp>
      <p:sp>
        <p:nvSpPr>
          <p:cNvPr id="3" name="Content Placeholder 2"/>
          <p:cNvSpPr>
            <a:spLocks noGrp="1"/>
          </p:cNvSpPr>
          <p:nvPr>
            <p:ph idx="1"/>
          </p:nvPr>
        </p:nvSpPr>
        <p:spPr/>
        <p:txBody>
          <a:bodyPr/>
          <a:lstStyle/>
          <a:p>
            <a:r>
              <a:rPr lang="id-ID" dirty="0" smtClean="0"/>
              <a:t>Simple</a:t>
            </a:r>
          </a:p>
          <a:p>
            <a:r>
              <a:rPr lang="id-ID" dirty="0" smtClean="0"/>
              <a:t>Fast</a:t>
            </a:r>
          </a:p>
          <a:p>
            <a:r>
              <a:rPr lang="id-ID" dirty="0" smtClean="0"/>
              <a:t>Cohesive</a:t>
            </a:r>
          </a:p>
          <a:p>
            <a:r>
              <a:rPr lang="id-ID" dirty="0" smtClean="0"/>
              <a:t>Cross-Functional Integration</a:t>
            </a:r>
            <a:endParaRPr lang="id-ID"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Projectized Organization Structure - Disadvantage</a:t>
            </a:r>
            <a:endParaRPr lang="id-ID" dirty="0"/>
          </a:p>
        </p:txBody>
      </p:sp>
      <p:sp>
        <p:nvSpPr>
          <p:cNvPr id="3" name="Content Placeholder 2"/>
          <p:cNvSpPr>
            <a:spLocks noGrp="1"/>
          </p:cNvSpPr>
          <p:nvPr>
            <p:ph idx="1"/>
          </p:nvPr>
        </p:nvSpPr>
        <p:spPr/>
        <p:txBody>
          <a:bodyPr/>
          <a:lstStyle/>
          <a:p>
            <a:r>
              <a:rPr lang="id-ID" dirty="0" smtClean="0"/>
              <a:t>Expensive</a:t>
            </a:r>
          </a:p>
          <a:p>
            <a:r>
              <a:rPr lang="id-ID" dirty="0" smtClean="0"/>
              <a:t>Internal Strife</a:t>
            </a:r>
          </a:p>
          <a:p>
            <a:r>
              <a:rPr lang="id-ID" dirty="0" smtClean="0"/>
              <a:t>Limited Technological Expertise</a:t>
            </a:r>
          </a:p>
          <a:p>
            <a:r>
              <a:rPr lang="id-ID" dirty="0" smtClean="0"/>
              <a:t>Difficult Post-Project Transition.</a:t>
            </a:r>
            <a:endParaRPr lang="id-ID"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Strengths &amp; Weaknesses of Project Structure</a:t>
            </a:r>
            <a:endParaRPr lang="id-ID" dirty="0"/>
          </a:p>
        </p:txBody>
      </p:sp>
      <p:sp>
        <p:nvSpPr>
          <p:cNvPr id="3" name="Text Placeholder 2"/>
          <p:cNvSpPr>
            <a:spLocks noGrp="1"/>
          </p:cNvSpPr>
          <p:nvPr>
            <p:ph type="body" idx="1"/>
          </p:nvPr>
        </p:nvSpPr>
        <p:spPr/>
        <p:txBody>
          <a:bodyPr>
            <a:normAutofit fontScale="92500" lnSpcReduction="20000"/>
          </a:bodyPr>
          <a:lstStyle/>
          <a:p>
            <a:r>
              <a:rPr lang="id-ID" dirty="0" smtClean="0"/>
              <a:t>Strength for Project Management</a:t>
            </a:r>
          </a:p>
        </p:txBody>
      </p:sp>
      <p:sp>
        <p:nvSpPr>
          <p:cNvPr id="4" name="Content Placeholder 3"/>
          <p:cNvSpPr>
            <a:spLocks noGrp="1"/>
          </p:cNvSpPr>
          <p:nvPr>
            <p:ph sz="half" idx="2"/>
          </p:nvPr>
        </p:nvSpPr>
        <p:spPr/>
        <p:txBody>
          <a:bodyPr>
            <a:normAutofit fontScale="92500" lnSpcReduction="20000"/>
          </a:bodyPr>
          <a:lstStyle/>
          <a:p>
            <a:r>
              <a:rPr lang="id-ID" dirty="0" smtClean="0"/>
              <a:t>Assigns authority solely to the project manager.</a:t>
            </a:r>
          </a:p>
          <a:p>
            <a:r>
              <a:rPr lang="id-ID" dirty="0" smtClean="0"/>
              <a:t>Leads to improve communication across the organization and among the functional groups.</a:t>
            </a:r>
          </a:p>
          <a:p>
            <a:r>
              <a:rPr lang="id-ID" dirty="0" smtClean="0"/>
              <a:t>Promotes effective and speedy decission making.</a:t>
            </a:r>
          </a:p>
          <a:p>
            <a:r>
              <a:rPr lang="id-ID" dirty="0" smtClean="0"/>
              <a:t>Promotes the creation of cadres of project management experts.</a:t>
            </a:r>
          </a:p>
          <a:p>
            <a:r>
              <a:rPr lang="id-ID" dirty="0" smtClean="0"/>
              <a:t>Encourages rapid response to market opportunities.</a:t>
            </a:r>
            <a:endParaRPr lang="id-ID" dirty="0"/>
          </a:p>
        </p:txBody>
      </p:sp>
      <p:sp>
        <p:nvSpPr>
          <p:cNvPr id="5" name="Text Placeholder 4"/>
          <p:cNvSpPr>
            <a:spLocks noGrp="1"/>
          </p:cNvSpPr>
          <p:nvPr>
            <p:ph type="body" sz="quarter" idx="3"/>
          </p:nvPr>
        </p:nvSpPr>
        <p:spPr/>
        <p:txBody>
          <a:bodyPr>
            <a:normAutofit fontScale="92500" lnSpcReduction="20000"/>
          </a:bodyPr>
          <a:lstStyle/>
          <a:p>
            <a:r>
              <a:rPr lang="id-ID" dirty="0" smtClean="0"/>
              <a:t>Weaknesses for Project Management</a:t>
            </a:r>
          </a:p>
        </p:txBody>
      </p:sp>
      <p:sp>
        <p:nvSpPr>
          <p:cNvPr id="6" name="Content Placeholder 5"/>
          <p:cNvSpPr>
            <a:spLocks noGrp="1"/>
          </p:cNvSpPr>
          <p:nvPr>
            <p:ph sz="quarter" idx="4"/>
          </p:nvPr>
        </p:nvSpPr>
        <p:spPr/>
        <p:txBody>
          <a:bodyPr>
            <a:normAutofit fontScale="92500" lnSpcReduction="10000"/>
          </a:bodyPr>
          <a:lstStyle/>
          <a:p>
            <a:r>
              <a:rPr lang="id-ID" dirty="0" smtClean="0"/>
              <a:t>Setting up and maintaining teams can be expensive.</a:t>
            </a:r>
          </a:p>
          <a:p>
            <a:r>
              <a:rPr lang="id-ID" dirty="0" smtClean="0"/>
              <a:t>Potential for project team members to develop loyalty to the project rather than to the overall organization.</a:t>
            </a:r>
          </a:p>
          <a:p>
            <a:r>
              <a:rPr lang="id-ID" dirty="0" smtClean="0"/>
              <a:t>Difficult to maintain a pooled supply of intelectual capital.</a:t>
            </a:r>
          </a:p>
          <a:p>
            <a:r>
              <a:rPr lang="id-ID" dirty="0" smtClean="0"/>
              <a:t>Concern among project team members about their future once the project ends.</a:t>
            </a:r>
            <a:endParaRPr lang="id-ID"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5400" dirty="0" smtClean="0">
                <a:latin typeface="Algerian" pitchFamily="82" charset="0"/>
              </a:rPr>
              <a:t>MATRIX STRUCTURE</a:t>
            </a:r>
            <a:endParaRPr lang="id-ID" sz="5400" dirty="0">
              <a:latin typeface="Algerian" pitchFamily="82" charset="0"/>
            </a:endParaRPr>
          </a:p>
        </p:txBody>
      </p:sp>
      <p:sp>
        <p:nvSpPr>
          <p:cNvPr id="4" name="Content Placeholder 2"/>
          <p:cNvSpPr>
            <a:spLocks noGrp="1"/>
          </p:cNvSpPr>
          <p:nvPr>
            <p:ph idx="1"/>
          </p:nvPr>
        </p:nvSpPr>
        <p:spPr/>
        <p:txBody>
          <a:bodyPr/>
          <a:lstStyle/>
          <a:p>
            <a:pPr>
              <a:buNone/>
            </a:pPr>
            <a:r>
              <a:rPr lang="id-ID" dirty="0" smtClean="0"/>
              <a:t>	</a:t>
            </a:r>
            <a:r>
              <a:rPr lang="id-ID" sz="4000" dirty="0" smtClean="0">
                <a:latin typeface="Algerian" pitchFamily="82" charset="0"/>
              </a:rPr>
              <a:t>Matrix management works, but it sure is difficult at time. All matrix managers must keep up their health and take Stress-Tabs.</a:t>
            </a:r>
          </a:p>
          <a:p>
            <a:pPr>
              <a:buNone/>
            </a:pPr>
            <a:endParaRPr lang="id-ID" sz="2400" dirty="0" smtClean="0">
              <a:latin typeface="Algerian" pitchFamily="82" charset="0"/>
            </a:endParaRPr>
          </a:p>
          <a:p>
            <a:pPr>
              <a:buNone/>
            </a:pPr>
            <a:r>
              <a:rPr lang="id-ID" sz="2000" dirty="0" smtClean="0">
                <a:latin typeface="Algerian" pitchFamily="82" charset="0"/>
              </a:rPr>
              <a:t>A PROJECT MANAGER</a:t>
            </a:r>
            <a:endParaRPr lang="id-ID" sz="2000" dirty="0">
              <a:latin typeface="Algerian" pitchFamily="82"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Example of Matrix Organizations</a:t>
            </a:r>
            <a:endParaRPr lang="id-ID" dirty="0"/>
          </a:p>
        </p:txBody>
      </p:sp>
      <p:pic>
        <p:nvPicPr>
          <p:cNvPr id="7170" name="Picture 2" descr="D:\Kuliah S2\Manajemen Proyek\PM-ACA Jeffrey K P\Scan10020.JPG"/>
          <p:cNvPicPr>
            <a:picLocks noChangeAspect="1" noChangeArrowheads="1"/>
          </p:cNvPicPr>
          <p:nvPr/>
        </p:nvPicPr>
        <p:blipFill>
          <a:blip r:embed="rId2" cstate="print"/>
          <a:srcRect l="21551" t="12116" r="13796" b="60802"/>
          <a:stretch>
            <a:fillRect/>
          </a:stretch>
        </p:blipFill>
        <p:spPr bwMode="auto">
          <a:xfrm>
            <a:off x="914399" y="1295400"/>
            <a:ext cx="7808495" cy="44958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Matrix Structure Advantage</a:t>
            </a:r>
            <a:endParaRPr lang="id-ID" dirty="0"/>
          </a:p>
        </p:txBody>
      </p:sp>
      <p:sp>
        <p:nvSpPr>
          <p:cNvPr id="3" name="Content Placeholder 2"/>
          <p:cNvSpPr>
            <a:spLocks noGrp="1"/>
          </p:cNvSpPr>
          <p:nvPr>
            <p:ph idx="1"/>
          </p:nvPr>
        </p:nvSpPr>
        <p:spPr>
          <a:xfrm>
            <a:off x="1066800" y="1600200"/>
            <a:ext cx="7620000" cy="4525963"/>
          </a:xfrm>
        </p:spPr>
        <p:txBody>
          <a:bodyPr/>
          <a:lstStyle/>
          <a:p>
            <a:r>
              <a:rPr lang="id-ID" dirty="0" smtClean="0"/>
              <a:t>Efficient</a:t>
            </a:r>
          </a:p>
          <a:p>
            <a:r>
              <a:rPr lang="id-ID" dirty="0" smtClean="0"/>
              <a:t>Strong Project Focus</a:t>
            </a:r>
          </a:p>
          <a:p>
            <a:r>
              <a:rPr lang="id-ID" dirty="0" smtClean="0"/>
              <a:t>Easier Post-Project Transition</a:t>
            </a:r>
          </a:p>
          <a:p>
            <a:r>
              <a:rPr lang="id-ID" dirty="0" smtClean="0"/>
              <a:t>Flexible</a:t>
            </a:r>
            <a:endParaRPr lang="id-ID"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Matrix Structure Disadvantage</a:t>
            </a:r>
            <a:endParaRPr lang="id-ID" dirty="0"/>
          </a:p>
        </p:txBody>
      </p:sp>
      <p:sp>
        <p:nvSpPr>
          <p:cNvPr id="3" name="Content Placeholder 2"/>
          <p:cNvSpPr>
            <a:spLocks noGrp="1"/>
          </p:cNvSpPr>
          <p:nvPr>
            <p:ph idx="1"/>
          </p:nvPr>
        </p:nvSpPr>
        <p:spPr/>
        <p:txBody>
          <a:bodyPr/>
          <a:lstStyle/>
          <a:p>
            <a:r>
              <a:rPr lang="id-ID" dirty="0" smtClean="0"/>
              <a:t>Dysfunctional Conflict</a:t>
            </a:r>
          </a:p>
          <a:p>
            <a:r>
              <a:rPr lang="id-ID" dirty="0" smtClean="0"/>
              <a:t>Infighting</a:t>
            </a:r>
          </a:p>
          <a:p>
            <a:r>
              <a:rPr lang="id-ID" dirty="0" smtClean="0"/>
              <a:t>Stressfull</a:t>
            </a:r>
          </a:p>
          <a:p>
            <a:r>
              <a:rPr lang="id-ID" dirty="0" smtClean="0"/>
              <a:t>Slow</a:t>
            </a:r>
            <a:endParaRPr lang="id-ID"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Strengths &amp; Weaknesses of Project Structure</a:t>
            </a:r>
            <a:endParaRPr lang="id-ID" dirty="0"/>
          </a:p>
        </p:txBody>
      </p:sp>
      <p:sp>
        <p:nvSpPr>
          <p:cNvPr id="3" name="Text Placeholder 2"/>
          <p:cNvSpPr>
            <a:spLocks noGrp="1"/>
          </p:cNvSpPr>
          <p:nvPr>
            <p:ph type="body" idx="1"/>
          </p:nvPr>
        </p:nvSpPr>
        <p:spPr/>
        <p:txBody>
          <a:bodyPr>
            <a:normAutofit fontScale="92500" lnSpcReduction="20000"/>
          </a:bodyPr>
          <a:lstStyle/>
          <a:p>
            <a:r>
              <a:rPr lang="id-ID" dirty="0" smtClean="0"/>
              <a:t>Strength for Project Management</a:t>
            </a:r>
          </a:p>
        </p:txBody>
      </p:sp>
      <p:sp>
        <p:nvSpPr>
          <p:cNvPr id="4" name="Content Placeholder 3"/>
          <p:cNvSpPr>
            <a:spLocks noGrp="1"/>
          </p:cNvSpPr>
          <p:nvPr>
            <p:ph sz="half" idx="2"/>
          </p:nvPr>
        </p:nvSpPr>
        <p:spPr/>
        <p:txBody>
          <a:bodyPr>
            <a:normAutofit fontScale="92500" lnSpcReduction="10000"/>
          </a:bodyPr>
          <a:lstStyle/>
          <a:p>
            <a:r>
              <a:rPr lang="id-ID" dirty="0" smtClean="0"/>
              <a:t>Suited to dynamic environments.</a:t>
            </a:r>
          </a:p>
          <a:p>
            <a:r>
              <a:rPr lang="id-ID" dirty="0" smtClean="0"/>
              <a:t>Emphasizes the dual importance of project management and functional efficiency.</a:t>
            </a:r>
          </a:p>
          <a:p>
            <a:r>
              <a:rPr lang="id-ID" dirty="0" smtClean="0"/>
              <a:t>Promotes coordination across functional units.</a:t>
            </a:r>
          </a:p>
          <a:p>
            <a:r>
              <a:rPr lang="id-ID" dirty="0" smtClean="0"/>
              <a:t>Maximizes scarce resources between competing project and functional responsibilities</a:t>
            </a:r>
            <a:endParaRPr lang="id-ID" dirty="0"/>
          </a:p>
        </p:txBody>
      </p:sp>
      <p:sp>
        <p:nvSpPr>
          <p:cNvPr id="5" name="Text Placeholder 4"/>
          <p:cNvSpPr>
            <a:spLocks noGrp="1"/>
          </p:cNvSpPr>
          <p:nvPr>
            <p:ph type="body" sz="quarter" idx="3"/>
          </p:nvPr>
        </p:nvSpPr>
        <p:spPr/>
        <p:txBody>
          <a:bodyPr>
            <a:normAutofit fontScale="92500" lnSpcReduction="20000"/>
          </a:bodyPr>
          <a:lstStyle/>
          <a:p>
            <a:r>
              <a:rPr lang="id-ID" dirty="0" smtClean="0"/>
              <a:t>Weaknesses for Project Management</a:t>
            </a:r>
          </a:p>
        </p:txBody>
      </p:sp>
      <p:sp>
        <p:nvSpPr>
          <p:cNvPr id="6" name="Content Placeholder 5"/>
          <p:cNvSpPr>
            <a:spLocks noGrp="1"/>
          </p:cNvSpPr>
          <p:nvPr>
            <p:ph sz="quarter" idx="4"/>
          </p:nvPr>
        </p:nvSpPr>
        <p:spPr/>
        <p:txBody>
          <a:bodyPr>
            <a:normAutofit lnSpcReduction="10000"/>
          </a:bodyPr>
          <a:lstStyle/>
          <a:p>
            <a:r>
              <a:rPr lang="id-ID" dirty="0" smtClean="0"/>
              <a:t>Dual hirarchy means two bosses.</a:t>
            </a:r>
          </a:p>
          <a:p>
            <a:r>
              <a:rPr lang="id-ID" dirty="0" smtClean="0"/>
              <a:t>Requires significant time to be spent negotiating the sharing of critical resources between projects an departments.</a:t>
            </a:r>
          </a:p>
          <a:p>
            <a:r>
              <a:rPr lang="id-ID" dirty="0" smtClean="0"/>
              <a:t>Can be frustrating for workers caught between competing project and functional demands.</a:t>
            </a:r>
            <a:endParaRPr lang="id-ID"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Lihat gambar ukuran penuh">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Title 1"/>
          <p:cNvSpPr txBox="1">
            <a:spLocks/>
          </p:cNvSpPr>
          <p:nvPr/>
        </p:nvSpPr>
        <p:spPr>
          <a:xfrm>
            <a:off x="457200" y="274638"/>
            <a:ext cx="8229600" cy="589756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d-ID" sz="96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id-ID" sz="72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9600" b="0" i="0" u="none" strike="noStrike" kern="1200" cap="none" spc="0" normalizeH="0" baseline="0" noProof="0" dirty="0" smtClean="0">
                <a:ln>
                  <a:noFill/>
                </a:ln>
                <a:solidFill>
                  <a:srgbClr val="00B050"/>
                </a:solidFill>
                <a:effectLst/>
                <a:uLnTx/>
                <a:uFillTx/>
                <a:latin typeface="Algerian" pitchFamily="82" charset="0"/>
                <a:ea typeface="+mj-ea"/>
                <a:cs typeface="+mj-cs"/>
              </a:rPr>
              <a:t>STRATEGY</a:t>
            </a:r>
            <a:endParaRPr kumimoji="0" lang="id-ID" sz="9600" b="0" i="0" u="none" strike="noStrike" kern="1200" cap="none" spc="0" normalizeH="0" baseline="0" noProof="0" dirty="0">
              <a:ln>
                <a:noFill/>
              </a:ln>
              <a:solidFill>
                <a:srgbClr val="00B050"/>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The Impact of Organizational Structure on Project Performance</a:t>
            </a:r>
            <a:endParaRPr lang="id-ID" dirty="0"/>
          </a:p>
        </p:txBody>
      </p:sp>
      <p:pic>
        <p:nvPicPr>
          <p:cNvPr id="8194" name="Picture 2" descr="D:\Kuliah S2\Manajemen Proyek\PM-ACA Jeffrey K P\Scan10022.JPG"/>
          <p:cNvPicPr>
            <a:picLocks noChangeAspect="1" noChangeArrowheads="1"/>
          </p:cNvPicPr>
          <p:nvPr/>
        </p:nvPicPr>
        <p:blipFill>
          <a:blip r:embed="rId2" cstate="print"/>
          <a:srcRect l="21551" t="45612" r="8898" b="28018"/>
          <a:stretch>
            <a:fillRect/>
          </a:stretch>
        </p:blipFill>
        <p:spPr bwMode="auto">
          <a:xfrm>
            <a:off x="1066800" y="1447800"/>
            <a:ext cx="7018637" cy="3657600"/>
          </a:xfrm>
          <a:prstGeom prst="rect">
            <a:avLst/>
          </a:prstGeom>
          <a:noFill/>
        </p:spPr>
      </p:pic>
      <p:pic>
        <p:nvPicPr>
          <p:cNvPr id="8195" name="Picture 3" descr="D:\Kuliah S2\Manajemen Proyek\PM-ACA Jeffrey K P\Scan10022.JPG"/>
          <p:cNvPicPr>
            <a:picLocks noChangeAspect="1" noChangeArrowheads="1"/>
          </p:cNvPicPr>
          <p:nvPr/>
        </p:nvPicPr>
        <p:blipFill>
          <a:blip r:embed="rId2" cstate="print"/>
          <a:srcRect l="21551" t="73407" r="11837" b="22317"/>
          <a:stretch>
            <a:fillRect/>
          </a:stretch>
        </p:blipFill>
        <p:spPr bwMode="auto">
          <a:xfrm>
            <a:off x="1447800" y="5486400"/>
            <a:ext cx="6045200" cy="5334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http://t0.gstatic.com/images?q=tbn:ANd9GcRSda0TpZvrVYmeON3CS4g9-WXaD5HoskSjqBRrjp6EVB-Pa1gEIrpy6EU">
            <a:hlinkClick r:id="rId2"/>
          </p:cNvPr>
          <p:cNvPicPr>
            <a:picLocks noChangeAspect="1" noChangeArrowheads="1"/>
          </p:cNvPicPr>
          <p:nvPr/>
        </p:nvPicPr>
        <p:blipFill>
          <a:blip r:embed="rId3" cstate="print"/>
          <a:srcRect/>
          <a:stretch>
            <a:fillRect/>
          </a:stretch>
        </p:blipFill>
        <p:spPr bwMode="auto">
          <a:xfrm>
            <a:off x="1219200" y="0"/>
            <a:ext cx="6178373" cy="6858001"/>
          </a:xfrm>
          <a:prstGeom prst="rect">
            <a:avLst/>
          </a:prstGeom>
          <a:noFill/>
        </p:spPr>
      </p:pic>
      <p:sp>
        <p:nvSpPr>
          <p:cNvPr id="4" name="Title 1"/>
          <p:cNvSpPr txBox="1">
            <a:spLocks/>
          </p:cNvSpPr>
          <p:nvPr/>
        </p:nvSpPr>
        <p:spPr>
          <a:xfrm>
            <a:off x="457200" y="1905000"/>
            <a:ext cx="8229600" cy="44958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7200" b="0" i="0" u="none" strike="noStrike" kern="1200" cap="none" spc="0" normalizeH="0" baseline="0" noProof="0" dirty="0" smtClean="0">
                <a:ln>
                  <a:noFill/>
                </a:ln>
                <a:solidFill>
                  <a:schemeClr val="tx1"/>
                </a:solidFill>
                <a:effectLst/>
                <a:uLnTx/>
                <a:uFillTx/>
                <a:latin typeface="Algerian" pitchFamily="82" charset="0"/>
                <a:ea typeface="+mj-ea"/>
                <a:cs typeface="+mj-cs"/>
              </a:rPr>
              <a:t>ORGANIZATIONAL CULTURE</a:t>
            </a:r>
            <a:endParaRPr kumimoji="0" lang="id-ID" sz="7200" b="0" i="0" u="none" strike="noStrike" kern="1200" cap="none" spc="0" normalizeH="0" baseline="0" noProof="0" dirty="0">
              <a:ln>
                <a:noFill/>
              </a:ln>
              <a:solidFill>
                <a:schemeClr val="tx1"/>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Culture</a:t>
            </a:r>
            <a:endParaRPr lang="id-ID" dirty="0"/>
          </a:p>
        </p:txBody>
      </p:sp>
      <p:sp>
        <p:nvSpPr>
          <p:cNvPr id="3" name="Content Placeholder 2"/>
          <p:cNvSpPr>
            <a:spLocks noGrp="1"/>
          </p:cNvSpPr>
          <p:nvPr>
            <p:ph idx="1"/>
          </p:nvPr>
        </p:nvSpPr>
        <p:spPr/>
        <p:txBody>
          <a:bodyPr/>
          <a:lstStyle/>
          <a:p>
            <a:r>
              <a:rPr lang="id-ID" dirty="0" smtClean="0"/>
              <a:t>Refer to unwritten rules of behaviour, or norms that are used to shape and guide behaviour, that are shared by some subset of organizational members, and are taught to all new members of the company.</a:t>
            </a:r>
            <a:endParaRPr lang="id-ID"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Key Factors that Affect the Development of Culture</a:t>
            </a:r>
            <a:endParaRPr lang="id-ID" dirty="0"/>
          </a:p>
        </p:txBody>
      </p:sp>
      <p:sp>
        <p:nvSpPr>
          <p:cNvPr id="3" name="Content Placeholder 2"/>
          <p:cNvSpPr>
            <a:spLocks noGrp="1"/>
          </p:cNvSpPr>
          <p:nvPr>
            <p:ph idx="1"/>
          </p:nvPr>
        </p:nvSpPr>
        <p:spPr/>
        <p:txBody>
          <a:bodyPr/>
          <a:lstStyle/>
          <a:p>
            <a:r>
              <a:rPr lang="id-ID" dirty="0" smtClean="0"/>
              <a:t>Technology</a:t>
            </a:r>
          </a:p>
          <a:p>
            <a:r>
              <a:rPr lang="id-ID" dirty="0" smtClean="0"/>
              <a:t>Environment</a:t>
            </a:r>
          </a:p>
          <a:p>
            <a:r>
              <a:rPr lang="id-ID" dirty="0" smtClean="0"/>
              <a:t>Geographical location</a:t>
            </a:r>
          </a:p>
          <a:p>
            <a:r>
              <a:rPr lang="id-ID" dirty="0" smtClean="0"/>
              <a:t>Reward Systems</a:t>
            </a:r>
          </a:p>
          <a:p>
            <a:r>
              <a:rPr lang="id-ID" dirty="0" smtClean="0"/>
              <a:t>Rules and Procedures</a:t>
            </a:r>
          </a:p>
          <a:p>
            <a:r>
              <a:rPr lang="id-ID" dirty="0" smtClean="0"/>
              <a:t>Key Organizational Members</a:t>
            </a:r>
          </a:p>
          <a:p>
            <a:r>
              <a:rPr lang="id-ID" dirty="0" smtClean="0"/>
              <a:t>Critical Incidents</a:t>
            </a:r>
            <a:endParaRPr lang="id-ID"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Implications of an Organizational Culture on the Project Management Process</a:t>
            </a:r>
            <a:endParaRPr lang="id-ID" dirty="0"/>
          </a:p>
        </p:txBody>
      </p:sp>
      <p:sp>
        <p:nvSpPr>
          <p:cNvPr id="3" name="Content Placeholder 2"/>
          <p:cNvSpPr>
            <a:spLocks noGrp="1"/>
          </p:cNvSpPr>
          <p:nvPr>
            <p:ph idx="1"/>
          </p:nvPr>
        </p:nvSpPr>
        <p:spPr>
          <a:xfrm>
            <a:off x="457200" y="2286000"/>
            <a:ext cx="8229600" cy="3840163"/>
          </a:xfrm>
        </p:spPr>
        <p:txBody>
          <a:bodyPr/>
          <a:lstStyle/>
          <a:p>
            <a:r>
              <a:rPr lang="id-ID" dirty="0" smtClean="0"/>
              <a:t>Departmental interaction</a:t>
            </a:r>
          </a:p>
          <a:p>
            <a:r>
              <a:rPr lang="id-ID" dirty="0" smtClean="0"/>
              <a:t>Employee commitment to goals</a:t>
            </a:r>
          </a:p>
          <a:p>
            <a:r>
              <a:rPr lang="id-ID" dirty="0" smtClean="0"/>
              <a:t>Project Planning</a:t>
            </a:r>
          </a:p>
          <a:p>
            <a:r>
              <a:rPr lang="id-ID" dirty="0" smtClean="0"/>
              <a:t>Performance Evaluation</a:t>
            </a:r>
            <a:endParaRPr lang="id-ID"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1.gstatic.com/images?q=tbn:ANd9GcRUIkLciRPipsFoUBOrr9cbLlI2qpqiNrvlJWTZrWfOzt7qBlUUq5GHLt8">
            <a:hlinkClick r:id="rId2"/>
          </p:cNvPr>
          <p:cNvPicPr>
            <a:picLocks noChangeAspect="1" noChangeArrowheads="1"/>
          </p:cNvPicPr>
          <p:nvPr/>
        </p:nvPicPr>
        <p:blipFill>
          <a:blip r:embed="rId3" cstate="print"/>
          <a:srcRect/>
          <a:stretch>
            <a:fillRect/>
          </a:stretch>
        </p:blipFill>
        <p:spPr bwMode="auto">
          <a:xfrm>
            <a:off x="-1" y="0"/>
            <a:ext cx="9144001"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STRATEGIC MANAGEMENT</a:t>
            </a:r>
            <a:endParaRPr lang="id-ID" dirty="0"/>
          </a:p>
        </p:txBody>
      </p:sp>
      <p:sp>
        <p:nvSpPr>
          <p:cNvPr id="3" name="Content Placeholder 2"/>
          <p:cNvSpPr>
            <a:spLocks noGrp="1"/>
          </p:cNvSpPr>
          <p:nvPr>
            <p:ph idx="1"/>
          </p:nvPr>
        </p:nvSpPr>
        <p:spPr/>
        <p:txBody>
          <a:bodyPr/>
          <a:lstStyle/>
          <a:p>
            <a:r>
              <a:rPr lang="id-ID" dirty="0" smtClean="0"/>
              <a:t>Strategic management is the science of formulating, implementing, and evaluating cross functional decission thats enabling the organization achieving its objective</a:t>
            </a:r>
            <a:endParaRPr lang="id-ID"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ELEMENTS OF STRATEGIC MANAGEMENT</a:t>
            </a:r>
            <a:endParaRPr lang="id-ID" dirty="0"/>
          </a:p>
        </p:txBody>
      </p:sp>
      <p:sp>
        <p:nvSpPr>
          <p:cNvPr id="3" name="Content Placeholder 2"/>
          <p:cNvSpPr>
            <a:spLocks noGrp="1"/>
          </p:cNvSpPr>
          <p:nvPr>
            <p:ph idx="1"/>
          </p:nvPr>
        </p:nvSpPr>
        <p:spPr/>
        <p:txBody>
          <a:bodyPr/>
          <a:lstStyle/>
          <a:p>
            <a:r>
              <a:rPr lang="id-ID" dirty="0" smtClean="0"/>
              <a:t>Developing vision statement and mission statement</a:t>
            </a:r>
          </a:p>
          <a:p>
            <a:r>
              <a:rPr lang="id-ID" dirty="0" smtClean="0"/>
              <a:t>Formulating, implementing, and evaluating</a:t>
            </a:r>
          </a:p>
          <a:p>
            <a:r>
              <a:rPr lang="id-ID" dirty="0" smtClean="0"/>
              <a:t>Cross functional decissions</a:t>
            </a:r>
          </a:p>
          <a:p>
            <a:r>
              <a:rPr lang="id-ID" dirty="0" smtClean="0"/>
              <a:t>Achieving objectives</a:t>
            </a:r>
            <a:endParaRPr lang="id-ID"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PROJECTS REFLECT STRATEGY</a:t>
            </a:r>
            <a:endParaRPr lang="id-ID" dirty="0"/>
          </a:p>
        </p:txBody>
      </p:sp>
      <p:sp>
        <p:nvSpPr>
          <p:cNvPr id="3" name="Text Placeholder 2"/>
          <p:cNvSpPr>
            <a:spLocks noGrp="1"/>
          </p:cNvSpPr>
          <p:nvPr>
            <p:ph type="body" idx="1"/>
          </p:nvPr>
        </p:nvSpPr>
        <p:spPr/>
        <p:txBody>
          <a:bodyPr/>
          <a:lstStyle/>
          <a:p>
            <a:r>
              <a:rPr lang="id-ID" dirty="0" smtClean="0"/>
              <a:t>STRATEGY</a:t>
            </a:r>
            <a:endParaRPr lang="id-ID" dirty="0"/>
          </a:p>
        </p:txBody>
      </p:sp>
      <p:sp>
        <p:nvSpPr>
          <p:cNvPr id="4" name="Content Placeholder 3"/>
          <p:cNvSpPr>
            <a:spLocks noGrp="1"/>
          </p:cNvSpPr>
          <p:nvPr>
            <p:ph sz="half" idx="2"/>
          </p:nvPr>
        </p:nvSpPr>
        <p:spPr/>
        <p:txBody>
          <a:bodyPr/>
          <a:lstStyle/>
          <a:p>
            <a:r>
              <a:rPr lang="id-ID" dirty="0" smtClean="0"/>
              <a:t>Technical or evaluating initiatives (such as decentralized plant operation)</a:t>
            </a:r>
          </a:p>
          <a:p>
            <a:r>
              <a:rPr lang="id-ID" dirty="0" smtClean="0"/>
              <a:t>Redevelopment of product for greater market acceptance</a:t>
            </a:r>
          </a:p>
          <a:p>
            <a:r>
              <a:rPr lang="id-ID" dirty="0" smtClean="0"/>
              <a:t>Changes in strategic direction or product portofolio reconfiguration</a:t>
            </a:r>
            <a:endParaRPr lang="id-ID" dirty="0"/>
          </a:p>
        </p:txBody>
      </p:sp>
      <p:sp>
        <p:nvSpPr>
          <p:cNvPr id="5" name="Text Placeholder 4"/>
          <p:cNvSpPr>
            <a:spLocks noGrp="1"/>
          </p:cNvSpPr>
          <p:nvPr>
            <p:ph type="body" sz="quarter" idx="3"/>
          </p:nvPr>
        </p:nvSpPr>
        <p:spPr/>
        <p:txBody>
          <a:bodyPr/>
          <a:lstStyle/>
          <a:p>
            <a:r>
              <a:rPr lang="id-ID" dirty="0" smtClean="0"/>
              <a:t>PROJECT</a:t>
            </a:r>
            <a:endParaRPr lang="id-ID" dirty="0"/>
          </a:p>
        </p:txBody>
      </p:sp>
      <p:sp>
        <p:nvSpPr>
          <p:cNvPr id="6" name="Content Placeholder 5"/>
          <p:cNvSpPr>
            <a:spLocks noGrp="1"/>
          </p:cNvSpPr>
          <p:nvPr>
            <p:ph sz="quarter" idx="4"/>
          </p:nvPr>
        </p:nvSpPr>
        <p:spPr/>
        <p:txBody>
          <a:bodyPr/>
          <a:lstStyle/>
          <a:p>
            <a:r>
              <a:rPr lang="id-ID" dirty="0" smtClean="0"/>
              <a:t>Construction of new plants or modernization of facilities</a:t>
            </a:r>
          </a:p>
          <a:p>
            <a:pPr>
              <a:buNone/>
            </a:pPr>
            <a:endParaRPr lang="id-ID" dirty="0" smtClean="0"/>
          </a:p>
          <a:p>
            <a:r>
              <a:rPr lang="id-ID" dirty="0" smtClean="0"/>
              <a:t>Reengineering projects</a:t>
            </a:r>
          </a:p>
          <a:p>
            <a:endParaRPr lang="id-ID" dirty="0"/>
          </a:p>
          <a:p>
            <a:endParaRPr lang="id-ID" dirty="0" smtClean="0"/>
          </a:p>
          <a:p>
            <a:r>
              <a:rPr lang="id-ID" dirty="0" smtClean="0"/>
              <a:t>New product lines</a:t>
            </a:r>
            <a:endParaRPr lang="id-ID"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RELATIONSHIP OF STRATEGIC ELEMENTS</a:t>
            </a:r>
            <a:endParaRPr lang="id-ID" dirty="0"/>
          </a:p>
        </p:txBody>
      </p:sp>
      <p:pic>
        <p:nvPicPr>
          <p:cNvPr id="1026" name="Picture 2" descr="D:\Kuliah S2\Manajemen Proyek\PM-ACA Jeffrey K P\Scan10012.JPG"/>
          <p:cNvPicPr>
            <a:picLocks noChangeAspect="1" noChangeArrowheads="1"/>
          </p:cNvPicPr>
          <p:nvPr/>
        </p:nvPicPr>
        <p:blipFill>
          <a:blip r:embed="rId2" cstate="print"/>
          <a:srcRect l="49915" t="72222" r="11816" b="6667"/>
          <a:stretch>
            <a:fillRect/>
          </a:stretch>
        </p:blipFill>
        <p:spPr bwMode="auto">
          <a:xfrm>
            <a:off x="1752600" y="1371600"/>
            <a:ext cx="5426242" cy="4114800"/>
          </a:xfrm>
          <a:prstGeom prst="rect">
            <a:avLst/>
          </a:prstGeom>
          <a:noFill/>
        </p:spPr>
      </p:pic>
      <p:pic>
        <p:nvPicPr>
          <p:cNvPr id="1027" name="Picture 3" descr="D:\Kuliah S2\Manajemen Proyek\PM-ACA Jeffrey K P\Scan10012.JPG"/>
          <p:cNvPicPr>
            <a:picLocks noChangeAspect="1" noChangeArrowheads="1"/>
          </p:cNvPicPr>
          <p:nvPr/>
        </p:nvPicPr>
        <p:blipFill>
          <a:blip r:embed="rId2" cstate="print"/>
          <a:srcRect l="23235" t="83862" r="50582" b="7672"/>
          <a:stretch>
            <a:fillRect/>
          </a:stretch>
        </p:blipFill>
        <p:spPr bwMode="auto">
          <a:xfrm>
            <a:off x="2819400" y="5486400"/>
            <a:ext cx="2743200" cy="1219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ILLUSTRATING ALIGNMENT BETWEEN STRATEGIC ELEMENTS AND PROJECTS</a:t>
            </a:r>
            <a:endParaRPr lang="id-ID" dirty="0"/>
          </a:p>
        </p:txBody>
      </p:sp>
      <p:pic>
        <p:nvPicPr>
          <p:cNvPr id="2050" name="Picture 2" descr="D:\Kuliah S2\Manajemen Proyek\PM-ACA Jeffrey K P\Scan10013.JPG"/>
          <p:cNvPicPr>
            <a:picLocks noChangeAspect="1" noChangeArrowheads="1"/>
          </p:cNvPicPr>
          <p:nvPr/>
        </p:nvPicPr>
        <p:blipFill>
          <a:blip r:embed="rId2" cstate="print"/>
          <a:srcRect l="26449" t="12116" r="9877" b="48686"/>
          <a:stretch>
            <a:fillRect/>
          </a:stretch>
        </p:blipFill>
        <p:spPr bwMode="auto">
          <a:xfrm>
            <a:off x="1981200" y="1524000"/>
            <a:ext cx="4953000" cy="4191000"/>
          </a:xfrm>
          <a:prstGeom prst="rect">
            <a:avLst/>
          </a:prstGeom>
          <a:noFill/>
        </p:spPr>
      </p:pic>
      <p:pic>
        <p:nvPicPr>
          <p:cNvPr id="2051" name="Picture 3" descr="D:\Kuliah S2\Manajemen Proyek\PM-ACA Jeffrey K P\Scan10013.JPG"/>
          <p:cNvPicPr>
            <a:picLocks noChangeAspect="1" noChangeArrowheads="1"/>
          </p:cNvPicPr>
          <p:nvPr/>
        </p:nvPicPr>
        <p:blipFill>
          <a:blip r:embed="rId2" cstate="print"/>
          <a:srcRect l="27821" t="53309" r="12816" b="42985"/>
          <a:stretch>
            <a:fillRect/>
          </a:stretch>
        </p:blipFill>
        <p:spPr bwMode="auto">
          <a:xfrm>
            <a:off x="1905000" y="5867400"/>
            <a:ext cx="5105400" cy="43808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ec.europa.eu/enterprise/policies/sustainable-business/media/photos/corporate-social-responsibility_multi-stakeholder-forum.jpg"/>
          <p:cNvPicPr>
            <a:picLocks noChangeAspect="1" noChangeArrowheads="1"/>
          </p:cNvPicPr>
          <p:nvPr/>
        </p:nvPicPr>
        <p:blipFill>
          <a:blip r:embed="rId2" cstate="print"/>
          <a:srcRect/>
          <a:stretch>
            <a:fillRect/>
          </a:stretch>
        </p:blipFill>
        <p:spPr bwMode="auto">
          <a:xfrm>
            <a:off x="0" y="0"/>
            <a:ext cx="9203764" cy="6858000"/>
          </a:xfrm>
          <a:prstGeom prst="rect">
            <a:avLst/>
          </a:prstGeom>
          <a:noFill/>
        </p:spPr>
      </p:pic>
      <p:sp>
        <p:nvSpPr>
          <p:cNvPr id="3" name="Title 1"/>
          <p:cNvSpPr txBox="1">
            <a:spLocks/>
          </p:cNvSpPr>
          <p:nvPr/>
        </p:nvSpPr>
        <p:spPr>
          <a:xfrm>
            <a:off x="457200" y="1524000"/>
            <a:ext cx="8229600" cy="48768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8800" b="0" i="0" u="none" strike="noStrike" kern="1200" cap="none" spc="0" normalizeH="0" baseline="0" noProof="0" dirty="0" smtClean="0">
                <a:ln>
                  <a:noFill/>
                </a:ln>
                <a:solidFill>
                  <a:srgbClr val="C00000"/>
                </a:solidFill>
                <a:effectLst/>
                <a:uLnTx/>
                <a:uFillTx/>
                <a:latin typeface="Algerian" pitchFamily="82" charset="0"/>
                <a:ea typeface="+mj-ea"/>
                <a:cs typeface="+mj-cs"/>
              </a:rPr>
              <a:t>STAKEHOLDER</a:t>
            </a:r>
            <a:endParaRPr kumimoji="0" lang="id-ID" sz="8800" b="0" i="0" u="none" strike="noStrike" kern="1200" cap="none" spc="0" normalizeH="0" baseline="0" noProof="0" dirty="0">
              <a:ln>
                <a:noFill/>
              </a:ln>
              <a:solidFill>
                <a:srgbClr val="C00000"/>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1258</TotalTime>
  <Words>718</Words>
  <Application>Microsoft Office PowerPoint</Application>
  <PresentationFormat>On-screen Show (4:3)</PresentationFormat>
  <Paragraphs>137</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THE ORGANIZATIONAL CONTEXT STRATEGY, STRUCTURE, and CULTURE </vt:lpstr>
      <vt:lpstr>Slide 3</vt:lpstr>
      <vt:lpstr>STRATEGIC MANAGEMENT</vt:lpstr>
      <vt:lpstr>ELEMENTS OF STRATEGIC MANAGEMENT</vt:lpstr>
      <vt:lpstr>PROJECTS REFLECT STRATEGY</vt:lpstr>
      <vt:lpstr>RELATIONSHIP OF STRATEGIC ELEMENTS</vt:lpstr>
      <vt:lpstr>ILLUSTRATING ALIGNMENT BETWEEN STRATEGIC ELEMENTS AND PROJECTS</vt:lpstr>
      <vt:lpstr>Slide 9</vt:lpstr>
      <vt:lpstr>PROJECT STAKEHOLDER</vt:lpstr>
      <vt:lpstr>PROJECT STAKEHOLDER RELATIONSHIP</vt:lpstr>
      <vt:lpstr>MANAGING STAKEHOLDER</vt:lpstr>
      <vt:lpstr>PROJECT STAKEHOLDER MANAGEMENT CYCLE</vt:lpstr>
      <vt:lpstr>Slide 14</vt:lpstr>
      <vt:lpstr>FORMS OF ORGANIZATIONAL STRUCTURE</vt:lpstr>
      <vt:lpstr>FORMS OF ORGANIZATIONAL STRUCTURE</vt:lpstr>
      <vt:lpstr>Example of Functional Organization</vt:lpstr>
      <vt:lpstr>Functional Organization Advantages</vt:lpstr>
      <vt:lpstr>Functional Organization Disadvantages</vt:lpstr>
      <vt:lpstr>Strengths &amp; Weaknesses of Functional Structure</vt:lpstr>
      <vt:lpstr>Projectized Organization Structure</vt:lpstr>
      <vt:lpstr>Projectized Organization Structure - Advantage</vt:lpstr>
      <vt:lpstr>Projectized Organization Structure - Disadvantage</vt:lpstr>
      <vt:lpstr>Strengths &amp; Weaknesses of Project Structure</vt:lpstr>
      <vt:lpstr>MATRIX STRUCTURE</vt:lpstr>
      <vt:lpstr>Example of Matrix Organizations</vt:lpstr>
      <vt:lpstr>Matrix Structure Advantage</vt:lpstr>
      <vt:lpstr>Matrix Structure Disadvantage</vt:lpstr>
      <vt:lpstr>Strengths &amp; Weaknesses of Project Structure</vt:lpstr>
      <vt:lpstr>The Impact of Organizational Structure on Project Performance</vt:lpstr>
      <vt:lpstr>Slide 31</vt:lpstr>
      <vt:lpstr>Culture</vt:lpstr>
      <vt:lpstr>Key Factors that Affect the Development of Culture</vt:lpstr>
      <vt:lpstr>Implications of an Organizational Culture on the Project Management Process</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Technology  Project Management  DR. HERMAN S. MBA</dc:title>
  <dc:creator>Herman</dc:creator>
  <cp:lastModifiedBy>Herman</cp:lastModifiedBy>
  <cp:revision>68</cp:revision>
  <dcterms:created xsi:type="dcterms:W3CDTF">2011-02-11T03:03:21Z</dcterms:created>
  <dcterms:modified xsi:type="dcterms:W3CDTF">2014-08-22T05:33:58Z</dcterms:modified>
</cp:coreProperties>
</file>