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C0ECC6-7801-469B-B7FE-4B28A1EABDA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8D6359-7B5A-4AE4-A802-609D955D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Matriks-matriks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: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ii</a:t>
            </a:r>
            <a:r>
              <a:rPr lang="en-US" dirty="0" smtClean="0"/>
              <a:t>=1,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1, 2, …, n,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I.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Matriks</a:t>
            </a:r>
            <a:r>
              <a:rPr lang="en-US" dirty="0" smtClean="0"/>
              <a:t> null :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elemennya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0.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: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diagonal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diagonal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nol.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Transpose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tranpos</a:t>
            </a:r>
            <a:r>
              <a:rPr lang="en-US" dirty="0" smtClean="0"/>
              <a:t> A (</a:t>
            </a:r>
            <a:r>
              <a:rPr lang="en-US" dirty="0" err="1" smtClean="0"/>
              <a:t>ditulis</a:t>
            </a:r>
            <a:r>
              <a:rPr lang="en-US" dirty="0" smtClean="0"/>
              <a:t> A</a:t>
            </a:r>
            <a:r>
              <a:rPr lang="en-US" baseline="30000" dirty="0" smtClean="0"/>
              <a:t>T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menukar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                 </a:t>
            </a:r>
            <a:r>
              <a:rPr lang="en-US" dirty="0" err="1" smtClean="0"/>
              <a:t>maka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matriks</a:t>
            </a:r>
            <a:r>
              <a:rPr lang="en-US" b="1" dirty="0" smtClean="0"/>
              <a:t> </a:t>
            </a:r>
            <a:r>
              <a:rPr lang="en-US" b="1" dirty="0" err="1" smtClean="0"/>
              <a:t>simetri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4740" y="2743200"/>
          <a:ext cx="3731260" cy="660400"/>
        </p:xfrm>
        <a:graphic>
          <a:graphicData uri="http://schemas.openxmlformats.org/presentationml/2006/ole">
            <p:oleObj spid="_x0000_s5122" name="Equation" r:id="rId3" imgW="143496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998501" y="3505200"/>
          <a:ext cx="1240499" cy="533400"/>
        </p:xfrm>
        <a:graphic>
          <a:graphicData uri="http://schemas.openxmlformats.org/presentationml/2006/ole">
            <p:oleObj spid="_x0000_s5123" name="Equation" r:id="rId4" imgW="48240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trace A (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smtClean="0"/>
              <a:t>(A))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diagonal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A. trace 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terdefinisi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3124200"/>
          <a:ext cx="5217583" cy="647700"/>
        </p:xfrm>
        <a:graphic>
          <a:graphicData uri="http://schemas.openxmlformats.org/presentationml/2006/ole">
            <p:oleObj spid="_x0000_s6146" name="Equation" r:id="rId3" imgW="1841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457200" y="1447800"/>
          <a:ext cx="2133600" cy="960120"/>
        </p:xfrm>
        <a:graphic>
          <a:graphicData uri="http://schemas.openxmlformats.org/presentationml/2006/ole">
            <p:oleObj spid="_x0000_s25602" name="Equation" r:id="rId3" imgW="1015920" imgH="457200" progId="Equation.3">
              <p:embed/>
            </p:oleObj>
          </a:graphicData>
        </a:graphic>
      </p:graphicFrame>
      <p:graphicFrame>
        <p:nvGraphicFramePr>
          <p:cNvPr id="25603" name="Content Placeholder 3"/>
          <p:cNvGraphicFramePr>
            <a:graphicFrameLocks noChangeAspect="1"/>
          </p:cNvGraphicFramePr>
          <p:nvPr/>
        </p:nvGraphicFramePr>
        <p:xfrm>
          <a:off x="2819400" y="1371600"/>
          <a:ext cx="1519237" cy="960438"/>
        </p:xfrm>
        <a:graphic>
          <a:graphicData uri="http://schemas.openxmlformats.org/presentationml/2006/ole">
            <p:oleObj spid="_x0000_s25603" name="Equation" r:id="rId4" imgW="723600" imgH="457200" progId="Equation.3">
              <p:embed/>
            </p:oleObj>
          </a:graphicData>
        </a:graphic>
      </p:graphicFrame>
      <p:graphicFrame>
        <p:nvGraphicFramePr>
          <p:cNvPr id="25604" name="Content Placeholder 3"/>
          <p:cNvGraphicFramePr>
            <a:graphicFrameLocks noChangeAspect="1"/>
          </p:cNvGraphicFramePr>
          <p:nvPr/>
        </p:nvGraphicFramePr>
        <p:xfrm>
          <a:off x="4572000" y="1066800"/>
          <a:ext cx="1760537" cy="1493838"/>
        </p:xfrm>
        <a:graphic>
          <a:graphicData uri="http://schemas.openxmlformats.org/presentationml/2006/ole">
            <p:oleObj spid="_x0000_s25604" name="Equation" r:id="rId5" imgW="838080" imgH="711000" progId="Equation.3">
              <p:embed/>
            </p:oleObj>
          </a:graphicData>
        </a:graphic>
      </p:graphicFrame>
      <p:graphicFrame>
        <p:nvGraphicFramePr>
          <p:cNvPr id="25605" name="Content Placeholder 3"/>
          <p:cNvGraphicFramePr>
            <a:graphicFrameLocks noChangeAspect="1"/>
          </p:cNvGraphicFramePr>
          <p:nvPr/>
        </p:nvGraphicFramePr>
        <p:xfrm>
          <a:off x="6477000" y="1143000"/>
          <a:ext cx="2185988" cy="1493838"/>
        </p:xfrm>
        <a:graphic>
          <a:graphicData uri="http://schemas.openxmlformats.org/presentationml/2006/ole">
            <p:oleObj spid="_x0000_s25605" name="Equation" r:id="rId6" imgW="1041120" imgH="7110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2895600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Hitunglah</a:t>
            </a:r>
            <a:r>
              <a:rPr lang="en-US" sz="40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2A</a:t>
            </a:r>
            <a:r>
              <a:rPr lang="en-US" sz="4000" baseline="30000" dirty="0" smtClean="0"/>
              <a:t>T</a:t>
            </a:r>
            <a:r>
              <a:rPr lang="en-US" sz="4000" dirty="0" smtClean="0"/>
              <a:t>+C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A</a:t>
            </a:r>
            <a:r>
              <a:rPr lang="en-US" sz="4000" baseline="30000" dirty="0" smtClean="0"/>
              <a:t>T</a:t>
            </a:r>
            <a:r>
              <a:rPr lang="en-US" sz="4000" dirty="0" smtClean="0"/>
              <a:t>- 2B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err="1" smtClean="0"/>
              <a:t>Tr</a:t>
            </a:r>
            <a:r>
              <a:rPr lang="en-US" sz="4000" dirty="0" smtClean="0"/>
              <a:t>(BB</a:t>
            </a:r>
            <a:r>
              <a:rPr lang="en-US" sz="4000" baseline="30000" dirty="0" smtClean="0"/>
              <a:t>T</a:t>
            </a:r>
            <a:r>
              <a:rPr lang="en-US" sz="40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(AC)</a:t>
            </a:r>
            <a:r>
              <a:rPr lang="en-US" sz="4000" baseline="30000" dirty="0" smtClean="0"/>
              <a:t>T</a:t>
            </a:r>
            <a:r>
              <a:rPr lang="en-US" sz="4000" dirty="0" smtClean="0"/>
              <a:t> + 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dengan</a:t>
            </a:r>
            <a:r>
              <a:rPr lang="en-US" dirty="0" smtClean="0"/>
              <a:t> n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…, 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konstanta</a:t>
            </a:r>
            <a:r>
              <a:rPr lang="en-US" dirty="0" smtClean="0"/>
              <a:t> real.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09750" y="2857500"/>
          <a:ext cx="5505450" cy="647700"/>
        </p:xfrm>
        <a:graphic>
          <a:graphicData uri="http://schemas.openxmlformats.org/presentationml/2006/ole">
            <p:oleObj spid="_x0000_s26626" name="Equation" r:id="rId3" imgW="1942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terhingga</a:t>
            </a:r>
            <a:r>
              <a:rPr lang="en-US" dirty="0" smtClean="0"/>
              <a:t> m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dengan</a:t>
            </a:r>
            <a:r>
              <a:rPr lang="en-US" dirty="0" smtClean="0"/>
              <a:t> n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Suatu urutan bilangan-bilangan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id-ID" dirty="0" smtClean="0"/>
              <a:t>disebut </a:t>
            </a:r>
            <a:r>
              <a:rPr lang="id-ID" b="1" dirty="0" smtClean="0"/>
              <a:t>himpunan penyelesaian sistem</a:t>
            </a:r>
            <a:r>
              <a:rPr lang="id-ID" dirty="0" smtClean="0"/>
              <a:t> jika </a:t>
            </a:r>
            <a:r>
              <a:rPr lang="en-US" dirty="0" smtClean="0"/>
              <a:t>s</a:t>
            </a:r>
            <a:r>
              <a:rPr lang="en-US" baseline="-25000" dirty="0" smtClean="0"/>
              <a:t>1 =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 =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id-ID" dirty="0" smtClean="0"/>
              <a:t>memenuhi  setiap  persamaan dalam sistem tersebut.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44749" y="2656342"/>
          <a:ext cx="3956051" cy="1991858"/>
        </p:xfrm>
        <a:graphic>
          <a:graphicData uri="http://schemas.openxmlformats.org/presentationml/2006/ole">
            <p:oleObj spid="_x0000_s27650" name="Equation" r:id="rId3" imgW="181584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b="1" dirty="0" smtClean="0"/>
              <a:t>Definisi 1.8</a:t>
            </a:r>
            <a:endParaRPr lang="en-US" dirty="0" smtClean="0"/>
          </a:p>
          <a:p>
            <a:r>
              <a:rPr lang="id-ID" dirty="0" smtClean="0"/>
              <a:t>Sistem persamaan yang </a:t>
            </a:r>
            <a:r>
              <a:rPr lang="id-ID" b="1" dirty="0" smtClean="0"/>
              <a:t>tidak</a:t>
            </a:r>
            <a:r>
              <a:rPr lang="id-ID" dirty="0" smtClean="0"/>
              <a:t> mempunyai penyelesaian disebut sistem yang </a:t>
            </a:r>
            <a:r>
              <a:rPr lang="id-ID" i="1" dirty="0" smtClean="0"/>
              <a:t>tak konsisten</a:t>
            </a:r>
            <a:r>
              <a:rPr lang="id-ID" dirty="0" smtClean="0"/>
              <a:t> sedangkan jika </a:t>
            </a:r>
            <a:r>
              <a:rPr lang="id-ID" b="1" dirty="0" smtClean="0"/>
              <a:t>minimal terdapat satu</a:t>
            </a:r>
            <a:r>
              <a:rPr lang="id-ID" dirty="0" smtClean="0"/>
              <a:t> penyelesaian maka sistem tersebut disebut </a:t>
            </a:r>
            <a:r>
              <a:rPr lang="id-ID" i="1" dirty="0" smtClean="0"/>
              <a:t>konsisten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id-ID" i="1" dirty="0" smtClean="0"/>
              <a:t>Setiap sistem persamaan linear mungkin tidak mempunyai penyelesaian, mempunyai tepat satu penyelesaian, atau tak hingga banyaknya penyelesaian.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homogen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/>
          </a:bodyPr>
          <a:lstStyle/>
          <a:p>
            <a:r>
              <a:rPr lang="id-ID" b="1" dirty="0" smtClean="0"/>
              <a:t>Definisi 1.9</a:t>
            </a:r>
            <a:endParaRPr lang="en-US" dirty="0" smtClean="0"/>
          </a:p>
          <a:p>
            <a:pPr algn="just"/>
            <a:r>
              <a:rPr lang="id-ID" dirty="0" smtClean="0"/>
              <a:t>Suatu sistem persamaan linear dikatakan </a:t>
            </a:r>
            <a:r>
              <a:rPr lang="id-ID" i="1" dirty="0" smtClean="0"/>
              <a:t>homogen </a:t>
            </a:r>
            <a:r>
              <a:rPr lang="id-ID" dirty="0" smtClean="0"/>
              <a:t>jika semua konstantanya nol, yaitu jika sistem tersebut mempunyai bentuk :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					           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id-ID" dirty="0" smtClean="0"/>
              <a:t>Setiap sistem homogen mempunyai sifat konsisten, karena semua sistem seperti itu mempunyai penyelesaian </a:t>
            </a:r>
            <a:r>
              <a:rPr lang="en-US" dirty="0" smtClean="0"/>
              <a:t>x</a:t>
            </a:r>
            <a:r>
              <a:rPr lang="en-US" baseline="-25000" dirty="0" smtClean="0"/>
              <a:t>1 =</a:t>
            </a:r>
            <a:r>
              <a:rPr lang="en-US" dirty="0" smtClean="0"/>
              <a:t> 0, x</a:t>
            </a:r>
            <a:r>
              <a:rPr lang="en-US" baseline="-25000" dirty="0" smtClean="0"/>
              <a:t>2 = </a:t>
            </a:r>
            <a:r>
              <a:rPr lang="en-US" dirty="0" smtClean="0"/>
              <a:t>0, …,    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= </a:t>
            </a:r>
            <a:r>
              <a:rPr lang="en-US" dirty="0" smtClean="0"/>
              <a:t>0</a:t>
            </a:r>
            <a:r>
              <a:rPr lang="id-ID" dirty="0" smtClean="0"/>
              <a:t>. Penyelesaian ini disebut penyelesaian </a:t>
            </a:r>
            <a:r>
              <a:rPr lang="id-ID" i="1" dirty="0" smtClean="0"/>
              <a:t>trivial</a:t>
            </a:r>
            <a:r>
              <a:rPr lang="id-ID" dirty="0" smtClean="0"/>
              <a:t>. Jika ada penyelesaian lain yang memenuhi sistem persamaan tersebut maka penyelesaian sistemnya disebut penyelesaian </a:t>
            </a:r>
            <a:r>
              <a:rPr lang="id-ID" i="1" dirty="0" smtClean="0"/>
              <a:t>tak-trivial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2508250" y="2655888"/>
          <a:ext cx="3524250" cy="1838325"/>
        </p:xfrm>
        <a:graphic>
          <a:graphicData uri="http://schemas.openxmlformats.org/presentationml/2006/ole">
            <p:oleObj spid="_x0000_s30735" name="Equation" r:id="rId3" imgW="175248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495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Blackadder ITC" pitchFamily="82" charset="0"/>
              </a:rPr>
              <a:t>Terima</a:t>
            </a:r>
            <a:r>
              <a:rPr lang="en-US" sz="8800" dirty="0" smtClean="0">
                <a:latin typeface="Blackadder ITC" pitchFamily="82" charset="0"/>
              </a:rPr>
              <a:t> </a:t>
            </a:r>
            <a:r>
              <a:rPr lang="en-US" sz="8800" dirty="0" err="1" smtClean="0">
                <a:latin typeface="Blackadder ITC" pitchFamily="82" charset="0"/>
              </a:rPr>
              <a:t>kasih</a:t>
            </a:r>
            <a:r>
              <a:rPr lang="en-US" sz="8800" dirty="0" smtClean="0">
                <a:latin typeface="Blackadder ITC" pitchFamily="82" charset="0"/>
              </a:rPr>
              <a:t> </a:t>
            </a:r>
            <a:endParaRPr lang="en-US" sz="8800" dirty="0">
              <a:latin typeface="Blackadder ITC" pitchFamily="82" charset="0"/>
            </a:endParaRPr>
          </a:p>
        </p:txBody>
      </p:sp>
      <p:pic>
        <p:nvPicPr>
          <p:cNvPr id="3" name="Picture 2" descr="kucing-smile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953000" y="2057400"/>
            <a:ext cx="3886200" cy="4488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Citra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keabuan</a:t>
            </a:r>
            <a:r>
              <a:rPr lang="en-US" dirty="0" smtClean="0"/>
              <a:t> yang </a:t>
            </a:r>
            <a:r>
              <a:rPr lang="en-US" dirty="0" err="1" smtClean="0"/>
              <a:t>mendadak</a:t>
            </a:r>
            <a:r>
              <a:rPr lang="en-US" dirty="0" smtClean="0"/>
              <a:t> (</a:t>
            </a:r>
            <a:r>
              <a:rPr lang="en-US" dirty="0" err="1" smtClean="0"/>
              <a:t>besar</a:t>
            </a:r>
            <a:r>
              <a:rPr lang="en-US" dirty="0" smtClean="0"/>
              <a:t>)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Sobel</a:t>
            </a:r>
            <a:r>
              <a:rPr lang="en-US" dirty="0" smtClean="0"/>
              <a:t>, </a:t>
            </a:r>
            <a:r>
              <a:rPr lang="en-US" dirty="0" err="1" smtClean="0"/>
              <a:t>Prewit</a:t>
            </a:r>
            <a:r>
              <a:rPr lang="en-US" dirty="0" smtClean="0"/>
              <a:t>, Robert, Canny.</a:t>
            </a:r>
          </a:p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Item Best Collaborative Filtering,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rating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barangnya</a:t>
            </a:r>
            <a:endParaRPr lang="en-US" dirty="0" smtClean="0"/>
          </a:p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Analytic </a:t>
            </a:r>
            <a:r>
              <a:rPr lang="en-US" dirty="0" err="1" smtClean="0"/>
              <a:t>Heararcy</a:t>
            </a:r>
            <a:r>
              <a:rPr lang="en-US" dirty="0" smtClean="0"/>
              <a:t> Process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191000" y="4343400"/>
            <a:ext cx="685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bajar</a:t>
            </a:r>
            <a:r>
              <a:rPr lang="en-US" dirty="0" smtClean="0"/>
              <a:t> (array) </a:t>
            </a:r>
            <a:r>
              <a:rPr lang="en-US" dirty="0" err="1" smtClean="0"/>
              <a:t>bilangan-bilangan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n.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Ukuran</a:t>
            </a:r>
            <a:r>
              <a:rPr lang="en-US" dirty="0" smtClean="0"/>
              <a:t> (</a:t>
            </a:r>
            <a:r>
              <a:rPr lang="en-US" dirty="0" err="1" smtClean="0"/>
              <a:t>dimensi</a:t>
            </a:r>
            <a:r>
              <a:rPr lang="en-US" dirty="0" smtClean="0"/>
              <a:t>/</a:t>
            </a:r>
            <a:r>
              <a:rPr lang="en-US" dirty="0" err="1" smtClean="0"/>
              <a:t>ordo</a:t>
            </a:r>
            <a:r>
              <a:rPr lang="en-US" dirty="0" smtClean="0"/>
              <a:t>)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83159" y="2743200"/>
          <a:ext cx="3846041" cy="2258786"/>
        </p:xfrm>
        <a:graphic>
          <a:graphicData uri="http://schemas.openxmlformats.org/presentationml/2006/ole">
            <p:oleObj spid="_x0000_s1026" name="Equation" r:id="rId3" imgW="1600200" imgH="939600" progId="Equation.3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800600" y="3124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0" y="2971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896394" y="5104606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5104606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6800" y="4800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34000" y="4572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Unsur</a:t>
            </a:r>
            <a:r>
              <a:rPr lang="en-US" dirty="0" smtClean="0"/>
              <a:t>/</a:t>
            </a:r>
            <a:r>
              <a:rPr lang="en-US" dirty="0" err="1" smtClean="0"/>
              <a:t>entri</a:t>
            </a:r>
            <a:r>
              <a:rPr lang="en-US" dirty="0" smtClean="0"/>
              <a:t>/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mn</a:t>
            </a:r>
            <a:r>
              <a:rPr lang="en-US" dirty="0" smtClean="0"/>
              <a:t> (</a:t>
            </a:r>
            <a:r>
              <a:rPr lang="en-US" dirty="0" err="1" smtClean="0"/>
              <a:t>baris</a:t>
            </a:r>
            <a:r>
              <a:rPr lang="en-US" dirty="0" smtClean="0"/>
              <a:t> m </a:t>
            </a:r>
            <a:r>
              <a:rPr lang="en-US" dirty="0" err="1" smtClean="0"/>
              <a:t>kolom</a:t>
            </a:r>
            <a:r>
              <a:rPr lang="en-US" dirty="0" smtClean="0"/>
              <a:t> n)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(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i="1" dirty="0" smtClean="0"/>
              <a:t>A = B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62125" y="2362200"/>
          <a:ext cx="5113338" cy="730250"/>
        </p:xfrm>
        <a:graphic>
          <a:graphicData uri="http://schemas.openxmlformats.org/presentationml/2006/ole">
            <p:oleObj spid="_x0000_s2050" name="Equation" r:id="rId3" imgW="1688760" imgH="24120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A =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B = 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ij</a:t>
            </a:r>
            <a:r>
              <a:rPr lang="en-US" dirty="0" smtClean="0"/>
              <a:t>) </a:t>
            </a:r>
            <a:r>
              <a:rPr lang="en-US" dirty="0" err="1" smtClean="0"/>
              <a:t>masing-maisng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A +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 yang </a:t>
            </a:r>
            <a:r>
              <a:rPr lang="en-US" dirty="0" err="1" smtClean="0"/>
              <a:t>elemn</a:t>
            </a:r>
            <a:r>
              <a:rPr lang="en-US" dirty="0" smtClean="0"/>
              <a:t> </a:t>
            </a:r>
            <a:r>
              <a:rPr lang="en-US" dirty="0" err="1" smtClean="0"/>
              <a:t>ke-</a:t>
            </a:r>
            <a:r>
              <a:rPr lang="en-US" i="1" dirty="0" err="1" smtClean="0"/>
              <a:t>ij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ij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j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,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 – 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 – B = A + (-B)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 startAt="4"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rxn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kali </a:t>
            </a:r>
          </a:p>
          <a:p>
            <a:pPr marL="514350" indent="-514350">
              <a:buNone/>
            </a:pPr>
            <a:r>
              <a:rPr lang="en-US" dirty="0" smtClean="0"/>
              <a:t>	A.B = 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 yang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3213100"/>
          <a:ext cx="6316382" cy="1130300"/>
        </p:xfrm>
        <a:graphic>
          <a:graphicData uri="http://schemas.openxmlformats.org/presentationml/2006/ole">
            <p:oleObj spid="_x0000_s3074" name="Equation" r:id="rId3" imgW="24127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matriks-matriks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Hitunglah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AB</a:t>
            </a:r>
          </a:p>
          <a:p>
            <a:pPr marL="514350" indent="-514350">
              <a:buAutoNum type="alphaLcPeriod"/>
            </a:pPr>
            <a:r>
              <a:rPr lang="en-US" dirty="0" smtClean="0"/>
              <a:t>A+B</a:t>
            </a:r>
          </a:p>
          <a:p>
            <a:pPr marL="514350" indent="-514350">
              <a:buAutoNum type="alphaLcPeriod"/>
            </a:pPr>
            <a:r>
              <a:rPr lang="en-US" dirty="0" smtClean="0"/>
              <a:t>A-3B</a:t>
            </a:r>
          </a:p>
          <a:p>
            <a:pPr marL="514350" indent="-514350">
              <a:buAutoNum type="alphaLcPeriod"/>
            </a:pPr>
            <a:r>
              <a:rPr lang="en-US" dirty="0" smtClean="0"/>
              <a:t>BC</a:t>
            </a:r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981200"/>
          <a:ext cx="2376237" cy="1003300"/>
        </p:xfrm>
        <a:graphic>
          <a:graphicData uri="http://schemas.openxmlformats.org/presentationml/2006/ole">
            <p:oleObj spid="_x0000_s4098" name="Equation" r:id="rId3" imgW="1143000" imgH="4824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573463" y="2082800"/>
          <a:ext cx="2085975" cy="950913"/>
        </p:xfrm>
        <a:graphic>
          <a:graphicData uri="http://schemas.openxmlformats.org/presentationml/2006/ole">
            <p:oleObj spid="_x0000_s4099" name="Equation" r:id="rId4" imgW="1002960" imgH="4572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316663" y="1820863"/>
          <a:ext cx="2085975" cy="1477962"/>
        </p:xfrm>
        <a:graphic>
          <a:graphicData uri="http://schemas.openxmlformats.org/presentationml/2006/ole">
            <p:oleObj spid="_x0000_s4100" name="Equation" r:id="rId5" imgW="100296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0292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A, B, 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undur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A+B=B+A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(A+B)+C=A+(B+C)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(AB)C=A(BC)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A(B+C)=AB+AC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(A+B)C=AC+BC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l-GR" dirty="0" smtClean="0">
                <a:latin typeface="Times New Roman"/>
                <a:cs typeface="Times New Roman"/>
              </a:rPr>
              <a:t>αβ</a:t>
            </a:r>
            <a:r>
              <a:rPr lang="en-US" dirty="0" smtClean="0"/>
              <a:t>)A=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/>
              <a:t>A)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(AB)=(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A)B=A(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+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/>
              <a:t>)A=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/>
              <a:t>A+</a:t>
            </a:r>
            <a:r>
              <a:rPr lang="el-GR" dirty="0" smtClean="0">
                <a:latin typeface="Times New Roman"/>
                <a:cs typeface="Times New Roman"/>
              </a:rPr>
              <a:t> β </a:t>
            </a:r>
            <a:r>
              <a:rPr lang="en-US" dirty="0" smtClean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(A+B)=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/>
              <a:t>A+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Matriks-Matriks</a:t>
            </a:r>
            <a:r>
              <a:rPr lang="en-US" dirty="0" smtClean="0"/>
              <a:t> Istimewa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: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1xn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: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mx1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Bujursangkar</a:t>
            </a:r>
            <a:r>
              <a:rPr lang="en-US" dirty="0" smtClean="0"/>
              <a:t>: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berorde</a:t>
            </a:r>
            <a:r>
              <a:rPr lang="en-US" dirty="0" smtClean="0"/>
              <a:t> n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n </a:t>
            </a:r>
            <a:r>
              <a:rPr lang="en-US" dirty="0" err="1" smtClean="0"/>
              <a:t>buah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Matriks</a:t>
            </a:r>
            <a:r>
              <a:rPr lang="en-US" dirty="0" smtClean="0"/>
              <a:t> diagonal :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ii</a:t>
            </a:r>
            <a:r>
              <a:rPr lang="en-US" dirty="0" smtClean="0"/>
              <a:t> ≠ 0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diagonal A 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= 0, </a:t>
            </a:r>
            <a:r>
              <a:rPr lang="en-US" dirty="0" err="1" smtClean="0"/>
              <a:t>i≠j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r>
              <a:rPr lang="en-US" dirty="0" smtClean="0"/>
              <a:t> :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ii</a:t>
            </a:r>
            <a:r>
              <a:rPr lang="en-US" dirty="0" smtClean="0"/>
              <a:t> =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1, 2, …, n,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diagonal A 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= 0, </a:t>
            </a:r>
            <a:r>
              <a:rPr lang="en-US" dirty="0" err="1" smtClean="0"/>
              <a:t>i≠j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307</TotalTime>
  <Words>755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Equity</vt:lpstr>
      <vt:lpstr>Equation</vt:lpstr>
      <vt:lpstr>Microsoft Equation 3.0</vt:lpstr>
      <vt:lpstr>Sistem Persamaan Linier dan Matriks</vt:lpstr>
      <vt:lpstr>Implementasi Matriks </vt:lpstr>
      <vt:lpstr>Matriks</vt:lpstr>
      <vt:lpstr>Kesamaan dua Matriks</vt:lpstr>
      <vt:lpstr>Operasi Matriks</vt:lpstr>
      <vt:lpstr>Operasi matriks lanjutan</vt:lpstr>
      <vt:lpstr>Latihan</vt:lpstr>
      <vt:lpstr>Sifat-sifat Matriks</vt:lpstr>
      <vt:lpstr>Matriks-Matriks Istimewa</vt:lpstr>
      <vt:lpstr>Matriks-matriks istimewa (lanjutan)</vt:lpstr>
      <vt:lpstr>Transpose matriks</vt:lpstr>
      <vt:lpstr>Trace</vt:lpstr>
      <vt:lpstr>Latihan</vt:lpstr>
      <vt:lpstr>Sistem Persamaan Linier</vt:lpstr>
      <vt:lpstr>Sistem Persamaan Linier</vt:lpstr>
      <vt:lpstr>Himpunan penyelesaian</vt:lpstr>
      <vt:lpstr>Sistem persamaan linier homogen</vt:lpstr>
      <vt:lpstr>Slide 18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 dan Matriks</dc:title>
  <dc:creator>Valued Acer Customer</dc:creator>
  <cp:lastModifiedBy>Valued Acer Customer</cp:lastModifiedBy>
  <cp:revision>30</cp:revision>
  <dcterms:created xsi:type="dcterms:W3CDTF">2013-09-10T01:46:59Z</dcterms:created>
  <dcterms:modified xsi:type="dcterms:W3CDTF">2013-09-11T07:31:58Z</dcterms:modified>
</cp:coreProperties>
</file>