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9"/>
  </p:notesMasterIdLst>
  <p:sldIdLst>
    <p:sldId id="32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8" r:id="rId10"/>
    <p:sldId id="342" r:id="rId11"/>
    <p:sldId id="343" r:id="rId12"/>
    <p:sldId id="344" r:id="rId13"/>
    <p:sldId id="345" r:id="rId14"/>
    <p:sldId id="347" r:id="rId15"/>
    <p:sldId id="313" r:id="rId16"/>
    <p:sldId id="314" r:id="rId17"/>
    <p:sldId id="31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722" autoAdjust="0"/>
  </p:normalViewPr>
  <p:slideViewPr>
    <p:cSldViewPr>
      <p:cViewPr varScale="1">
        <p:scale>
          <a:sx n="47" d="100"/>
          <a:sy n="4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7FB6B7-AD2A-4838-ABB6-FEFB625F5E2B}" type="datetimeFigureOut">
              <a:rPr lang="en-US" smtClean="0"/>
              <a:pPr/>
              <a:t>9/9/2015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3766A51-D975-4580-AF51-0DE5AE021DB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4DAC7-BD9D-47D9-B9F3-2801FC531F86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useful about this slide? Not much.</a:t>
            </a:r>
          </a:p>
          <a:p>
            <a:r>
              <a:rPr lang="en-US"/>
              <a:t>You need people who are trained to use the hardware and software</a:t>
            </a:r>
          </a:p>
          <a:p>
            <a:r>
              <a:rPr lang="en-US"/>
              <a:t>You need hardware and software</a:t>
            </a:r>
          </a:p>
          <a:p>
            <a:r>
              <a:rPr lang="en-US"/>
              <a:t>You need raw data and information to be processed. Is this always true?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DD596-53AC-47C3-A867-E3D1D5E12DF0}" type="slidenum">
              <a:rPr lang="en-US"/>
              <a:pPr/>
              <a:t>14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Presentation skills are vital in management. IT is no exception. </a:t>
            </a:r>
          </a:p>
          <a:p>
            <a:pPr>
              <a:buFontTx/>
              <a:buNone/>
            </a:pPr>
            <a:r>
              <a:rPr lang="en-US"/>
              <a:t>Look how low technical proficiency is valued.</a:t>
            </a:r>
          </a:p>
          <a:p>
            <a:pPr>
              <a:buFontTx/>
              <a:buNone/>
            </a:pPr>
            <a:r>
              <a:rPr lang="en-US"/>
              <a:t>I wonder what is the source of this “information”. Can this kind of thing even be measured?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E6A89680-F55A-458E-A1A2-2FA999CE44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35814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19400"/>
            <a:ext cx="8077200" cy="6826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gray">
          <a:xfrm>
            <a:off x="0" y="2409825"/>
            <a:ext cx="9144000" cy="257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1" name="Object 43"/>
          <p:cNvGraphicFramePr>
            <a:graphicFrameLocks noChangeAspect="1"/>
          </p:cNvGraphicFramePr>
          <p:nvPr/>
        </p:nvGraphicFramePr>
        <p:xfrm>
          <a:off x="0" y="0"/>
          <a:ext cx="9144000" cy="990600"/>
        </p:xfrm>
        <a:graphic>
          <a:graphicData uri="http://schemas.openxmlformats.org/presentationml/2006/ole">
            <p:oleObj spid="_x0000_s4098" name="Image" r:id="rId3" imgW="10971429" imgH="1332863" progId="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52400" y="47625"/>
          <a:ext cx="838200" cy="942975"/>
        </p:xfrm>
        <a:graphic>
          <a:graphicData uri="http://schemas.openxmlformats.org/presentationml/2006/ole">
            <p:oleObj spid="_x0000_s4099" name="Document" r:id="rId4" imgW="2229197" imgH="2506770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2976" y="14285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UNIVERSITAS</a:t>
            </a:r>
            <a:r>
              <a:rPr lang="en-US" sz="24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 KOMPUTER INDONESIA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3058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242" y="6537349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50083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0" y="6500858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7556" y="650083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0" y="6500858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16" y="6537349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6118" y="6537349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24680" y="650083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 txBox="1">
            <a:spLocks/>
          </p:cNvSpPr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0" y="0"/>
          <a:ext cx="9144000" cy="990600"/>
        </p:xfrm>
        <a:graphic>
          <a:graphicData uri="http://schemas.openxmlformats.org/presentationml/2006/ole">
            <p:oleObj spid="_x0000_s3074" name="Image" r:id="rId15" imgW="10971429" imgH="1332863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3242" y="6537349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F8AF66-BE65-4577-A467-6B34C1BB40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048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0" y="990600"/>
            <a:ext cx="9144000" cy="793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D:\Seminar\Seminar%20MSI\qrshop-YEFFRY\Avi%20kuliah\01Tesco%20UK%20Gatwick%20mobile%20virtual%20store%20-%20Barcodes,%20QR%20Codes.avi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file:///D:\Seminar\Seminar%20MSI\qrshop-YEFFRY\Avi%20kuliah\Tesco%20Homeplus%20Virtual%20Subway%20Store%20in%20South%20Korea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ile:///D:\Seminar\Seminar%20MSI\qrshop-YEFFRY\Avi%20kuliah\BCQRcode.avi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D:\Seminar\Seminar%20MSI\qrshop-YEFFRY\Avi%20kuliah\Tesco.com%20Barcode%20Shopping%20on%20iPhone.avi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2910" y="4357694"/>
            <a:ext cx="7286676" cy="428628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Yeffry</a:t>
            </a:r>
            <a:r>
              <a:rPr lang="en-US" dirty="0" smtClean="0"/>
              <a:t> </a:t>
            </a:r>
            <a:r>
              <a:rPr lang="en-US" dirty="0" err="1" smtClean="0"/>
              <a:t>Handoko</a:t>
            </a:r>
            <a:r>
              <a:rPr lang="en-US" dirty="0" smtClean="0"/>
              <a:t> Putra, M.T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Magister of </a:t>
            </a:r>
            <a:r>
              <a:rPr lang="en-US" sz="2000" b="1" dirty="0" smtClean="0"/>
              <a:t>Design</a:t>
            </a:r>
            <a:endParaRPr lang="en-US" sz="20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7643866" cy="1928826"/>
          </a:xfrm>
        </p:spPr>
        <p:txBody>
          <a:bodyPr/>
          <a:lstStyle/>
          <a:p>
            <a:r>
              <a:rPr lang="en-GB" sz="2400" dirty="0" smtClean="0"/>
              <a:t>Introduction : IT for Design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 Quality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Complete Data</a:t>
            </a:r>
          </a:p>
          <a:p>
            <a:r>
              <a:rPr lang="en-US" sz="2400" dirty="0" smtClean="0"/>
              <a:t>Accurate Data</a:t>
            </a:r>
          </a:p>
          <a:p>
            <a:r>
              <a:rPr lang="en-US" sz="2400" dirty="0" smtClean="0"/>
              <a:t>Precise Data</a:t>
            </a:r>
          </a:p>
          <a:p>
            <a:r>
              <a:rPr lang="en-US" sz="2400" dirty="0" smtClean="0"/>
              <a:t>Understandable Output</a:t>
            </a:r>
          </a:p>
          <a:p>
            <a:r>
              <a:rPr lang="en-US" sz="2400" dirty="0" smtClean="0"/>
              <a:t>Timely Output</a:t>
            </a:r>
          </a:p>
          <a:p>
            <a:r>
              <a:rPr lang="en-US" sz="2400" dirty="0" smtClean="0"/>
              <a:t>Relevant Output</a:t>
            </a:r>
          </a:p>
          <a:p>
            <a:r>
              <a:rPr lang="en-US" sz="2400" dirty="0" smtClean="0"/>
              <a:t>Meaningful Output</a:t>
            </a:r>
          </a:p>
          <a:p>
            <a:r>
              <a:rPr lang="en-US" sz="2400" dirty="0" smtClean="0"/>
              <a:t>User friendly Operation</a:t>
            </a:r>
          </a:p>
          <a:p>
            <a:r>
              <a:rPr lang="en-US" sz="2400" dirty="0" smtClean="0"/>
              <a:t>Error Resistant Operation</a:t>
            </a:r>
          </a:p>
          <a:p>
            <a:r>
              <a:rPr lang="en-US" sz="2400" dirty="0" smtClean="0"/>
              <a:t>Authorize Use</a:t>
            </a:r>
          </a:p>
          <a:p>
            <a:r>
              <a:rPr lang="en-US" sz="2400" dirty="0" smtClean="0"/>
              <a:t>Protected System and Operation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76250" y="6565900"/>
            <a:ext cx="609600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60198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Gordon B. Davis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Business Perspective on Information Systems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076" y="1142984"/>
            <a:ext cx="8294452" cy="534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76250" y="6565900"/>
            <a:ext cx="609600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Information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7320"/>
            <a:ext cx="8305800" cy="5029200"/>
          </a:xfrm>
        </p:spPr>
        <p:txBody>
          <a:bodyPr/>
          <a:lstStyle/>
          <a:p>
            <a:r>
              <a:rPr lang="en-US" sz="2800" dirty="0" smtClean="0"/>
              <a:t>Data : raw facts that describe the characteristic of an event</a:t>
            </a:r>
          </a:p>
          <a:p>
            <a:r>
              <a:rPr lang="en-US" sz="2800" dirty="0" smtClean="0"/>
              <a:t>Information : data converted into a meaningful and useful context</a:t>
            </a:r>
          </a:p>
          <a:p>
            <a:r>
              <a:rPr lang="en-US" sz="2800" dirty="0" smtClean="0"/>
              <a:t>Business Intelligent. E.g. Customer Relationship Management</a:t>
            </a:r>
          </a:p>
          <a:p>
            <a:r>
              <a:rPr lang="en-US" sz="2800" dirty="0" smtClean="0"/>
              <a:t>Knowledge . E.g. Knowledge Management System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76250" y="6565900"/>
            <a:ext cx="609600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000" b="1"/>
              <a:t>IT Resources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0222"/>
            <a:ext cx="3581400" cy="4038600"/>
          </a:xfrm>
        </p:spPr>
        <p:txBody>
          <a:bodyPr/>
          <a:lstStyle/>
          <a:p>
            <a:r>
              <a:rPr lang="en-US" i="1" dirty="0"/>
              <a:t>People</a:t>
            </a:r>
            <a:r>
              <a:rPr lang="en-US" dirty="0"/>
              <a:t> use</a:t>
            </a:r>
          </a:p>
          <a:p>
            <a:endParaRPr lang="en-US" dirty="0"/>
          </a:p>
          <a:p>
            <a:r>
              <a:rPr lang="en-US" i="1" dirty="0"/>
              <a:t>Information technology</a:t>
            </a:r>
            <a:r>
              <a:rPr lang="en-US" dirty="0"/>
              <a:t> to work with</a:t>
            </a:r>
          </a:p>
          <a:p>
            <a:endParaRPr lang="en-US" i="1" dirty="0"/>
          </a:p>
          <a:p>
            <a:r>
              <a:rPr lang="en-US" i="1" dirty="0"/>
              <a:t>Information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81" name="Picture 5" descr="haa23684_01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214422"/>
            <a:ext cx="5200650" cy="4592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b="1"/>
              <a:t>ROLES AND RESPONSIBILITIES IN IT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915400" cy="4525962"/>
          </a:xfrm>
        </p:spPr>
        <p:txBody>
          <a:bodyPr/>
          <a:lstStyle/>
          <a:p>
            <a:r>
              <a:rPr lang="en-US" dirty="0"/>
              <a:t>Skills pivotal for success in executive IT roles</a:t>
            </a:r>
          </a:p>
        </p:txBody>
      </p:sp>
      <p:pic>
        <p:nvPicPr>
          <p:cNvPr id="246788" name="Picture 4" descr="haa23684_0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81159"/>
            <a:ext cx="7620000" cy="4106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Shop by TESCO.COM </a:t>
            </a:r>
            <a:endParaRPr lang="en-US" dirty="0"/>
          </a:p>
        </p:txBody>
      </p:sp>
      <p:pic>
        <p:nvPicPr>
          <p:cNvPr id="1026" name="Picture 2">
            <a:hlinkClick r:id="rId2" action="ppaction://hlinkfil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4338647" cy="245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500063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Gatwick, Airport, UK. November 2011</a:t>
            </a:r>
            <a:endParaRPr lang="en-US" dirty="0"/>
          </a:p>
        </p:txBody>
      </p:sp>
      <p:pic>
        <p:nvPicPr>
          <p:cNvPr id="3076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357430"/>
            <a:ext cx="3571900" cy="246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9256" y="5000636"/>
            <a:ext cx="2322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TESCO </a:t>
            </a:r>
            <a:r>
              <a:rPr lang="en-US" dirty="0" err="1" smtClean="0"/>
              <a:t>Homeplus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Virtual Subway Shop</a:t>
            </a:r>
            <a:br>
              <a:rPr lang="en-US" dirty="0" smtClean="0"/>
            </a:br>
            <a:r>
              <a:rPr lang="en-US" dirty="0" smtClean="0"/>
              <a:t>South Korea,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Shop by Me</a:t>
            </a:r>
            <a:endParaRPr lang="en-US" dirty="0"/>
          </a:p>
        </p:txBody>
      </p:sp>
      <p:pic>
        <p:nvPicPr>
          <p:cNvPr id="5" name="Picture 4" descr="Coblong-20130724-04197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428628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714620"/>
            <a:ext cx="6000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Shop : Social Behavior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itorganization2017.files.wordpress.com/2012/11/human-centered1.png?w=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6821088" cy="42576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71670" y="5214950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Imaginasi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, </a:t>
            </a:r>
            <a:r>
              <a:rPr lang="en-US" dirty="0" err="1" smtClean="0"/>
              <a:t>ketidakpuasan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, </a:t>
            </a:r>
            <a:r>
              <a:rPr lang="en-US" dirty="0" err="1" smtClean="0"/>
              <a:t>kegigihan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saingan</a:t>
            </a:r>
            <a:r>
              <a:rPr lang="en-US" dirty="0" smtClean="0"/>
              <a:t>, </a:t>
            </a:r>
            <a:r>
              <a:rPr lang="en-US" dirty="0" err="1" smtClean="0"/>
              <a:t>ketulusan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MOTIVATION</a:t>
            </a:r>
            <a:endParaRPr lang="sk-SK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298"/>
            <a:ext cx="8686800" cy="4525963"/>
          </a:xfrm>
        </p:spPr>
        <p:txBody>
          <a:bodyPr/>
          <a:lstStyle/>
          <a:p>
            <a:pPr marL="893763" indent="-528638"/>
            <a:r>
              <a:rPr lang="en-US" sz="2800" dirty="0"/>
              <a:t>	Developing new products containing digital media interfaces and systems:</a:t>
            </a:r>
          </a:p>
          <a:p>
            <a:pPr marL="1657350" lvl="1"/>
            <a:r>
              <a:rPr lang="en-US" sz="2400" dirty="0"/>
              <a:t>	1. Integrating interactive media</a:t>
            </a:r>
          </a:p>
          <a:p>
            <a:pPr lvl="1">
              <a:buFontTx/>
              <a:buNone/>
            </a:pPr>
            <a:r>
              <a:rPr lang="en-US" sz="1400" b="1" dirty="0"/>
              <a:t>	</a:t>
            </a:r>
            <a:r>
              <a:rPr lang="en-US" sz="2000" dirty="0">
                <a:solidFill>
                  <a:srgbClr val="0033CC"/>
                </a:solidFill>
              </a:rPr>
              <a:t>text, image, animation, video, sound, virtual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3CC"/>
                </a:solidFill>
              </a:rPr>
              <a:t>reality</a:t>
            </a:r>
            <a:r>
              <a:rPr lang="en-US" sz="2000" b="1" dirty="0"/>
              <a:t> </a:t>
            </a:r>
          </a:p>
          <a:p>
            <a:pPr lvl="1">
              <a:buFontTx/>
              <a:buNone/>
            </a:pPr>
            <a:r>
              <a:rPr lang="en-US" sz="2000" b="1" dirty="0"/>
              <a:t>   </a:t>
            </a:r>
            <a:r>
              <a:rPr lang="en-US" sz="2400" dirty="0"/>
              <a:t>such as computer network applications, interactive CD/DVD ROM, mobile devices, information kiosks and objects</a:t>
            </a:r>
          </a:p>
          <a:p>
            <a:pPr marL="1604963" lvl="1" indent="-1431925"/>
            <a:r>
              <a:rPr lang="en-US" dirty="0"/>
              <a:t>	2. Requires specific knowledge and skills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</a:rPr>
              <a:t>in electronic engineering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</a:rPr>
              <a:t>information technology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</a:rPr>
              <a:t>media design – user interface design </a:t>
            </a:r>
            <a:endParaRPr lang="sk-SK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REAL SITUATION 1/2</a:t>
            </a:r>
            <a:endParaRPr lang="sk-SK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686800" cy="4525963"/>
          </a:xfrm>
        </p:spPr>
        <p:txBody>
          <a:bodyPr/>
          <a:lstStyle/>
          <a:p>
            <a:r>
              <a:rPr lang="en-US" sz="1600" dirty="0"/>
              <a:t>	</a:t>
            </a:r>
            <a:r>
              <a:rPr lang="en-US" sz="2800" dirty="0"/>
              <a:t>Companies</a:t>
            </a:r>
          </a:p>
          <a:p>
            <a:pPr lvl="1">
              <a:buFontTx/>
              <a:buNone/>
            </a:pPr>
            <a:r>
              <a:rPr lang="en-US" sz="1200" dirty="0"/>
              <a:t>	</a:t>
            </a:r>
            <a:r>
              <a:rPr lang="en-US" sz="1600" dirty="0"/>
              <a:t>There are many companies where </a:t>
            </a:r>
            <a:r>
              <a:rPr lang="en-US" sz="2400" dirty="0">
                <a:solidFill>
                  <a:srgbClr val="0033CC"/>
                </a:solidFill>
              </a:rPr>
              <a:t>engineers and designers work together</a:t>
            </a:r>
            <a:r>
              <a:rPr lang="en-US" sz="1600" dirty="0"/>
              <a:t>, but in many there are </a:t>
            </a:r>
            <a:r>
              <a:rPr lang="en-US" sz="2400" dirty="0">
                <a:solidFill>
                  <a:srgbClr val="0033CC"/>
                </a:solidFill>
              </a:rPr>
              <a:t>only engineers or designers</a:t>
            </a:r>
            <a:r>
              <a:rPr lang="en-US" sz="1600" dirty="0"/>
              <a:t>. </a:t>
            </a:r>
          </a:p>
          <a:p>
            <a:pPr lvl="1">
              <a:buFontTx/>
              <a:buNone/>
            </a:pPr>
            <a:r>
              <a:rPr lang="en-US" sz="1600" dirty="0"/>
              <a:t>	The need to find </a:t>
            </a:r>
            <a:r>
              <a:rPr lang="en-US" sz="2400" dirty="0">
                <a:solidFill>
                  <a:srgbClr val="0033CC"/>
                </a:solidFill>
              </a:rPr>
              <a:t>a common language</a:t>
            </a:r>
            <a:r>
              <a:rPr lang="en-US" sz="1600" dirty="0"/>
              <a:t> for communication and </a:t>
            </a:r>
            <a:r>
              <a:rPr lang="en-US" sz="2400" dirty="0">
                <a:solidFill>
                  <a:srgbClr val="0033CC"/>
                </a:solidFill>
              </a:rPr>
              <a:t>the knowledge of fundamentals</a:t>
            </a:r>
            <a:r>
              <a:rPr lang="en-US" sz="1600" dirty="0"/>
              <a:t> in other field is very valuable. </a:t>
            </a:r>
          </a:p>
          <a:p>
            <a:r>
              <a:rPr lang="en-US" sz="1600" dirty="0"/>
              <a:t>	</a:t>
            </a:r>
            <a:r>
              <a:rPr lang="en-US" sz="2800" dirty="0"/>
              <a:t>Education</a:t>
            </a:r>
          </a:p>
          <a:p>
            <a:pPr lvl="1">
              <a:buFontTx/>
              <a:buNone/>
            </a:pPr>
            <a:r>
              <a:rPr lang="en-US" sz="1200" dirty="0"/>
              <a:t>	</a:t>
            </a:r>
            <a:r>
              <a:rPr lang="en-US" sz="1600" dirty="0"/>
              <a:t>In many countries exist schools providing a </a:t>
            </a:r>
            <a:r>
              <a:rPr lang="en-US" sz="2400" dirty="0">
                <a:solidFill>
                  <a:srgbClr val="0033CC"/>
                </a:solidFill>
              </a:rPr>
              <a:t>combined education</a:t>
            </a:r>
            <a:r>
              <a:rPr lang="en-US" sz="1600" dirty="0"/>
              <a:t> in IT and art design. </a:t>
            </a:r>
            <a:r>
              <a:rPr lang="en-US" sz="2400" dirty="0">
                <a:solidFill>
                  <a:srgbClr val="0033CC"/>
                </a:solidFill>
              </a:rPr>
              <a:t>In Slovakia</a:t>
            </a:r>
            <a:r>
              <a:rPr lang="en-US" sz="1600" dirty="0"/>
              <a:t> there exists </a:t>
            </a:r>
            <a:r>
              <a:rPr lang="en-US" sz="2400" dirty="0">
                <a:solidFill>
                  <a:srgbClr val="0033CC"/>
                </a:solidFill>
              </a:rPr>
              <a:t>no such educational institution</a:t>
            </a:r>
            <a:r>
              <a:rPr lang="en-US" sz="1600" b="1" dirty="0"/>
              <a:t>.  </a:t>
            </a:r>
          </a:p>
          <a:p>
            <a:r>
              <a:rPr lang="en-US" sz="1600" dirty="0"/>
              <a:t>	</a:t>
            </a:r>
            <a:r>
              <a:rPr lang="en-US" sz="2800" dirty="0"/>
              <a:t>Goal</a:t>
            </a:r>
          </a:p>
          <a:p>
            <a:pPr lvl="1">
              <a:buFontTx/>
              <a:buNone/>
            </a:pPr>
            <a:r>
              <a:rPr lang="en-US" sz="1200" dirty="0"/>
              <a:t>	</a:t>
            </a:r>
            <a:r>
              <a:rPr lang="en-US" sz="1600" dirty="0"/>
              <a:t>The goal is </a:t>
            </a:r>
            <a:r>
              <a:rPr lang="en-US" sz="2400" dirty="0">
                <a:solidFill>
                  <a:srgbClr val="0033CC"/>
                </a:solidFill>
              </a:rPr>
              <a:t>to create</a:t>
            </a:r>
            <a:r>
              <a:rPr lang="en-US" sz="1600" dirty="0"/>
              <a:t> </a:t>
            </a:r>
            <a:r>
              <a:rPr lang="en-US" sz="2400" dirty="0">
                <a:solidFill>
                  <a:srgbClr val="0033CC"/>
                </a:solidFill>
              </a:rPr>
              <a:t>comprehensive curriculum</a:t>
            </a:r>
            <a:r>
              <a:rPr lang="en-US" sz="1600" dirty="0"/>
              <a:t> to overcome the gap between the world of media engineering and art design</a:t>
            </a:r>
            <a:endParaRPr lang="sk-SK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REAL SITUATION 2/2</a:t>
            </a:r>
            <a:endParaRPr lang="sk-SK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main idea</a:t>
            </a:r>
          </a:p>
          <a:p>
            <a:r>
              <a:rPr lang="en-US"/>
              <a:t>	</a:t>
            </a:r>
            <a:r>
              <a:rPr lang="en-US" sz="2000"/>
              <a:t>To create such </a:t>
            </a:r>
            <a:r>
              <a:rPr lang="en-US" sz="2400">
                <a:solidFill>
                  <a:srgbClr val="0033CC"/>
                </a:solidFill>
              </a:rPr>
              <a:t>study program</a:t>
            </a:r>
            <a:r>
              <a:rPr lang="en-US" sz="2000"/>
              <a:t>, which graduates would</a:t>
            </a:r>
            <a:r>
              <a:rPr lang="en-US" sz="2400">
                <a:solidFill>
                  <a:srgbClr val="0033CC"/>
                </a:solidFill>
              </a:rPr>
              <a:t> cover the lack of experts</a:t>
            </a:r>
            <a:r>
              <a:rPr lang="en-US" sz="2000"/>
              <a:t> in our market area. </a:t>
            </a:r>
          </a:p>
          <a:p>
            <a:r>
              <a:rPr lang="en-US"/>
              <a:t>Problems</a:t>
            </a:r>
          </a:p>
          <a:p>
            <a:r>
              <a:rPr lang="en-US" sz="2000" b="1"/>
              <a:t>	</a:t>
            </a:r>
            <a:r>
              <a:rPr lang="en-US" sz="2400">
                <a:solidFill>
                  <a:srgbClr val="0033CC"/>
                </a:solidFill>
              </a:rPr>
              <a:t>Existing subjects</a:t>
            </a:r>
            <a:r>
              <a:rPr lang="en-US" sz="2000"/>
              <a:t> should </a:t>
            </a:r>
            <a:r>
              <a:rPr lang="en-US" sz="2400">
                <a:solidFill>
                  <a:srgbClr val="0033CC"/>
                </a:solidFill>
              </a:rPr>
              <a:t>be modified to meet existing knowledge</a:t>
            </a:r>
            <a:r>
              <a:rPr lang="en-US" sz="2000"/>
              <a:t> for both groups of students. </a:t>
            </a:r>
          </a:p>
          <a:p>
            <a:r>
              <a:rPr lang="en-US" sz="2000"/>
              <a:t>	Traditional border between </a:t>
            </a:r>
            <a:r>
              <a:rPr lang="en-US" sz="2400">
                <a:solidFill>
                  <a:srgbClr val="0033CC"/>
                </a:solidFill>
              </a:rPr>
              <a:t>world of science</a:t>
            </a:r>
            <a:r>
              <a:rPr lang="en-US" sz="2000"/>
              <a:t> and engineering on one side and the </a:t>
            </a:r>
            <a:r>
              <a:rPr lang="en-US" sz="2400">
                <a:solidFill>
                  <a:srgbClr val="0033CC"/>
                </a:solidFill>
              </a:rPr>
              <a:t>art and design</a:t>
            </a:r>
            <a:r>
              <a:rPr lang="en-US" sz="2000"/>
              <a:t> on the other. </a:t>
            </a:r>
            <a:endParaRPr lang="sk-SK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DEFINITIONS OF </a:t>
            </a:r>
            <a:br>
              <a:rPr lang="en-US" b="1">
                <a:cs typeface="Times New Roman" pitchFamily="18" charset="0"/>
              </a:rPr>
            </a:br>
            <a:r>
              <a:rPr lang="en-US" b="1">
                <a:cs typeface="Times New Roman" pitchFamily="18" charset="0"/>
              </a:rPr>
              <a:t>DIGITAL MEDIA DESIGN</a:t>
            </a:r>
            <a:endParaRPr lang="sk-SK" b="1"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36"/>
            <a:ext cx="8686800" cy="4352925"/>
          </a:xfrm>
        </p:spPr>
        <p:txBody>
          <a:bodyPr/>
          <a:lstStyle/>
          <a:p>
            <a:r>
              <a:rPr lang="en-US" sz="2800" dirty="0"/>
              <a:t>	Digital media belongs to a group together with </a:t>
            </a:r>
          </a:p>
          <a:p>
            <a:pPr lvl="1">
              <a:buFontTx/>
              <a:buNone/>
            </a:pPr>
            <a:r>
              <a:rPr lang="en-US" sz="1600" b="1" dirty="0"/>
              <a:t>	</a:t>
            </a:r>
            <a:r>
              <a:rPr lang="en-US" sz="2000" dirty="0">
                <a:solidFill>
                  <a:srgbClr val="0033CC"/>
                </a:solidFill>
              </a:rPr>
              <a:t>multimedia, </a:t>
            </a:r>
            <a:r>
              <a:rPr lang="en-US" sz="2000" dirty="0" err="1">
                <a:solidFill>
                  <a:srgbClr val="0033CC"/>
                </a:solidFill>
              </a:rPr>
              <a:t>intermedia</a:t>
            </a:r>
            <a:r>
              <a:rPr lang="en-US" sz="2000" dirty="0">
                <a:solidFill>
                  <a:srgbClr val="0033CC"/>
                </a:solidFill>
              </a:rPr>
              <a:t>, cross-media, new media </a:t>
            </a:r>
            <a:r>
              <a:rPr lang="en-US" sz="2400" dirty="0"/>
              <a:t>and </a:t>
            </a:r>
            <a:r>
              <a:rPr lang="en-US" sz="2000" dirty="0">
                <a:solidFill>
                  <a:srgbClr val="0033CC"/>
                </a:solidFill>
              </a:rPr>
              <a:t>interactive media </a:t>
            </a:r>
          </a:p>
          <a:p>
            <a:r>
              <a:rPr lang="en-US" sz="2800" dirty="0"/>
              <a:t>	Design is understood differently </a:t>
            </a:r>
          </a:p>
          <a:p>
            <a:pPr lvl="1">
              <a:buFontTx/>
              <a:buNone/>
            </a:pPr>
            <a:r>
              <a:rPr lang="en-US" sz="1400" dirty="0"/>
              <a:t>	</a:t>
            </a:r>
            <a:r>
              <a:rPr lang="en-US" sz="2400" dirty="0"/>
              <a:t>is art emphasizing </a:t>
            </a:r>
            <a:r>
              <a:rPr lang="en-US" sz="2000" dirty="0">
                <a:solidFill>
                  <a:srgbClr val="0033CC"/>
                </a:solidFill>
              </a:rPr>
              <a:t>creativity and attraction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  <a:p>
            <a:pPr lvl="1">
              <a:buFontTx/>
              <a:buNone/>
            </a:pPr>
            <a:r>
              <a:rPr lang="en-US" sz="2400" dirty="0"/>
              <a:t>	has </a:t>
            </a:r>
            <a:r>
              <a:rPr lang="en-US" sz="2000" dirty="0">
                <a:solidFill>
                  <a:srgbClr val="0033CC"/>
                </a:solidFill>
              </a:rPr>
              <a:t>standardized</a:t>
            </a:r>
            <a:r>
              <a:rPr lang="en-US" sz="2400" dirty="0"/>
              <a:t> </a:t>
            </a:r>
            <a:r>
              <a:rPr lang="en-US" sz="2000" dirty="0">
                <a:solidFill>
                  <a:srgbClr val="0033CC"/>
                </a:solidFill>
              </a:rPr>
              <a:t>rules</a:t>
            </a:r>
            <a:r>
              <a:rPr lang="en-US" sz="2400" dirty="0"/>
              <a:t>, necessary to </a:t>
            </a:r>
            <a:r>
              <a:rPr lang="en-US" sz="2000" dirty="0">
                <a:solidFill>
                  <a:srgbClr val="0033CC"/>
                </a:solidFill>
              </a:rPr>
              <a:t>learn and respect</a:t>
            </a:r>
            <a:endParaRPr lang="en-US" sz="2400" dirty="0">
              <a:solidFill>
                <a:srgbClr val="0033CC"/>
              </a:solidFill>
            </a:endParaRPr>
          </a:p>
          <a:p>
            <a:r>
              <a:rPr lang="en-US" sz="2800" dirty="0"/>
              <a:t>	Same field – different groups</a:t>
            </a:r>
          </a:p>
          <a:p>
            <a:pPr lvl="1">
              <a:buFontTx/>
              <a:buNone/>
            </a:pPr>
            <a:r>
              <a:rPr lang="en-US" sz="1400" dirty="0"/>
              <a:t>	</a:t>
            </a:r>
            <a:r>
              <a:rPr lang="en-US" sz="2400" dirty="0"/>
              <a:t>each group has </a:t>
            </a:r>
            <a:r>
              <a:rPr lang="en-US" sz="2000" dirty="0">
                <a:solidFill>
                  <a:srgbClr val="0033CC"/>
                </a:solidFill>
              </a:rPr>
              <a:t>own vocabulary</a:t>
            </a:r>
            <a:r>
              <a:rPr lang="en-US" sz="2400" dirty="0"/>
              <a:t> =&gt; don’t understand each other</a:t>
            </a:r>
            <a:endParaRPr lang="sk-SK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IT      versus      ART</a:t>
            </a:r>
            <a:endParaRPr lang="sk-SK" b="1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400" dirty="0">
                <a:solidFill>
                  <a:srgbClr val="0033CC"/>
                </a:solidFill>
              </a:rPr>
              <a:t>focus:</a:t>
            </a:r>
          </a:p>
          <a:p>
            <a:pPr marL="0" indent="0"/>
            <a:r>
              <a:rPr lang="en-US" sz="2000" dirty="0"/>
              <a:t>improve and invent new theories, techniques and technologies of digital media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400" dirty="0">
                <a:solidFill>
                  <a:srgbClr val="0033CC"/>
                </a:solidFill>
              </a:rPr>
              <a:t>education:</a:t>
            </a:r>
          </a:p>
          <a:p>
            <a:pPr marL="0" indent="0"/>
            <a:r>
              <a:rPr lang="en-US" sz="2000" dirty="0"/>
              <a:t>+ functional principles</a:t>
            </a:r>
          </a:p>
          <a:p>
            <a:pPr marL="0" indent="0"/>
            <a:r>
              <a:rPr lang="en-US" sz="2000" dirty="0"/>
              <a:t>+ working with multimedia information</a:t>
            </a:r>
          </a:p>
          <a:p>
            <a:pPr marL="0" indent="0"/>
            <a:r>
              <a:rPr lang="en-US" sz="2000" dirty="0"/>
              <a:t>- aesthetics</a:t>
            </a:r>
            <a:endParaRPr lang="sk-SK" sz="2000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/>
            <a:r>
              <a:rPr lang="en-US" sz="2400">
                <a:solidFill>
                  <a:srgbClr val="0033CC"/>
                </a:solidFill>
              </a:rPr>
              <a:t>focus: </a:t>
            </a:r>
          </a:p>
          <a:p>
            <a:pPr marL="0" indent="0"/>
            <a:r>
              <a:rPr lang="en-US" sz="2000"/>
              <a:t>creativity and visual aesthetics</a:t>
            </a:r>
          </a:p>
          <a:p>
            <a:pPr marL="0" indent="0"/>
            <a:endParaRPr lang="en-US" sz="2000"/>
          </a:p>
          <a:p>
            <a:pPr marL="0" indent="0"/>
            <a:endParaRPr lang="en-US" sz="2400"/>
          </a:p>
          <a:p>
            <a:pPr marL="0" indent="0"/>
            <a:r>
              <a:rPr lang="en-US" sz="2400">
                <a:solidFill>
                  <a:srgbClr val="0033CC"/>
                </a:solidFill>
              </a:rPr>
              <a:t>education: </a:t>
            </a:r>
          </a:p>
          <a:p>
            <a:pPr marL="0" indent="0"/>
            <a:r>
              <a:rPr lang="en-US" sz="2000"/>
              <a:t>+ multimedia creation </a:t>
            </a:r>
          </a:p>
          <a:p>
            <a:pPr marL="0" indent="0"/>
            <a:r>
              <a:rPr lang="en-US" sz="2000"/>
              <a:t>+ authoring tool </a:t>
            </a:r>
          </a:p>
          <a:p>
            <a:pPr marL="0" indent="0"/>
            <a:r>
              <a:rPr lang="en-US" sz="2000"/>
              <a:t>– principles of functionality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INFORMATION SYSTEM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500174"/>
            <a:ext cx="607369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76250" y="6565900"/>
            <a:ext cx="609600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technicalconfessions.com/images/postimages/postimages/_127_1_Bridging%20the%20gap%20CIS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572428" cy="47381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db2004186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UNIKOM-A</Template>
  <TotalTime>856</TotalTime>
  <Words>308</Words>
  <Application>Microsoft Office PowerPoint</Application>
  <PresentationFormat>On-screen Show (4:3)</PresentationFormat>
  <Paragraphs>96</Paragraphs>
  <Slides>17</Slides>
  <Notes>2</Notes>
  <HiddenSlides>12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cdb2004186l</vt:lpstr>
      <vt:lpstr>Image</vt:lpstr>
      <vt:lpstr>Document</vt:lpstr>
      <vt:lpstr>Introduction : IT for Design </vt:lpstr>
      <vt:lpstr>Slide 2</vt:lpstr>
      <vt:lpstr>MOTIVATION</vt:lpstr>
      <vt:lpstr>REAL SITUATION 1/2</vt:lpstr>
      <vt:lpstr>REAL SITUATION 2/2</vt:lpstr>
      <vt:lpstr>DEFINITIONS OF  DIGITAL MEDIA DESIGN</vt:lpstr>
      <vt:lpstr>IT      versus      ART</vt:lpstr>
      <vt:lpstr>FUNCTION OF INFORMATION SYSTEM</vt:lpstr>
      <vt:lpstr>Slide 9</vt:lpstr>
      <vt:lpstr>Information System Quality Characteristic</vt:lpstr>
      <vt:lpstr>Business Perspective on Information Systems</vt:lpstr>
      <vt:lpstr>Scope of Information System </vt:lpstr>
      <vt:lpstr>IT Resources</vt:lpstr>
      <vt:lpstr>ROLES AND RESPONSIBILITIES IN IT</vt:lpstr>
      <vt:lpstr>Virtual Shop by TESCO.COM </vt:lpstr>
      <vt:lpstr>Virtual Shop by Me</vt:lpstr>
      <vt:lpstr>Virtual Shop : Social Behavior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IS and ISM</dc:title>
  <dc:subject>IS Management</dc:subject>
  <dc:creator>Yeffry Handoko Putra</dc:creator>
  <cp:lastModifiedBy>YEFFRY </cp:lastModifiedBy>
  <cp:revision>68</cp:revision>
  <dcterms:created xsi:type="dcterms:W3CDTF">2010-03-05T17:52:53Z</dcterms:created>
  <dcterms:modified xsi:type="dcterms:W3CDTF">2015-09-08T17:20:12Z</dcterms:modified>
  <cp:contentStatus/>
</cp:coreProperties>
</file>