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62" r:id="rId22"/>
    <p:sldId id="285" r:id="rId23"/>
    <p:sldId id="286" r:id="rId24"/>
    <p:sldId id="263" r:id="rId25"/>
    <p:sldId id="264" r:id="rId26"/>
    <p:sldId id="265" r:id="rId27"/>
    <p:sldId id="287" r:id="rId28"/>
    <p:sldId id="266" r:id="rId29"/>
    <p:sldId id="267" r:id="rId30"/>
    <p:sldId id="268" r:id="rId31"/>
    <p:sldId id="269" r:id="rId32"/>
    <p:sldId id="270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5391-9080-485E-8926-32A581C7CE3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9E12-A0C8-4CE7-8256-5CC4F2200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5391-9080-485E-8926-32A581C7CE3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9E12-A0C8-4CE7-8256-5CC4F2200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5391-9080-485E-8926-32A581C7CE3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9E12-A0C8-4CE7-8256-5CC4F22005C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5391-9080-485E-8926-32A581C7CE3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9E12-A0C8-4CE7-8256-5CC4F22005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5391-9080-485E-8926-32A581C7CE3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9E12-A0C8-4CE7-8256-5CC4F2200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5391-9080-485E-8926-32A581C7CE3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9E12-A0C8-4CE7-8256-5CC4F22005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5391-9080-485E-8926-32A581C7CE3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9E12-A0C8-4CE7-8256-5CC4F2200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5391-9080-485E-8926-32A581C7CE3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9E12-A0C8-4CE7-8256-5CC4F2200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5391-9080-485E-8926-32A581C7CE3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9E12-A0C8-4CE7-8256-5CC4F2200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5391-9080-485E-8926-32A581C7CE3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9E12-A0C8-4CE7-8256-5CC4F22005C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5391-9080-485E-8926-32A581C7CE3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29E12-A0C8-4CE7-8256-5CC4F22005C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8D95391-9080-485E-8926-32A581C7CE3C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1F29E12-A0C8-4CE7-8256-5CC4F22005C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lement_(mathematics)" TargetMode="External"/><Relationship Id="rId2" Type="http://schemas.openxmlformats.org/officeDocument/2006/relationships/hyperlink" Target="http://en.wikipedia.org/wiki/Set_(mathematics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thematical_relationshi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95800" cy="198437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(System Analysis and Design)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038600"/>
            <a:ext cx="4419600" cy="762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Static Data: non changing data or rarely change ,ex : name of employee. </a:t>
            </a:r>
          </a:p>
          <a:p>
            <a:pPr algn="just"/>
            <a:r>
              <a:rPr lang="en-US" dirty="0" smtClean="0"/>
              <a:t>Dynamic Data : changing Data in short or for long time, ex : data of employee salary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Quantitative  : Data are anything that can be expressed  as a number. Ex : number of hours of study, Weight of </a:t>
            </a:r>
            <a:r>
              <a:rPr lang="en-US" dirty="0" err="1" smtClean="0"/>
              <a:t>suject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Qualitative : Descriptive Data. Ex : Beautiful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Characteristic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73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Internal Data : Data comes from inside organization. Ex : Sales Data</a:t>
            </a:r>
          </a:p>
          <a:p>
            <a:pPr marL="6858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External Data  : Data comes from outside organization. Ex : Research results from government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from its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4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tabLst>
                <a:tab pos="3200400" algn="l"/>
                <a:tab pos="3481388" algn="l"/>
              </a:tabLst>
            </a:pPr>
            <a:r>
              <a:rPr lang="en-US" dirty="0" smtClean="0"/>
              <a:t>Event Data  : Data needs by organization for organization activities or data comes from organization activities. </a:t>
            </a:r>
          </a:p>
          <a:p>
            <a:pPr lvl="1" algn="just"/>
            <a:r>
              <a:rPr lang="en-US" dirty="0" err="1" smtClean="0"/>
              <a:t>Subtantive</a:t>
            </a:r>
            <a:r>
              <a:rPr lang="en-US" dirty="0" smtClean="0"/>
              <a:t> : Data as result of organization primary activities</a:t>
            </a:r>
          </a:p>
          <a:p>
            <a:pPr lvl="1" algn="just"/>
            <a:r>
              <a:rPr lang="en-US" dirty="0" smtClean="0"/>
              <a:t>Facilitative : Data as result of organization secondary activities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Content(1)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57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Data</a:t>
            </a:r>
          </a:p>
          <a:p>
            <a:pPr lvl="1" algn="just"/>
            <a:r>
              <a:rPr lang="en-US" dirty="0" smtClean="0"/>
              <a:t>Internal : </a:t>
            </a:r>
            <a:r>
              <a:rPr lang="en-US" dirty="0"/>
              <a:t>Results of research on issues in their own organizations / external research organizations designated. </a:t>
            </a:r>
            <a:r>
              <a:rPr lang="en-US" dirty="0" smtClean="0"/>
              <a:t>ex: </a:t>
            </a:r>
            <a:r>
              <a:rPr lang="en-US" dirty="0"/>
              <a:t>Market Research Data</a:t>
            </a:r>
            <a:endParaRPr lang="en-US" dirty="0" smtClean="0"/>
          </a:p>
          <a:p>
            <a:pPr lvl="1" algn="just"/>
            <a:r>
              <a:rPr lang="en-US" dirty="0" smtClean="0"/>
              <a:t>External : </a:t>
            </a:r>
            <a:r>
              <a:rPr lang="en-US" dirty="0"/>
              <a:t>Results of research on issues outside their own organization. Every organization requires data and information on various issues / activities that are sourced from outside the organization. </a:t>
            </a:r>
            <a:r>
              <a:rPr lang="en-US" dirty="0" smtClean="0"/>
              <a:t>ex: </a:t>
            </a:r>
            <a:r>
              <a:rPr lang="en-US" dirty="0"/>
              <a:t>The results of research of non-governmental organizations</a:t>
            </a:r>
            <a:endParaRPr lang="en-US" dirty="0" smtClean="0"/>
          </a:p>
          <a:p>
            <a:pPr lvl="1"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Content(2)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6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Environment Data : </a:t>
            </a:r>
            <a:r>
              <a:rPr lang="en-US" dirty="0"/>
              <a:t>Regarding all matters relating to the activities of the organization and </a:t>
            </a:r>
            <a:r>
              <a:rPr lang="en-US" dirty="0" smtClean="0"/>
              <a:t>can affect organizational </a:t>
            </a:r>
            <a:r>
              <a:rPr lang="en-US" dirty="0"/>
              <a:t>activities. The data is widely available in </a:t>
            </a:r>
            <a:r>
              <a:rPr lang="en-US" dirty="0" smtClean="0"/>
              <a:t>printed </a:t>
            </a:r>
            <a:r>
              <a:rPr lang="en-US" dirty="0"/>
              <a:t>media such as books, reference books, magazines, newspapers etc.</a:t>
            </a:r>
            <a:endParaRPr lang="en-US" dirty="0" smtClean="0"/>
          </a:p>
          <a:p>
            <a:pPr algn="just"/>
            <a:endParaRPr lang="en-US" dirty="0"/>
          </a:p>
          <a:p>
            <a:pPr algn="just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Source :</a:t>
            </a:r>
          </a:p>
          <a:p>
            <a:pPr lvl="1"/>
            <a:r>
              <a:rPr lang="en-US" dirty="0" smtClean="0"/>
              <a:t>Printed Media</a:t>
            </a:r>
          </a:p>
          <a:p>
            <a:pPr lvl="1"/>
            <a:r>
              <a:rPr lang="en-US" dirty="0" smtClean="0"/>
              <a:t>Electronic Media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Content(3)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Regulatory Data: Data relating to the rules </a:t>
            </a:r>
            <a:r>
              <a:rPr lang="en-US" dirty="0" smtClean="0"/>
              <a:t> related with the </a:t>
            </a:r>
            <a:r>
              <a:rPr lang="en-US" dirty="0"/>
              <a:t>activities of the organization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  <a:r>
              <a:rPr lang="en-US" dirty="0" smtClean="0"/>
              <a:t>Content(4)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5938" indent="-515938" algn="just" defTabSz="515938">
              <a:buFont typeface="Wingdings"/>
              <a:buChar char="à"/>
            </a:pPr>
            <a:r>
              <a:rPr lang="en-US" dirty="0" smtClean="0"/>
              <a:t>Period </a:t>
            </a:r>
            <a:r>
              <a:rPr lang="en-US" dirty="0"/>
              <a:t>/ time that is used to describe the transformation of data into information that has </a:t>
            </a:r>
            <a:r>
              <a:rPr lang="en-US" dirty="0" smtClean="0"/>
              <a:t>usefulness</a:t>
            </a:r>
          </a:p>
          <a:p>
            <a:pPr marL="515938" indent="-515938" algn="just" defTabSz="515938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54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Input </a:t>
            </a:r>
          </a:p>
          <a:p>
            <a:pPr lvl="1" algn="just"/>
            <a:r>
              <a:rPr lang="en-US" i="1" dirty="0" smtClean="0"/>
              <a:t>Recording Transaction </a:t>
            </a:r>
            <a:r>
              <a:rPr lang="en-US" dirty="0" smtClean="0"/>
              <a:t>: </a:t>
            </a:r>
            <a:r>
              <a:rPr lang="en-US" dirty="0"/>
              <a:t>Recording the transaction data to a data processing media. For example: </a:t>
            </a:r>
            <a:r>
              <a:rPr lang="en-US" dirty="0" smtClean="0"/>
              <a:t>enter </a:t>
            </a:r>
            <a:r>
              <a:rPr lang="en-US" dirty="0"/>
              <a:t>a number into a </a:t>
            </a:r>
            <a:r>
              <a:rPr lang="en-US" dirty="0" smtClean="0"/>
              <a:t>calculator</a:t>
            </a:r>
          </a:p>
          <a:p>
            <a:pPr lvl="1" algn="just"/>
            <a:r>
              <a:rPr lang="en-US" i="1" dirty="0" smtClean="0"/>
              <a:t>Coding Transaction</a:t>
            </a:r>
            <a:r>
              <a:rPr lang="en-US" dirty="0" smtClean="0"/>
              <a:t> : </a:t>
            </a:r>
            <a:r>
              <a:rPr lang="en-US" dirty="0"/>
              <a:t>Transform the data into another form. </a:t>
            </a:r>
            <a:r>
              <a:rPr lang="en-US" dirty="0" smtClean="0"/>
              <a:t>Ex: </a:t>
            </a:r>
            <a:r>
              <a:rPr lang="en-US" dirty="0"/>
              <a:t>change sexes - male to M</a:t>
            </a:r>
            <a:endParaRPr lang="en-US" dirty="0" smtClean="0"/>
          </a:p>
          <a:p>
            <a:pPr lvl="1" algn="just"/>
            <a:r>
              <a:rPr lang="en-US" i="1" dirty="0" smtClean="0"/>
              <a:t>Storing Data</a:t>
            </a:r>
            <a:r>
              <a:rPr lang="en-US" dirty="0" smtClean="0"/>
              <a:t> : </a:t>
            </a:r>
            <a:r>
              <a:rPr lang="en-US" dirty="0"/>
              <a:t>store data for decision-making.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Processing Operations</a:t>
            </a:r>
          </a:p>
        </p:txBody>
      </p:sp>
    </p:spTree>
    <p:extLst>
      <p:ext uri="{BB962C8B-B14F-4D97-AF65-F5344CB8AC3E}">
        <p14:creationId xmlns:p14="http://schemas.microsoft.com/office/powerpoint/2010/main" val="31114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Data Transformation </a:t>
            </a:r>
          </a:p>
          <a:p>
            <a:pPr lvl="1"/>
            <a:r>
              <a:rPr lang="en-US" dirty="0" smtClean="0"/>
              <a:t>Calculating : </a:t>
            </a:r>
            <a:r>
              <a:rPr lang="en-US" dirty="0" err="1" smtClean="0"/>
              <a:t>aritmatic</a:t>
            </a:r>
            <a:r>
              <a:rPr lang="en-US" dirty="0" smtClean="0"/>
              <a:t> operations on data </a:t>
            </a:r>
          </a:p>
          <a:p>
            <a:pPr lvl="1" algn="just"/>
            <a:r>
              <a:rPr lang="en-US" dirty="0" smtClean="0"/>
              <a:t>Summarizing : data accumulation process</a:t>
            </a:r>
          </a:p>
          <a:p>
            <a:pPr lvl="1" algn="just"/>
            <a:r>
              <a:rPr lang="en-US" dirty="0" smtClean="0"/>
              <a:t>Classifying : </a:t>
            </a:r>
            <a:r>
              <a:rPr lang="en-US" dirty="0"/>
              <a:t>Classifies data based </a:t>
            </a:r>
            <a:r>
              <a:rPr lang="en-US" dirty="0" smtClean="0"/>
              <a:t>on certain group</a:t>
            </a:r>
          </a:p>
          <a:p>
            <a:pPr lvl="1" algn="just"/>
            <a:r>
              <a:rPr lang="en-US" dirty="0" smtClean="0"/>
              <a:t>Categorizing : Categorizing data base on certain criteria</a:t>
            </a:r>
          </a:p>
          <a:p>
            <a:pPr lvl="1"/>
            <a:r>
              <a:rPr lang="en-US" dirty="0" smtClean="0"/>
              <a:t>Sorting : sorting data</a:t>
            </a:r>
          </a:p>
          <a:p>
            <a:pPr lvl="1" algn="just"/>
            <a:r>
              <a:rPr lang="en-US" dirty="0" smtClean="0"/>
              <a:t>Merging : Merging 2 or more data sets base on certain criteria</a:t>
            </a:r>
          </a:p>
          <a:p>
            <a:pPr lvl="1" algn="just"/>
            <a:r>
              <a:rPr lang="en-US" dirty="0" smtClean="0"/>
              <a:t>Matching : </a:t>
            </a:r>
            <a:r>
              <a:rPr lang="en-US" dirty="0"/>
              <a:t>Selecting data based on the user wishes to group the data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01000" cy="914400"/>
          </a:xfrm>
        </p:spPr>
        <p:txBody>
          <a:bodyPr>
            <a:normAutofit/>
          </a:bodyPr>
          <a:lstStyle/>
          <a:p>
            <a:r>
              <a:rPr lang="en-US" dirty="0"/>
              <a:t>Data Processing Operations</a:t>
            </a:r>
            <a:r>
              <a:rPr lang="en-US" dirty="0" smtClean="0"/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5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8800" dirty="0" smtClean="0"/>
          </a:p>
          <a:p>
            <a:pPr algn="ctr">
              <a:buNone/>
            </a:pPr>
            <a:r>
              <a:rPr lang="en-US" sz="8800" dirty="0" smtClean="0"/>
              <a:t>System ????</a:t>
            </a:r>
            <a:endParaRPr lang="en-US" sz="8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Concept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Output</a:t>
            </a:r>
          </a:p>
          <a:p>
            <a:pPr lvl="1" algn="just"/>
            <a:r>
              <a:rPr lang="en-US" dirty="0" smtClean="0"/>
              <a:t>Displaying Result : </a:t>
            </a:r>
            <a:r>
              <a:rPr lang="en-US" dirty="0"/>
              <a:t>The necessary information through the user's monitor / </a:t>
            </a:r>
            <a:r>
              <a:rPr lang="en-US" dirty="0" smtClean="0"/>
              <a:t>printer</a:t>
            </a:r>
          </a:p>
          <a:p>
            <a:pPr lvl="1" algn="just"/>
            <a:r>
              <a:rPr lang="en-US" dirty="0" smtClean="0"/>
              <a:t>Reproducing : </a:t>
            </a:r>
            <a:r>
              <a:rPr lang="en-US" dirty="0"/>
              <a:t>Data </a:t>
            </a:r>
            <a:r>
              <a:rPr lang="en-US" dirty="0" smtClean="0"/>
              <a:t>storage for </a:t>
            </a:r>
            <a:r>
              <a:rPr lang="en-US" dirty="0"/>
              <a:t>other users who need </a:t>
            </a:r>
            <a:r>
              <a:rPr lang="en-US" dirty="0" smtClean="0"/>
              <a:t>it</a:t>
            </a:r>
          </a:p>
          <a:p>
            <a:pPr lvl="1" algn="just"/>
            <a:r>
              <a:rPr lang="en-US" dirty="0" smtClean="0"/>
              <a:t>Telecommunicating : </a:t>
            </a:r>
            <a:r>
              <a:rPr lang="en-US" dirty="0"/>
              <a:t>Electronic data storage via a communication channel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01000" cy="914400"/>
          </a:xfrm>
        </p:spPr>
        <p:txBody>
          <a:bodyPr>
            <a:normAutofit/>
          </a:bodyPr>
          <a:lstStyle/>
          <a:p>
            <a:r>
              <a:rPr lang="en-US" dirty="0"/>
              <a:t>Data Processing Operations</a:t>
            </a:r>
            <a:r>
              <a:rPr lang="en-US" dirty="0" smtClean="0"/>
              <a:t>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3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8800" dirty="0" smtClean="0"/>
              <a:t>Information ???</a:t>
            </a:r>
            <a:endParaRPr lang="en-US" sz="8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Information :</a:t>
            </a:r>
          </a:p>
          <a:p>
            <a:pPr lvl="0" algn="just"/>
            <a:r>
              <a:rPr lang="en-US" dirty="0" smtClean="0"/>
              <a:t>Gordon B. Davis : Information as the result of  data processing into useful form for the recipient, </a:t>
            </a:r>
            <a:r>
              <a:rPr lang="en-US" dirty="0"/>
              <a:t>a value which can be understood in the present and future </a:t>
            </a:r>
            <a:r>
              <a:rPr lang="en-US" dirty="0" smtClean="0"/>
              <a:t>decisions.</a:t>
            </a:r>
            <a:endParaRPr lang="en-US" b="1" dirty="0" smtClean="0"/>
          </a:p>
          <a:p>
            <a:pPr lvl="0" algn="just"/>
            <a:r>
              <a:rPr lang="en-US" dirty="0" smtClean="0"/>
              <a:t> Barry E. Cushing : </a:t>
            </a:r>
            <a:r>
              <a:rPr lang="en-US" dirty="0"/>
              <a:t>Is something that shows the results of data processing are organized and useful to those who receive it.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7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Robert E. Anthony &amp; John </a:t>
            </a:r>
            <a:r>
              <a:rPr lang="en-US" dirty="0" err="1" smtClean="0"/>
              <a:t>Dearden</a:t>
            </a:r>
            <a:r>
              <a:rPr lang="en-US" dirty="0" smtClean="0"/>
              <a:t> : Information as fact, data, item to give knowledge for its user</a:t>
            </a:r>
          </a:p>
          <a:p>
            <a:pPr lvl="0" algn="just"/>
            <a:r>
              <a:rPr lang="en-US" dirty="0" smtClean="0"/>
              <a:t>Stephen A. </a:t>
            </a:r>
            <a:r>
              <a:rPr lang="en-US" dirty="0" err="1" smtClean="0"/>
              <a:t>Moscove</a:t>
            </a:r>
            <a:r>
              <a:rPr lang="en-US" dirty="0" smtClean="0"/>
              <a:t> &amp; Mark G. </a:t>
            </a:r>
            <a:r>
              <a:rPr lang="en-US" dirty="0" err="1" smtClean="0"/>
              <a:t>Simkin</a:t>
            </a:r>
            <a:r>
              <a:rPr lang="en-US" dirty="0" smtClean="0"/>
              <a:t> : Information as a fact/ reality or useful form to take decision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9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Information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the result of processing, manipulating and organizing data in a way that adds to the knowledge of the person receiving it.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Life Cycle</a:t>
            </a:r>
            <a:endParaRPr lang="en-US" dirty="0"/>
          </a:p>
        </p:txBody>
      </p:sp>
      <p:pic>
        <p:nvPicPr>
          <p:cNvPr id="4" name="Picture 3" descr="https://encrypted-tbn0.gstatic.com/images?q=tbn:ANd9GcQOIQskJx3Yf81o0Gbj5DHYyHo8KUawePKF9XHVRd_nV0KW90ydO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00201"/>
            <a:ext cx="5638800" cy="457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Information Quality </a:t>
            </a:r>
          </a:p>
          <a:p>
            <a:pPr lvl="1"/>
            <a:r>
              <a:rPr lang="en-US" dirty="0" smtClean="0"/>
              <a:t>Accurate</a:t>
            </a:r>
          </a:p>
          <a:p>
            <a:pPr lvl="1"/>
            <a:r>
              <a:rPr lang="en-US" dirty="0" smtClean="0"/>
              <a:t>Timeliness</a:t>
            </a:r>
          </a:p>
          <a:p>
            <a:pPr lvl="1"/>
            <a:r>
              <a:rPr lang="en-US" dirty="0" smtClean="0"/>
              <a:t>Relevance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Trusted</a:t>
            </a:r>
          </a:p>
          <a:p>
            <a:pPr lvl="1"/>
            <a:r>
              <a:rPr lang="en-US" dirty="0" smtClean="0"/>
              <a:t>Economical</a:t>
            </a:r>
            <a:endParaRPr lang="en-US" dirty="0"/>
          </a:p>
          <a:p>
            <a:pPr marL="457200" lvl="1" indent="-457200">
              <a:buNone/>
            </a:pPr>
            <a:endParaRPr lang="en-US" dirty="0"/>
          </a:p>
          <a:p>
            <a:pPr marL="457200" lvl="1" indent="-457200">
              <a:buNone/>
            </a:pPr>
            <a:r>
              <a:rPr lang="en-US" dirty="0" smtClean="0"/>
              <a:t>Information value determine by :</a:t>
            </a:r>
          </a:p>
          <a:p>
            <a:pPr marL="457200" lvl="1" indent="-55563"/>
            <a:r>
              <a:rPr lang="en-US" dirty="0" smtClean="0"/>
              <a:t> Advantage</a:t>
            </a:r>
          </a:p>
          <a:p>
            <a:pPr marL="457200" lvl="1" indent="-55563"/>
            <a:r>
              <a:rPr lang="en-US" dirty="0"/>
              <a:t> </a:t>
            </a:r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of Accurate 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Completeness</a:t>
            </a:r>
          </a:p>
          <a:p>
            <a:pPr lvl="1"/>
            <a:r>
              <a:rPr lang="en-US" dirty="0" smtClean="0"/>
              <a:t>Correctness</a:t>
            </a:r>
          </a:p>
          <a:p>
            <a:pPr lvl="1"/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sz="7200" dirty="0" smtClean="0"/>
          </a:p>
          <a:p>
            <a:pPr algn="ctr">
              <a:buNone/>
            </a:pPr>
            <a:r>
              <a:rPr lang="en-US" sz="7200" smtClean="0"/>
              <a:t>Information System ??</a:t>
            </a: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Information System Components (Building Block)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Input Block : Method or media to capture data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Model Block : this block consist of Combination of procedures, logic and mathematical methods to manipulate data input and data stored in database with certain rules and to produce certain output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Output Block : Product </a:t>
            </a:r>
            <a:r>
              <a:rPr lang="en-US" dirty="0" smtClean="0"/>
              <a:t>of information system </a:t>
            </a:r>
            <a:r>
              <a:rPr lang="en-US" dirty="0"/>
              <a:t>is </a:t>
            </a:r>
            <a:r>
              <a:rPr lang="en-US" dirty="0" smtClean="0"/>
              <a:t>qualified information </a:t>
            </a:r>
            <a:r>
              <a:rPr lang="en-US" dirty="0"/>
              <a:t>and useful documentation for all levels of management and</a:t>
            </a:r>
            <a:br>
              <a:rPr lang="en-US" dirty="0"/>
            </a:br>
            <a:r>
              <a:rPr lang="en-US" dirty="0"/>
              <a:t>all users on the system.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System Components</a:t>
            </a:r>
          </a:p>
        </p:txBody>
      </p:sp>
    </p:spTree>
    <p:extLst>
      <p:ext uri="{BB962C8B-B14F-4D97-AF65-F5344CB8AC3E}">
        <p14:creationId xmlns:p14="http://schemas.microsoft.com/office/powerpoint/2010/main" val="21451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Murick</a:t>
            </a:r>
            <a:endParaRPr lang="en-US" dirty="0" smtClean="0"/>
          </a:p>
          <a:p>
            <a:pPr marL="346075" indent="-346075" algn="just">
              <a:buNone/>
            </a:pPr>
            <a:r>
              <a:rPr lang="en-US" dirty="0"/>
              <a:t>    </a:t>
            </a:r>
            <a:r>
              <a:rPr lang="en-US" dirty="0" smtClean="0"/>
              <a:t>System is a set </a:t>
            </a:r>
            <a:r>
              <a:rPr lang="en-US" dirty="0"/>
              <a:t>of elements / </a:t>
            </a:r>
            <a:r>
              <a:rPr lang="en-US" dirty="0" smtClean="0"/>
              <a:t>combination of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several </a:t>
            </a:r>
            <a:r>
              <a:rPr lang="en-US" dirty="0"/>
              <a:t>components that interact with each </a:t>
            </a:r>
            <a:r>
              <a:rPr lang="en-US" dirty="0" smtClean="0"/>
              <a:t>other to </a:t>
            </a:r>
            <a:r>
              <a:rPr lang="en-US" dirty="0"/>
              <a:t>achieve goals</a:t>
            </a:r>
            <a:endParaRPr lang="en-US" dirty="0" smtClean="0"/>
          </a:p>
          <a:p>
            <a:pPr algn="just"/>
            <a:r>
              <a:rPr lang="en-US" dirty="0" smtClean="0"/>
              <a:t>Jeri </a:t>
            </a:r>
            <a:r>
              <a:rPr lang="en-US" dirty="0" err="1" smtClean="0"/>
              <a:t>Ferd</a:t>
            </a:r>
            <a:r>
              <a:rPr lang="en-US" dirty="0" smtClean="0"/>
              <a:t> </a:t>
            </a:r>
            <a:r>
              <a:rPr lang="en-US" dirty="0" err="1" smtClean="0"/>
              <a:t>Jeral</a:t>
            </a:r>
            <a:endParaRPr lang="en-US" dirty="0" smtClean="0"/>
          </a:p>
          <a:p>
            <a:pPr marL="346075" indent="0" algn="just">
              <a:buNone/>
            </a:pPr>
            <a:r>
              <a:rPr lang="en-US" dirty="0" smtClean="0"/>
              <a:t>System is </a:t>
            </a:r>
            <a:r>
              <a:rPr lang="en-US" dirty="0"/>
              <a:t>a set of elements that </a:t>
            </a:r>
            <a:r>
              <a:rPr lang="en-US" dirty="0" smtClean="0"/>
              <a:t>do some action to procedure </a:t>
            </a:r>
            <a:r>
              <a:rPr lang="en-US" dirty="0"/>
              <a:t>then interact </a:t>
            </a:r>
            <a:r>
              <a:rPr lang="en-US" dirty="0" smtClean="0"/>
              <a:t>between procedures in </a:t>
            </a:r>
            <a:r>
              <a:rPr lang="en-US" dirty="0"/>
              <a:t>realizing the objectives in the system</a:t>
            </a:r>
            <a:endParaRPr lang="en-US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6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Technology Block : Technology used to receive inputs, run the model, store and</a:t>
            </a:r>
            <a:br>
              <a:rPr lang="en-US" dirty="0"/>
            </a:br>
            <a:r>
              <a:rPr lang="en-US" dirty="0"/>
              <a:t>access data, generate and transmit output and </a:t>
            </a:r>
            <a:r>
              <a:rPr lang="en-US" dirty="0" smtClean="0"/>
              <a:t>helping in overall self-control</a:t>
            </a:r>
          </a:p>
          <a:p>
            <a:pPr marL="0" indent="0">
              <a:buNone/>
            </a:pPr>
            <a:r>
              <a:rPr lang="en-US" dirty="0" smtClean="0"/>
              <a:t>      Main Components of Technology :</a:t>
            </a:r>
          </a:p>
          <a:p>
            <a:pPr lvl="1"/>
            <a:r>
              <a:rPr lang="en-US" dirty="0" err="1" smtClean="0"/>
              <a:t>Brainware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Software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Hardware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Database Block : Data Collection linked each other , stored in computer and using software to manipulate 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Information System </a:t>
            </a:r>
            <a:r>
              <a:rPr lang="en-US" dirty="0" smtClean="0"/>
              <a:t>Components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2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7"/>
            </a:pPr>
            <a:r>
              <a:rPr lang="en-US" dirty="0"/>
              <a:t>Control Block : Some controls need to be designed and implemented to ensure that the things that can damage the system can be prevented or if already occurred error can be directly addressed.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Information System </a:t>
            </a:r>
            <a:r>
              <a:rPr lang="en-US" dirty="0" smtClean="0"/>
              <a:t>Components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 System Activity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Process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Output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Storage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Control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System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96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Find  and  describe  every steps in System Life Cycle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/>
              <a:t>Explain The main difference between Structured Analysis and Object Oriented Analysis?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7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	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200" dirty="0" smtClean="0"/>
              <a:t>To Be Continue …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7561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System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 </a:t>
            </a:r>
            <a:r>
              <a:rPr lang="en-US" dirty="0" smtClean="0">
                <a:hlinkClick r:id="rId2" tooltip="Set (mathematics)"/>
              </a:rPr>
              <a:t>set</a:t>
            </a:r>
            <a:r>
              <a:rPr lang="en-US" dirty="0" smtClean="0"/>
              <a:t> of interacting or interdependent components forming an integrated whole or a set of </a:t>
            </a:r>
            <a:r>
              <a:rPr lang="en-US" dirty="0" smtClean="0">
                <a:hlinkClick r:id="rId3" tooltip="Element (mathematics)"/>
              </a:rPr>
              <a:t>elements</a:t>
            </a:r>
            <a:r>
              <a:rPr lang="en-US" dirty="0" smtClean="0"/>
              <a:t> (often called </a:t>
            </a:r>
            <a:r>
              <a:rPr lang="en-US" i="1" dirty="0" smtClean="0"/>
              <a:t>'components'</a:t>
            </a:r>
            <a:r>
              <a:rPr lang="en-US" dirty="0" smtClean="0"/>
              <a:t> ) and </a:t>
            </a:r>
            <a:r>
              <a:rPr lang="en-US" dirty="0" smtClean="0">
                <a:hlinkClick r:id="rId4" tooltip="Mathematical relationship"/>
              </a:rPr>
              <a:t>relationships</a:t>
            </a:r>
            <a:r>
              <a:rPr lang="en-US" dirty="0" smtClean="0"/>
              <a:t> which are different from relationships of the set or its elements to other elements or sets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System Characteristics :</a:t>
            </a:r>
          </a:p>
          <a:p>
            <a:r>
              <a:rPr lang="en-US" dirty="0" smtClean="0"/>
              <a:t>Components</a:t>
            </a:r>
          </a:p>
          <a:p>
            <a:r>
              <a:rPr lang="en-US" dirty="0" smtClean="0"/>
              <a:t>Boundary</a:t>
            </a:r>
          </a:p>
          <a:p>
            <a:r>
              <a:rPr lang="en-US" dirty="0" smtClean="0"/>
              <a:t>Environments</a:t>
            </a:r>
          </a:p>
          <a:p>
            <a:r>
              <a:rPr lang="en-US" dirty="0" smtClean="0"/>
              <a:t>Interface</a:t>
            </a:r>
          </a:p>
          <a:p>
            <a:r>
              <a:rPr lang="en-US" dirty="0" smtClean="0"/>
              <a:t>Input</a:t>
            </a:r>
          </a:p>
          <a:p>
            <a:r>
              <a:rPr lang="en-US" dirty="0" smtClean="0"/>
              <a:t>Process</a:t>
            </a:r>
          </a:p>
          <a:p>
            <a:r>
              <a:rPr lang="en-US" dirty="0" smtClean="0"/>
              <a:t>Output</a:t>
            </a:r>
          </a:p>
          <a:p>
            <a:r>
              <a:rPr lang="en-US" dirty="0" smtClean="0"/>
              <a:t>Objectives/ goals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/>
              <a:t>System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Classification :</a:t>
            </a:r>
          </a:p>
          <a:p>
            <a:pPr lvl="1"/>
            <a:r>
              <a:rPr lang="en-US" dirty="0" smtClean="0"/>
              <a:t>Abstract System and Physical System</a:t>
            </a:r>
          </a:p>
          <a:p>
            <a:pPr lvl="1"/>
            <a:r>
              <a:rPr lang="en-US" dirty="0" smtClean="0"/>
              <a:t>Natural system and human made system</a:t>
            </a:r>
          </a:p>
          <a:p>
            <a:pPr lvl="1"/>
            <a:r>
              <a:rPr lang="en-US" dirty="0" smtClean="0"/>
              <a:t>Deterministic System and Probabilistic System</a:t>
            </a:r>
          </a:p>
          <a:p>
            <a:pPr lvl="1"/>
            <a:r>
              <a:rPr lang="en-US" dirty="0" smtClean="0"/>
              <a:t>Closed System and Open System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Classification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80872"/>
          </a:xfrm>
        </p:spPr>
        <p:txBody>
          <a:bodyPr/>
          <a:lstStyle/>
          <a:p>
            <a:r>
              <a:rPr lang="en-US" dirty="0" smtClean="0"/>
              <a:t>SYSTEM</a:t>
            </a:r>
            <a:endParaRPr lang="en-US" dirty="0"/>
          </a:p>
        </p:txBody>
      </p:sp>
      <p:pic>
        <p:nvPicPr>
          <p:cNvPr id="5" name="irc_mi" descr="http://www.idiagram.com/examples/system_models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0"/>
            <a:ext cx="7848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Data :</a:t>
            </a:r>
          </a:p>
          <a:p>
            <a:pPr algn="just"/>
            <a:r>
              <a:rPr lang="en-US" dirty="0" smtClean="0"/>
              <a:t>“Datum” </a:t>
            </a:r>
            <a:r>
              <a:rPr lang="en-US" dirty="0" smtClean="0">
                <a:sym typeface="Wingdings" pitchFamily="2" charset="2"/>
              </a:rPr>
              <a:t> Fact/Description</a:t>
            </a:r>
          </a:p>
          <a:p>
            <a:pPr algn="just"/>
            <a:r>
              <a:rPr lang="en-US" dirty="0" smtClean="0">
                <a:sym typeface="Wingdings" pitchFamily="2" charset="2"/>
              </a:rPr>
              <a:t>Business View  Organization </a:t>
            </a:r>
            <a:r>
              <a:rPr lang="en-US" dirty="0">
                <a:sym typeface="Wingdings" pitchFamily="2" charset="2"/>
              </a:rPr>
              <a:t>d</a:t>
            </a:r>
            <a:r>
              <a:rPr lang="en-US" dirty="0" smtClean="0"/>
              <a:t>escription about </a:t>
            </a:r>
            <a:r>
              <a:rPr lang="en-US" dirty="0"/>
              <a:t>something (resources) and events (transactions) that </a:t>
            </a:r>
            <a:r>
              <a:rPr lang="en-US" dirty="0" smtClean="0"/>
              <a:t>occur 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pPr algn="just"/>
            <a:r>
              <a:rPr lang="en-US" dirty="0" smtClean="0"/>
              <a:t>Gordon B. Davis : </a:t>
            </a:r>
            <a:r>
              <a:rPr lang="en-US" dirty="0"/>
              <a:t>Raw material of the information given by a group of </a:t>
            </a:r>
            <a:r>
              <a:rPr lang="en-US" dirty="0" smtClean="0"/>
              <a:t> </a:t>
            </a:r>
            <a:r>
              <a:rPr lang="en-US" dirty="0" smtClean="0"/>
              <a:t> organized </a:t>
            </a:r>
            <a:r>
              <a:rPr lang="en-US" dirty="0" smtClean="0"/>
              <a:t>symbols  or </a:t>
            </a:r>
            <a:r>
              <a:rPr lang="en-US" dirty="0"/>
              <a:t>action or other things.</a:t>
            </a:r>
            <a:endParaRPr lang="en-US" dirty="0" smtClean="0"/>
          </a:p>
          <a:p>
            <a:pPr marL="68580" indent="0" algn="just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14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Data is:</a:t>
            </a:r>
          </a:p>
          <a:p>
            <a:pPr marL="0" indent="0" algn="just">
              <a:buNone/>
            </a:pPr>
            <a:r>
              <a:rPr lang="en-US" dirty="0" smtClean="0"/>
              <a:t>R</a:t>
            </a:r>
            <a:r>
              <a:rPr lang="id-ID" dirty="0" smtClean="0"/>
              <a:t>aw </a:t>
            </a:r>
            <a:r>
              <a:rPr lang="en-US" dirty="0" smtClean="0"/>
              <a:t>F</a:t>
            </a:r>
            <a:r>
              <a:rPr lang="id-ID" dirty="0" smtClean="0"/>
              <a:t>acts</a:t>
            </a:r>
            <a:r>
              <a:rPr lang="en-US" dirty="0" smtClean="0"/>
              <a:t> representing values, quantities, concepts and events pertaining to business activities 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0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424</TotalTime>
  <Words>959</Words>
  <Application>Microsoft Office PowerPoint</Application>
  <PresentationFormat>On-screen Show (4:3)</PresentationFormat>
  <Paragraphs>143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Waveform</vt:lpstr>
      <vt:lpstr>Analisis dan Perancangan Sistem (System Analysis and Design)</vt:lpstr>
      <vt:lpstr>System Concept</vt:lpstr>
      <vt:lpstr>Definition</vt:lpstr>
      <vt:lpstr>Definition</vt:lpstr>
      <vt:lpstr>System Characteristics</vt:lpstr>
      <vt:lpstr>System Classification</vt:lpstr>
      <vt:lpstr>SYSTEM</vt:lpstr>
      <vt:lpstr>Data Definition</vt:lpstr>
      <vt:lpstr>Data (2)</vt:lpstr>
      <vt:lpstr>Data Types</vt:lpstr>
      <vt:lpstr>Data Characteristic</vt:lpstr>
      <vt:lpstr>Data from its source</vt:lpstr>
      <vt:lpstr>Data Content(1)</vt:lpstr>
      <vt:lpstr>Data Content(2)</vt:lpstr>
      <vt:lpstr>Data Content(3)</vt:lpstr>
      <vt:lpstr>Data Content(4)</vt:lpstr>
      <vt:lpstr>Data Processing</vt:lpstr>
      <vt:lpstr>Data Processing Operations</vt:lpstr>
      <vt:lpstr>Data Processing Operations(2)</vt:lpstr>
      <vt:lpstr>Data Processing Operations(3)</vt:lpstr>
      <vt:lpstr>PowerPoint Presentation</vt:lpstr>
      <vt:lpstr>INFORMATION</vt:lpstr>
      <vt:lpstr>INFORMATION (2)</vt:lpstr>
      <vt:lpstr>Information</vt:lpstr>
      <vt:lpstr>Information Life Cycle</vt:lpstr>
      <vt:lpstr>PowerPoint Presentation</vt:lpstr>
      <vt:lpstr>PowerPoint Presentation</vt:lpstr>
      <vt:lpstr>PowerPoint Presentation</vt:lpstr>
      <vt:lpstr>Information System Components</vt:lpstr>
      <vt:lpstr>Information System Components (2)</vt:lpstr>
      <vt:lpstr>Information System Components (3)</vt:lpstr>
      <vt:lpstr>Information System Activity</vt:lpstr>
      <vt:lpstr>Question</vt:lpstr>
      <vt:lpstr>PowerPoint Presentation</vt:lpstr>
    </vt:vector>
  </TitlesOfParts>
  <Company>UNIKOM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dan Perancangan Sistem (System Analisys and Design)</dc:title>
  <dc:creator>MELZZ</dc:creator>
  <cp:lastModifiedBy>Axi.o_O</cp:lastModifiedBy>
  <cp:revision>19</cp:revision>
  <dcterms:created xsi:type="dcterms:W3CDTF">2013-08-27T01:51:46Z</dcterms:created>
  <dcterms:modified xsi:type="dcterms:W3CDTF">2013-09-26T08:04:51Z</dcterms:modified>
</cp:coreProperties>
</file>