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6" r:id="rId18"/>
    <p:sldId id="267" r:id="rId19"/>
    <p:sldId id="265" r:id="rId20"/>
    <p:sldId id="275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34" autoAdjust="0"/>
    <p:restoredTop sz="94660"/>
  </p:normalViewPr>
  <p:slideViewPr>
    <p:cSldViewPr>
      <p:cViewPr>
        <p:scale>
          <a:sx n="53" d="100"/>
          <a:sy n="53" d="100"/>
        </p:scale>
        <p:origin x="192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5BA3B-9349-4E17-A1BB-9CE950DFEB68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1A2F7-DC34-484D-969E-D75488C67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Mahasiswa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mendiskusikan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menjadi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komponen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sistem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informasi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1A2F7-DC34-484D-969E-D75488C6795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: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kejadian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kegiatan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transaksi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direkam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diklasifikasikan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disimpan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tetapi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belum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memenuhi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kebutuhan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tertentu</a:t>
            </a:r>
            <a:endParaRPr lang="en-US" baseline="0" dirty="0" smtClean="0"/>
          </a:p>
          <a:p>
            <a:r>
              <a:rPr lang="en-US" baseline="0" dirty="0" err="1" smtClean="0"/>
              <a:t>Informasi</a:t>
            </a:r>
            <a:r>
              <a:rPr lang="en-US" baseline="0" dirty="0" smtClean="0"/>
              <a:t> : data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terorganisir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sehingga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mempunyai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nilai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penerimanya</a:t>
            </a:r>
            <a:endParaRPr lang="en-US" baseline="0" dirty="0" smtClean="0"/>
          </a:p>
          <a:p>
            <a:r>
              <a:rPr lang="en-US" baseline="0" dirty="0" smtClean="0"/>
              <a:t>Knowledge : </a:t>
            </a:r>
            <a:r>
              <a:rPr lang="en-US" baseline="0" dirty="0" err="1" smtClean="0"/>
              <a:t>terdiri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data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informasi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telah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terorganisir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proses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memenuhi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kebutuhan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pengalaman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akumulasi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pembelajaran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aplikasikan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masalah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dihadapi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aktivitasnya</a:t>
            </a:r>
            <a:r>
              <a:rPr lang="en-US" baseline="0" dirty="0" smtClean="0"/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data,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/>
              <a:t>knowledge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1A2F7-DC34-484D-969E-D75488C6795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1A2F7-DC34-484D-969E-D75488C6795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Mahasiswa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memberikan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contoh</a:t>
            </a:r>
            <a:r>
              <a:rPr lang="en-US" baseline="0" dirty="0" smtClean="0"/>
              <a:t> </a:t>
            </a:r>
            <a:r>
              <a:rPr lang="en-US" dirty="0" err="1" smtClean="0">
                <a:sym typeface="Wingdings" pitchFamily="2" charset="2"/>
              </a:rPr>
              <a:t>Interorganizational</a:t>
            </a:r>
            <a:r>
              <a:rPr lang="en-US" dirty="0" smtClean="0">
                <a:sym typeface="Wingdings" pitchFamily="2" charset="2"/>
              </a:rPr>
              <a:t> Information System (IOSs).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1A2F7-DC34-484D-969E-D75488C6795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dirty="0" smtClean="0"/>
              <a:t>Management Information System, Office Automation Systems, Decision Support System,  Intelligent Support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1A2F7-DC34-484D-969E-D75488C6795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C7BB-6AE1-40C3-AC25-DA5B6EA971F3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2A2C-D47A-46A7-A145-11291579F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C7BB-6AE1-40C3-AC25-DA5B6EA971F3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2A2C-D47A-46A7-A145-11291579F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C7BB-6AE1-40C3-AC25-DA5B6EA971F3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2A2C-D47A-46A7-A145-11291579F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C7BB-6AE1-40C3-AC25-DA5B6EA971F3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2A2C-D47A-46A7-A145-11291579F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C7BB-6AE1-40C3-AC25-DA5B6EA971F3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2A2C-D47A-46A7-A145-11291579F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C7BB-6AE1-40C3-AC25-DA5B6EA971F3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2A2C-D47A-46A7-A145-11291579F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C7BB-6AE1-40C3-AC25-DA5B6EA971F3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2A2C-D47A-46A7-A145-11291579F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C7BB-6AE1-40C3-AC25-DA5B6EA971F3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012A2C-D47A-46A7-A145-11291579F6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C7BB-6AE1-40C3-AC25-DA5B6EA971F3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2A2C-D47A-46A7-A145-11291579F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6C7BB-6AE1-40C3-AC25-DA5B6EA971F3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D012A2C-D47A-46A7-A145-11291579F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3B6C7BB-6AE1-40C3-AC25-DA5B6EA971F3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2A2C-D47A-46A7-A145-11291579F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3B6C7BB-6AE1-40C3-AC25-DA5B6EA971F3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D012A2C-D47A-46A7-A145-11291579F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tugas%202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3952" y="2143116"/>
            <a:ext cx="6480048" cy="1857388"/>
          </a:xfrm>
        </p:spPr>
        <p:txBody>
          <a:bodyPr/>
          <a:lstStyle/>
          <a:p>
            <a:r>
              <a:rPr lang="en-US" dirty="0" smtClean="0"/>
              <a:t>Information Technologies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714544" y="3571876"/>
            <a:ext cx="6480048" cy="1000132"/>
          </a:xfrm>
        </p:spPr>
        <p:txBody>
          <a:bodyPr/>
          <a:lstStyle/>
          <a:p>
            <a:r>
              <a:rPr lang="en-US" dirty="0" smtClean="0"/>
              <a:t>Concept and Management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Support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Pemicu</a:t>
            </a:r>
            <a:r>
              <a:rPr lang="en-US" dirty="0" smtClean="0"/>
              <a:t> :</a:t>
            </a:r>
          </a:p>
          <a:p>
            <a:pPr algn="just"/>
            <a:r>
              <a:rPr lang="en-US" sz="3600" dirty="0" err="1" smtClean="0"/>
              <a:t>Biaya</a:t>
            </a:r>
            <a:r>
              <a:rPr lang="en-US" sz="3600" dirty="0" smtClean="0"/>
              <a:t> </a:t>
            </a:r>
            <a:r>
              <a:rPr lang="en-US" sz="3600" dirty="0" err="1" smtClean="0"/>
              <a:t>pertransaksi</a:t>
            </a:r>
            <a:r>
              <a:rPr lang="en-US" sz="3600" dirty="0" smtClean="0"/>
              <a:t> </a:t>
            </a:r>
            <a:r>
              <a:rPr lang="en-US" sz="3600" dirty="0" err="1" smtClean="0"/>
              <a:t>semakin</a:t>
            </a:r>
            <a:r>
              <a:rPr lang="en-US" sz="3600" dirty="0" smtClean="0"/>
              <a:t> </a:t>
            </a:r>
            <a:r>
              <a:rPr lang="en-US" sz="3600" dirty="0" err="1" smtClean="0"/>
              <a:t>meningkat</a:t>
            </a:r>
            <a:endParaRPr lang="en-US" sz="3600" dirty="0" smtClean="0"/>
          </a:p>
          <a:p>
            <a:pPr algn="just"/>
            <a:r>
              <a:rPr lang="en-US" sz="3600" dirty="0" err="1" smtClean="0"/>
              <a:t>Kemampuan</a:t>
            </a:r>
            <a:r>
              <a:rPr lang="en-US" sz="3600" dirty="0" smtClean="0"/>
              <a:t> </a:t>
            </a:r>
            <a:r>
              <a:rPr lang="en-US" sz="3600" dirty="0" err="1" smtClean="0"/>
              <a:t>komputer</a:t>
            </a:r>
            <a:r>
              <a:rPr lang="en-US" sz="3600" dirty="0" smtClean="0"/>
              <a:t> </a:t>
            </a:r>
            <a:r>
              <a:rPr lang="en-US" sz="3600" dirty="0" err="1" smtClean="0"/>
              <a:t>meningkat</a:t>
            </a:r>
            <a:endParaRPr lang="en-US" sz="3600" dirty="0" smtClean="0"/>
          </a:p>
          <a:p>
            <a:pPr algn="just"/>
            <a:r>
              <a:rPr lang="en-US" sz="3600" dirty="0" smtClean="0"/>
              <a:t>Trend </a:t>
            </a:r>
            <a:r>
              <a:rPr lang="en-US" sz="3600" dirty="0" err="1" smtClean="0"/>
              <a:t>baru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(Management Information System, Office Automation Systems, Decision Support System,  Intelligent Support System)</a:t>
            </a:r>
          </a:p>
          <a:p>
            <a:pPr algn="just">
              <a:buNone/>
            </a:pPr>
            <a:r>
              <a:rPr lang="en-US" sz="3600" dirty="0" smtClean="0">
                <a:hlinkClick r:id="rId3" action="ppaction://hlinksldjump"/>
              </a:rPr>
              <a:t>Interrelated Support System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IT Supports Organizational </a:t>
            </a:r>
            <a:r>
              <a:rPr lang="en-US" dirty="0" err="1" smtClean="0"/>
              <a:t>Acitivities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29576" cy="497207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Operational Activities</a:t>
            </a:r>
          </a:p>
          <a:p>
            <a:pPr lvl="1" algn="just"/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sehari</a:t>
            </a:r>
            <a:r>
              <a:rPr lang="en-US" dirty="0" smtClean="0"/>
              <a:t> –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. </a:t>
            </a:r>
          </a:p>
          <a:p>
            <a:pPr lvl="1" algn="just"/>
            <a:r>
              <a:rPr lang="en-US" dirty="0" smtClean="0"/>
              <a:t>IS yang </a:t>
            </a:r>
            <a:r>
              <a:rPr lang="en-US" dirty="0" err="1" smtClean="0"/>
              <a:t>mendukung</a:t>
            </a:r>
            <a:r>
              <a:rPr lang="en-US" dirty="0" smtClean="0"/>
              <a:t> : Transaction Processing System, Management Information System, Mobile Systems.</a:t>
            </a:r>
          </a:p>
          <a:p>
            <a:pPr lvl="1" algn="just"/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Supervisor, Operator.</a:t>
            </a:r>
          </a:p>
          <a:p>
            <a:r>
              <a:rPr lang="en-US" dirty="0" smtClean="0"/>
              <a:t>Managerial Activities/Tactical Activities</a:t>
            </a:r>
          </a:p>
          <a:p>
            <a:pPr lvl="1" algn="just"/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 middle management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, </a:t>
            </a:r>
            <a:r>
              <a:rPr lang="en-US" dirty="0" err="1" smtClean="0"/>
              <a:t>organisir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. </a:t>
            </a:r>
            <a:endParaRPr lang="en-US" dirty="0"/>
          </a:p>
          <a:p>
            <a:pPr lvl="1" algn="just"/>
            <a:r>
              <a:rPr lang="en-US" dirty="0" smtClean="0"/>
              <a:t>IS yang </a:t>
            </a:r>
            <a:r>
              <a:rPr lang="en-US" dirty="0" err="1" smtClean="0"/>
              <a:t>mendukung</a:t>
            </a:r>
            <a:r>
              <a:rPr lang="en-US" dirty="0" smtClean="0"/>
              <a:t> : Management Information System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Strategic Activities</a:t>
            </a:r>
          </a:p>
          <a:p>
            <a:pPr lvl="1"/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signifikan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berbisnis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:</a:t>
            </a:r>
          </a:p>
          <a:p>
            <a:pPr lvl="2" algn="just"/>
            <a:r>
              <a:rPr lang="en-US" dirty="0" smtClean="0"/>
              <a:t>Strategic Response Activities :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merespon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pesaing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lain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lvl="2"/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Initiator of Change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 IS Support People in Organizations </a:t>
            </a:r>
            <a:r>
              <a:rPr lang="en-US" dirty="0" smtClean="0">
                <a:hlinkClick r:id="rId2" action="ppaction://hlinksldjump"/>
              </a:rPr>
              <a:t>IS Support People in Organizations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Infrastructure and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Infrastruktur</a:t>
            </a:r>
            <a:r>
              <a:rPr lang="en-US" dirty="0" smtClean="0"/>
              <a:t> :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yang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lvl="1" algn="just"/>
            <a:r>
              <a:rPr lang="en-US" dirty="0" err="1" smtClean="0"/>
              <a:t>Komponen</a:t>
            </a:r>
            <a:r>
              <a:rPr lang="en-US" dirty="0" smtClean="0"/>
              <a:t> :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,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,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, basis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personel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</a:p>
          <a:p>
            <a:pPr lvl="1"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H</a:t>
            </a:r>
            <a:r>
              <a:rPr lang="en-US" dirty="0" smtClean="0"/>
              <a:t>igh – level map or plan of the information assets in an organization including the physical design of the building that holds the hardware.</a:t>
            </a:r>
          </a:p>
          <a:p>
            <a:pPr lvl="1" algn="just"/>
            <a:r>
              <a:rPr lang="en-US" dirty="0" smtClean="0"/>
              <a:t>Is a guide for current operations and a blueprint for future directions</a:t>
            </a:r>
          </a:p>
          <a:p>
            <a:pPr lvl="1" algn="just"/>
            <a:r>
              <a:rPr lang="en-US" dirty="0" smtClean="0"/>
              <a:t>Base on business architecture</a:t>
            </a:r>
          </a:p>
          <a:p>
            <a:pPr lvl="1" algn="just"/>
            <a:r>
              <a:rPr lang="en-US" dirty="0" smtClean="0"/>
              <a:t>Classify Information architecture by computing paradigms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Paradigms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Mainframe Environment </a:t>
            </a:r>
          </a:p>
          <a:p>
            <a:r>
              <a:rPr lang="en-US" dirty="0" smtClean="0"/>
              <a:t>PC Environment</a:t>
            </a:r>
          </a:p>
          <a:p>
            <a:pPr lvl="1"/>
            <a:r>
              <a:rPr lang="en-US" dirty="0" smtClean="0"/>
              <a:t>PC LAN</a:t>
            </a:r>
          </a:p>
          <a:p>
            <a:pPr lvl="1"/>
            <a:r>
              <a:rPr lang="en-US" dirty="0" smtClean="0"/>
              <a:t>Wireless LAN</a:t>
            </a:r>
          </a:p>
          <a:p>
            <a:r>
              <a:rPr lang="en-US" dirty="0" smtClean="0"/>
              <a:t>Distributed Computing</a:t>
            </a:r>
          </a:p>
          <a:p>
            <a:r>
              <a:rPr lang="en-US" dirty="0" smtClean="0"/>
              <a:t>Client/Server Architecture</a:t>
            </a:r>
          </a:p>
          <a:p>
            <a:r>
              <a:rPr lang="en-US" dirty="0" smtClean="0"/>
              <a:t>Legacy Systems</a:t>
            </a:r>
          </a:p>
          <a:p>
            <a:pPr lvl="1"/>
            <a:r>
              <a:rPr lang="en-US" dirty="0" smtClean="0"/>
              <a:t>Peer – to – peer (P2P) architecture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Managing Information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resources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Lihat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komponen</a:t>
            </a:r>
            <a:r>
              <a:rPr lang="en-US" dirty="0" smtClean="0">
                <a:sym typeface="Wingdings" pitchFamily="2" charset="2"/>
              </a:rPr>
              <a:t> IS</a:t>
            </a:r>
          </a:p>
          <a:p>
            <a:r>
              <a:rPr lang="en-US" dirty="0" smtClean="0">
                <a:sym typeface="Wingdings" pitchFamily="2" charset="2"/>
              </a:rPr>
              <a:t>Managed by IS Department</a:t>
            </a:r>
          </a:p>
          <a:p>
            <a:pPr lvl="1" algn="just"/>
            <a:r>
              <a:rPr lang="en-US" dirty="0" err="1" smtClean="0">
                <a:sym typeface="Wingdings" pitchFamily="2" charset="2"/>
              </a:rPr>
              <a:t>Bukan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teknis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tapi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manajerial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strategik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Changing Role of the IS Department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Sekian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Interrelated Support System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5720" y="1285860"/>
            <a:ext cx="8858280" cy="528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4286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Main Types of IT Support System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928646"/>
            <a:ext cx="9144000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Systems : Definitions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One that collects, processes, stores, analyzes and disseminates information for specific purpose.</a:t>
            </a:r>
          </a:p>
          <a:p>
            <a:pPr algn="just"/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Program </a:t>
            </a:r>
            <a:r>
              <a:rPr lang="en-US" dirty="0" err="1" smtClean="0">
                <a:sym typeface="Wingdings" pitchFamily="2" charset="2"/>
              </a:rPr>
              <a:t>Aplikasi</a:t>
            </a:r>
            <a:endParaRPr lang="en-US" dirty="0" smtClean="0">
              <a:sym typeface="Wingdings" pitchFamily="2" charset="2"/>
            </a:endParaRPr>
          </a:p>
          <a:p>
            <a:pPr algn="just"/>
            <a:r>
              <a:rPr lang="en-US" dirty="0" smtClean="0">
                <a:sym typeface="Wingdings" pitchFamily="2" charset="2"/>
              </a:rPr>
              <a:t>Program </a:t>
            </a:r>
            <a:r>
              <a:rPr lang="en-US" dirty="0" err="1" smtClean="0">
                <a:sym typeface="Wingdings" pitchFamily="2" charset="2"/>
              </a:rPr>
              <a:t>Aplikasi</a:t>
            </a:r>
            <a:r>
              <a:rPr lang="en-US" dirty="0" smtClean="0">
                <a:sym typeface="Wingdings" pitchFamily="2" charset="2"/>
              </a:rPr>
              <a:t> : Program computer yang </a:t>
            </a:r>
            <a:r>
              <a:rPr lang="en-US" dirty="0" err="1" smtClean="0">
                <a:sym typeface="Wingdings" pitchFamily="2" charset="2"/>
              </a:rPr>
              <a:t>dirancang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mendukung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proses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bisnis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tugas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tertentu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46"/>
          </a:xfrm>
        </p:spPr>
        <p:txBody>
          <a:bodyPr/>
          <a:lstStyle/>
          <a:p>
            <a:r>
              <a:rPr lang="en-US" dirty="0" smtClean="0"/>
              <a:t>IS Support People in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4613" y="2047875"/>
            <a:ext cx="391477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00108"/>
            <a:ext cx="9144000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hlinkClick r:id="rId2" action="ppaction://hlinkfile"/>
              </a:rPr>
              <a:t>tugas</a:t>
            </a:r>
            <a:r>
              <a:rPr lang="en-US" smtClean="0">
                <a:hlinkClick r:id="rId2" action="ppaction://hlinkfile"/>
              </a:rPr>
              <a:t> 2.docx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Information Systems : Definitions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Enterprisewide</a:t>
            </a:r>
            <a:r>
              <a:rPr lang="en-US" dirty="0" smtClean="0">
                <a:sym typeface="Wingdings" pitchFamily="2" charset="2"/>
              </a:rPr>
              <a:t> Information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Systems :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: ??????</a:t>
            </a:r>
          </a:p>
          <a:p>
            <a:r>
              <a:rPr lang="en-US" dirty="0" err="1" smtClean="0"/>
              <a:t>Informasi</a:t>
            </a:r>
            <a:r>
              <a:rPr lang="en-US" dirty="0" smtClean="0"/>
              <a:t> : ?????</a:t>
            </a:r>
          </a:p>
          <a:p>
            <a:r>
              <a:rPr lang="en-US" dirty="0" smtClean="0"/>
              <a:t>Knowledge : ?????</a:t>
            </a:r>
          </a:p>
          <a:p>
            <a:pPr algn="just"/>
            <a:r>
              <a:rPr lang="en-US" dirty="0" smtClean="0"/>
              <a:t>Data,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knowledge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input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output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rganizational Levels</a:t>
            </a:r>
          </a:p>
          <a:p>
            <a:pPr lvl="1"/>
            <a:r>
              <a:rPr lang="en-US" dirty="0" smtClean="0"/>
              <a:t>Functional (Departmental)</a:t>
            </a:r>
          </a:p>
          <a:p>
            <a:pPr lvl="1"/>
            <a:r>
              <a:rPr lang="en-US" dirty="0" err="1" smtClean="0"/>
              <a:t>Enterprisewide</a:t>
            </a:r>
            <a:endParaRPr lang="en-US" dirty="0" smtClean="0"/>
          </a:p>
          <a:p>
            <a:pPr lvl="1"/>
            <a:r>
              <a:rPr lang="en-US" dirty="0" err="1" smtClean="0"/>
              <a:t>Interorganizational</a:t>
            </a:r>
            <a:endParaRPr lang="en-US" dirty="0" smtClean="0"/>
          </a:p>
          <a:p>
            <a:pPr algn="just"/>
            <a:r>
              <a:rPr lang="en-US" dirty="0" smtClean="0"/>
              <a:t>Type of Support provided (</a:t>
            </a:r>
            <a:r>
              <a:rPr lang="en-US" dirty="0" smtClean="0">
                <a:hlinkClick r:id="rId3" action="ppaction://hlinksldjump"/>
              </a:rPr>
              <a:t>Main Types of IT Support System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Departmental, corporate and </a:t>
            </a:r>
            <a:r>
              <a:rPr lang="en-US" dirty="0" err="1"/>
              <a:t>I</a:t>
            </a:r>
            <a:r>
              <a:rPr lang="en-US" dirty="0" err="1" smtClean="0"/>
              <a:t>nterorganizational</a:t>
            </a:r>
            <a:r>
              <a:rPr lang="en-US" dirty="0" smtClean="0"/>
              <a:t> Systems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0" y="1741492"/>
            <a:ext cx="9144000" cy="5116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Functional (</a:t>
            </a:r>
            <a:r>
              <a:rPr lang="en-US" dirty="0" err="1" smtClean="0"/>
              <a:t>Departemental</a:t>
            </a:r>
            <a:r>
              <a:rPr lang="en-US" dirty="0" smtClean="0"/>
              <a:t> ) 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Major Functional IS are organized around the </a:t>
            </a:r>
            <a:r>
              <a:rPr lang="en-US" dirty="0" smtClean="0"/>
              <a:t>traditional </a:t>
            </a:r>
            <a:r>
              <a:rPr lang="en-US" dirty="0" smtClean="0"/>
              <a:t>departments function</a:t>
            </a:r>
          </a:p>
          <a:p>
            <a:pPr algn="just"/>
            <a:r>
              <a:rPr lang="en-US" dirty="0" smtClean="0"/>
              <a:t>A special system that crosses several department is the Transaction Processing System (TPS). </a:t>
            </a:r>
          </a:p>
          <a:p>
            <a:pPr algn="just"/>
            <a:r>
              <a:rPr lang="en-US" dirty="0" smtClean="0"/>
              <a:t>TPS automates routine and repetitive tasks that are critical to the operation of the organization. Ex : billing customer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Enterprise Information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 -- &gt; Enterprise Information System (EIS).</a:t>
            </a:r>
          </a:p>
          <a:p>
            <a:pPr algn="just"/>
            <a:r>
              <a:rPr lang="en-US" dirty="0" err="1" smtClean="0"/>
              <a:t>Contoh</a:t>
            </a:r>
            <a:r>
              <a:rPr lang="en-US" dirty="0" smtClean="0"/>
              <a:t> : ERP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Interorganizational</a:t>
            </a:r>
            <a:r>
              <a:rPr lang="en-US" dirty="0" smtClean="0"/>
              <a:t>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menghubungkan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algn="just"/>
            <a:r>
              <a:rPr lang="en-US" dirty="0" err="1" smtClean="0">
                <a:sym typeface="Wingdings" pitchFamily="2" charset="2"/>
              </a:rPr>
              <a:t>Sering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Interorganizational</a:t>
            </a:r>
            <a:r>
              <a:rPr lang="en-US" dirty="0" smtClean="0">
                <a:sym typeface="Wingdings" pitchFamily="2" charset="2"/>
              </a:rPr>
              <a:t> Information System (IOSs).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403</TotalTime>
  <Words>692</Words>
  <Application>Microsoft Office PowerPoint</Application>
  <PresentationFormat>On-screen Show (4:3)</PresentationFormat>
  <Paragraphs>92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Technic</vt:lpstr>
      <vt:lpstr>Information Technologies</vt:lpstr>
      <vt:lpstr>Information Systems : Definitions </vt:lpstr>
      <vt:lpstr>Information Systems : Definitions (2)</vt:lpstr>
      <vt:lpstr>Information Systems : Concept</vt:lpstr>
      <vt:lpstr>Classification of IS</vt:lpstr>
      <vt:lpstr>Departmental, corporate and Interorganizational Systems</vt:lpstr>
      <vt:lpstr>Functional (Departemental ) IS</vt:lpstr>
      <vt:lpstr>Enterprise Information System</vt:lpstr>
      <vt:lpstr>Interorganizational Systems</vt:lpstr>
      <vt:lpstr>Evolution of Support System</vt:lpstr>
      <vt:lpstr>How IT Supports Organizational Acitivities</vt:lpstr>
      <vt:lpstr>IS Infrastructure and Architecture</vt:lpstr>
      <vt:lpstr>IT Architecture</vt:lpstr>
      <vt:lpstr>Computing Paradigms</vt:lpstr>
      <vt:lpstr>Managing Information Resources</vt:lpstr>
      <vt:lpstr>The Changing Role of the IS Department</vt:lpstr>
      <vt:lpstr>Sekian Terima Kasih</vt:lpstr>
      <vt:lpstr>Interrelated Support System</vt:lpstr>
      <vt:lpstr>Main Types of IT Support System </vt:lpstr>
      <vt:lpstr>IS Support People in Organizations</vt:lpstr>
      <vt:lpstr>Tugas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Technologies</dc:title>
  <dc:creator>Axioo</dc:creator>
  <cp:lastModifiedBy>Axioo</cp:lastModifiedBy>
  <cp:revision>23</cp:revision>
  <dcterms:created xsi:type="dcterms:W3CDTF">2010-03-26T02:49:59Z</dcterms:created>
  <dcterms:modified xsi:type="dcterms:W3CDTF">2010-03-26T09:36:54Z</dcterms:modified>
</cp:coreProperties>
</file>